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19"/>
  </p:notesMasterIdLst>
  <p:handoutMasterIdLst>
    <p:handoutMasterId r:id="rId20"/>
  </p:handoutMasterIdLst>
  <p:sldIdLst>
    <p:sldId id="319" r:id="rId2"/>
    <p:sldId id="321" r:id="rId3"/>
    <p:sldId id="323" r:id="rId4"/>
    <p:sldId id="324" r:id="rId5"/>
    <p:sldId id="343" r:id="rId6"/>
    <p:sldId id="345" r:id="rId7"/>
    <p:sldId id="331" r:id="rId8"/>
    <p:sldId id="348" r:id="rId9"/>
    <p:sldId id="332" r:id="rId10"/>
    <p:sldId id="358" r:id="rId11"/>
    <p:sldId id="360" r:id="rId12"/>
    <p:sldId id="359" r:id="rId13"/>
    <p:sldId id="363" r:id="rId14"/>
    <p:sldId id="338" r:id="rId15"/>
    <p:sldId id="339" r:id="rId16"/>
    <p:sldId id="341" r:id="rId17"/>
    <p:sldId id="364" r:id="rId18"/>
  </p:sldIdLst>
  <p:sldSz cx="9144000" cy="6858000" type="screen4x3"/>
  <p:notesSz cx="7315200" cy="9601200"/>
  <p:defaultTextStyle>
    <a:defPPr>
      <a:defRPr lang="en-GB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8AC5"/>
    <a:srgbClr val="41719C"/>
    <a:srgbClr val="5B9BD5"/>
    <a:srgbClr val="3C8FD4"/>
    <a:srgbClr val="0091C4"/>
    <a:srgbClr val="000099"/>
    <a:srgbClr val="0899DA"/>
    <a:srgbClr val="0033CC"/>
    <a:srgbClr val="FFF90D"/>
    <a:srgbClr val="D1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7" autoAdjust="0"/>
    <p:restoredTop sz="94694" autoAdjust="0"/>
  </p:normalViewPr>
  <p:slideViewPr>
    <p:cSldViewPr>
      <p:cViewPr varScale="1">
        <p:scale>
          <a:sx n="74" d="100"/>
          <a:sy n="74" d="100"/>
        </p:scale>
        <p:origin x="6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798"/>
    </p:cViewPr>
  </p:sorterViewPr>
  <p:notesViewPr>
    <p:cSldViewPr>
      <p:cViewPr varScale="1">
        <p:scale>
          <a:sx n="65" d="100"/>
          <a:sy n="65" d="100"/>
        </p:scale>
        <p:origin x="-2904" y="-12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fld id="{D49F575A-A985-438B-9A37-716F72CA97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63858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fld id="{769D8A2F-E3B4-4063-8756-672A03BD01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46624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46125"/>
            <a:ext cx="4967287" cy="372745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0729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05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6864" cy="216024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776864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762" y="3356992"/>
            <a:ext cx="4284476" cy="72008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561284"/>
            <a:ext cx="7775575" cy="1512168"/>
          </a:xfrm>
        </p:spPr>
        <p:txBody>
          <a:bodyPr>
            <a:norm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de-AT" dirty="0" smtClean="0"/>
              <a:t>Click to edit Master author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01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76872"/>
            <a:ext cx="7903790" cy="3821939"/>
          </a:xfrm>
        </p:spPr>
        <p:txBody>
          <a:bodyPr/>
          <a:lstStyle>
            <a:lvl1pPr>
              <a:defRPr>
                <a:solidFill>
                  <a:srgbClr val="078AC5"/>
                </a:solidFill>
              </a:defRPr>
            </a:lvl1pPr>
            <a:lvl2pPr marL="514350" indent="-18288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2pPr>
            <a:lvl3pPr marL="8572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3pPr>
            <a:lvl4pPr marL="12001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4pPr>
            <a:lvl5pPr marL="15430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176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7271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989138"/>
            <a:ext cx="4135438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989138"/>
            <a:ext cx="4137025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23851" y="6553200"/>
            <a:ext cx="2278063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16689" y="6553200"/>
            <a:ext cx="2232025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A3BAF-617F-4CF8-B563-29A2C8CA5859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89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124744"/>
            <a:ext cx="7903790" cy="1098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62831"/>
            <a:ext cx="7903790" cy="3902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961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1328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3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91C4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accent1">
              <a:lumMod val="75000"/>
            </a:schemeClr>
          </a:solidFill>
          <a:latin typeface="+mn-lt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/>
          </p:cNvSpPr>
          <p:nvPr/>
        </p:nvSpPr>
        <p:spPr bwMode="auto">
          <a:xfrm>
            <a:off x="292101" y="1025075"/>
            <a:ext cx="8521699" cy="4330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 smtClean="0">
                <a:solidFill>
                  <a:srgbClr val="078AC5"/>
                </a:solidFill>
              </a:rPr>
              <a:t>1ST </a:t>
            </a:r>
            <a:r>
              <a:rPr lang="en-GB" sz="2400" b="1" dirty="0">
                <a:solidFill>
                  <a:srgbClr val="078AC5"/>
                </a:solidFill>
              </a:rPr>
              <a:t>INTERNATIONAL HIGH LEVEL MULTI-STAKEHOLDERS WORKSHOP ON PROMOTING PHARMACEUTICAL SECTOR INVESTMENT IN THE EAST AFRICAN COMMUNITY (EAC</a:t>
            </a:r>
            <a:r>
              <a:rPr lang="en-GB" sz="2400" b="1" dirty="0" smtClean="0">
                <a:solidFill>
                  <a:srgbClr val="078AC5"/>
                </a:solidFill>
              </a:rPr>
              <a:t>) </a:t>
            </a:r>
            <a:r>
              <a:rPr lang="en-GB" sz="2400" b="1" dirty="0">
                <a:solidFill>
                  <a:srgbClr val="078AC5"/>
                </a:solidFill>
              </a:rPr>
              <a:t>REGION </a:t>
            </a:r>
            <a:endParaRPr lang="en-US" sz="2400" kern="0" dirty="0" smtClean="0">
              <a:solidFill>
                <a:srgbClr val="078AC5"/>
              </a:solidFill>
              <a:latin typeface="Calibri" panose="020F0502020204030204" pitchFamily="34" charset="0"/>
            </a:endParaRPr>
          </a:p>
          <a:p>
            <a:pPr marL="0" indent="0" algn="ctr" eaLnBrk="1" hangingPunct="1">
              <a:spcBef>
                <a:spcPts val="600"/>
              </a:spcBef>
              <a:buFont typeface="Wingdings 2" pitchFamily="18" charset="2"/>
              <a:buNone/>
            </a:pPr>
            <a:endParaRPr lang="en-ZA" sz="2400" dirty="0" smtClean="0"/>
          </a:p>
          <a:p>
            <a:pPr marL="0" indent="0" algn="ctr" eaLnBrk="1" hangingPunct="1">
              <a:spcBef>
                <a:spcPts val="600"/>
              </a:spcBef>
              <a:buFont typeface="Wingdings 2" pitchFamily="18" charset="2"/>
              <a:buNone/>
            </a:pPr>
            <a:r>
              <a:rPr lang="en-ZA" sz="2400" dirty="0" smtClean="0"/>
              <a:t>REGIONAL GMP ROADMAPS FRAMEWORK</a:t>
            </a:r>
            <a:r>
              <a:rPr lang="en-US" sz="2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sz="2400" b="1" i="1" kern="0" dirty="0" err="1">
                <a:solidFill>
                  <a:srgbClr val="000000"/>
                </a:solidFill>
                <a:latin typeface="Calibri" panose="020F0502020204030204" pitchFamily="34" charset="0"/>
              </a:rPr>
              <a:t>Laico</a:t>
            </a:r>
            <a:r>
              <a:rPr lang="en-US" sz="2400" b="1" i="1" kern="0" dirty="0">
                <a:solidFill>
                  <a:srgbClr val="000000"/>
                </a:solidFill>
                <a:latin typeface="Calibri" panose="020F0502020204030204" pitchFamily="34" charset="0"/>
              </a:rPr>
              <a:t> Hotel, Nairobi, November 2 – 5, 2016</a:t>
            </a:r>
          </a:p>
          <a:p>
            <a:pPr marL="0" indent="0" algn="ctr" eaLnBrk="1" hangingPunct="1">
              <a:spcBef>
                <a:spcPts val="4200"/>
              </a:spcBef>
              <a:buFont typeface="Wingdings 2" pitchFamily="18" charset="2"/>
              <a:buNone/>
            </a:pPr>
            <a:r>
              <a:rPr lang="en-US" sz="18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Wilberforce O Wanyanga</a:t>
            </a:r>
          </a:p>
          <a:p>
            <a:pPr marL="0" indent="0" algn="ctr"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en-US" sz="18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National Pharmaceutical Expert, UNIDO</a:t>
            </a:r>
          </a:p>
          <a:p>
            <a:pPr marL="0" indent="0" algn="ctr"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en-US" sz="18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W.Wanyanga@unido.org</a:t>
            </a:r>
            <a:endParaRPr lang="en-US" sz="1800" kern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ctr" eaLnBrk="1" hangingPunct="1">
              <a:spcBef>
                <a:spcPts val="600"/>
              </a:spcBef>
              <a:buFont typeface="Wingdings 2" pitchFamily="18" charset="2"/>
              <a:buNone/>
            </a:pPr>
            <a:endParaRPr lang="en-US" sz="2000" kern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ctr" eaLnBrk="1" hangingPunct="1">
              <a:spcBef>
                <a:spcPts val="3000"/>
              </a:spcBef>
              <a:buFont typeface="Wingdings 2" pitchFamily="18" charset="2"/>
              <a:buNone/>
            </a:pPr>
            <a:r>
              <a:rPr lang="en-US" sz="2000" kern="0" dirty="0">
                <a:solidFill>
                  <a:srgbClr val="000000"/>
                </a:solidFill>
                <a:latin typeface="Calibri" panose="020F0502020204030204" pitchFamily="34" charset="0"/>
              </a:rPr>
              <a:t>j.reinhardt@unido.org</a:t>
            </a:r>
          </a:p>
          <a:p>
            <a:pPr marL="0" indent="0" algn="ctr" eaLnBrk="1" hangingPunct="1">
              <a:spcBef>
                <a:spcPts val="0"/>
              </a:spcBef>
              <a:buFont typeface="Wingdings 2" pitchFamily="18" charset="2"/>
              <a:buNone/>
            </a:pPr>
            <a:endParaRPr lang="en-US" kern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ctr" eaLnBrk="1" hangingPunct="1">
              <a:buFont typeface="Wingdings 2" pitchFamily="18" charset="2"/>
              <a:buNone/>
            </a:pPr>
            <a:endParaRPr lang="en-US" sz="2200" kern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8" descr="iStock_000011535578XLarge"/>
          <p:cNvPicPr>
            <a:picLocks noChangeAspect="1" noChangeArrowheads="1"/>
          </p:cNvPicPr>
          <p:nvPr/>
        </p:nvPicPr>
        <p:blipFill>
          <a:blip r:embed="rId3" cstate="print"/>
          <a:srcRect l="7552" t="22633" r="9116" b="-391"/>
          <a:stretch>
            <a:fillRect/>
          </a:stretch>
        </p:blipFill>
        <p:spPr bwMode="auto">
          <a:xfrm>
            <a:off x="7370764" y="5398308"/>
            <a:ext cx="1773237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iStock_000011535578XLarge"/>
          <p:cNvPicPr>
            <a:picLocks noChangeAspect="1" noChangeArrowheads="1"/>
          </p:cNvPicPr>
          <p:nvPr/>
        </p:nvPicPr>
        <p:blipFill>
          <a:blip r:embed="rId3" cstate="print"/>
          <a:srcRect l="7552" t="22633" r="9116" b="-391"/>
          <a:stretch>
            <a:fillRect/>
          </a:stretch>
        </p:blipFill>
        <p:spPr bwMode="auto">
          <a:xfrm>
            <a:off x="0" y="5396721"/>
            <a:ext cx="1773238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iStock_000012087909XLarge"/>
          <p:cNvPicPr>
            <a:picLocks noChangeAspect="1" noChangeArrowheads="1"/>
          </p:cNvPicPr>
          <p:nvPr/>
        </p:nvPicPr>
        <p:blipFill>
          <a:blip r:embed="rId4" cstate="print"/>
          <a:srcRect l="15158" t="33395" r="14879" b="1080"/>
          <a:stretch>
            <a:fillRect/>
          </a:stretch>
        </p:blipFill>
        <p:spPr bwMode="auto">
          <a:xfrm>
            <a:off x="3541714" y="5384800"/>
            <a:ext cx="175577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azer\Desktop\Images CIMPHARM\DSC_4620.JPG"/>
          <p:cNvPicPr>
            <a:picLocks noChangeAspect="1" noChangeArrowheads="1"/>
          </p:cNvPicPr>
          <p:nvPr/>
        </p:nvPicPr>
        <p:blipFill>
          <a:blip r:embed="rId5" cstate="print"/>
          <a:srcRect l="3061" t="7498" r="3061" b="9581"/>
          <a:stretch>
            <a:fillRect/>
          </a:stretch>
        </p:blipFill>
        <p:spPr bwMode="auto">
          <a:xfrm>
            <a:off x="1768476" y="5372101"/>
            <a:ext cx="1774825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iStock_000013915341Large"/>
          <p:cNvPicPr>
            <a:picLocks noChangeAspect="1" noChangeArrowheads="1"/>
          </p:cNvPicPr>
          <p:nvPr/>
        </p:nvPicPr>
        <p:blipFill>
          <a:blip r:embed="rId6" cstate="print"/>
          <a:srcRect t="8018" r="3209" b="1341"/>
          <a:stretch>
            <a:fillRect/>
          </a:stretch>
        </p:blipFill>
        <p:spPr bwMode="auto">
          <a:xfrm>
            <a:off x="7050088" y="5399895"/>
            <a:ext cx="1744662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iStock_000008847188XXLarge"/>
          <p:cNvPicPr>
            <a:picLocks noChangeAspect="1" noChangeArrowheads="1"/>
          </p:cNvPicPr>
          <p:nvPr/>
        </p:nvPicPr>
        <p:blipFill>
          <a:blip r:embed="rId7" cstate="print"/>
          <a:srcRect r="12115" b="18155"/>
          <a:stretch>
            <a:fillRect/>
          </a:stretch>
        </p:blipFill>
        <p:spPr bwMode="auto">
          <a:xfrm>
            <a:off x="5295900" y="5398308"/>
            <a:ext cx="1754188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449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903790" cy="64807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+mn-lt"/>
              </a:rPr>
              <a:t>Design of Roadmap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2564904"/>
            <a:ext cx="3672408" cy="1944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78AC5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51435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en-US" sz="2000" dirty="0" smtClean="0">
                <a:solidFill>
                  <a:schemeClr val="tx1"/>
                </a:solidFill>
              </a:rPr>
              <a:t>A two phase roadmap was developed in Kenya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r>
              <a:rPr lang="en-US" altLang="en-US" dirty="0" smtClean="0"/>
              <a:t>To reflect priority of improvement needs</a:t>
            </a:r>
          </a:p>
          <a:p>
            <a:pPr lvl="1" fontAlgn="auto">
              <a:spcAft>
                <a:spcPts val="0"/>
              </a:spcAft>
            </a:pPr>
            <a:r>
              <a:rPr lang="en-US" altLang="en-US" dirty="0" smtClean="0"/>
              <a:t>To ensure gradual /stepwise improvement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1" r="7756"/>
          <a:stretch>
            <a:fillRect/>
          </a:stretch>
        </p:blipFill>
        <p:spPr bwMode="auto">
          <a:xfrm>
            <a:off x="3995936" y="1556792"/>
            <a:ext cx="4392488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43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107504" y="908050"/>
            <a:ext cx="9036496" cy="928701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de-DE" sz="2800" b="1" kern="1200" cap="all" dirty="0">
                <a:solidFill>
                  <a:srgbClr val="078AC5"/>
                </a:solidFill>
                <a:latin typeface="Calibri" pitchFamily="34" charset="0"/>
              </a:rPr>
              <a:t>Risk categorization of Pharmaceutical Manufacturers based on the two key </a:t>
            </a:r>
            <a:r>
              <a:rPr lang="de-DE" sz="2800" b="1" kern="1200" cap="all" dirty="0" smtClean="0">
                <a:solidFill>
                  <a:srgbClr val="078AC5"/>
                </a:solidFill>
                <a:latin typeface="Calibri" pitchFamily="34" charset="0"/>
              </a:rPr>
              <a:t>dimensions</a:t>
            </a:r>
            <a:endParaRPr lang="de-DE" sz="2800" b="1" kern="1200" cap="all" dirty="0">
              <a:solidFill>
                <a:srgbClr val="078AC5"/>
              </a:solidFill>
              <a:latin typeface="Calibri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716325" y="2227255"/>
            <a:ext cx="3348037" cy="3901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lvl="1" indent="7938">
              <a:spcBef>
                <a:spcPts val="900"/>
              </a:spcBef>
            </a:pPr>
            <a:r>
              <a:rPr lang="en-GB" sz="1400" dirty="0" smtClean="0">
                <a:latin typeface="Calibri" panose="020F0502020204030204" pitchFamily="34" charset="0"/>
              </a:rPr>
              <a:t>Existing </a:t>
            </a:r>
            <a:r>
              <a:rPr lang="en-GB" sz="1400" dirty="0">
                <a:latin typeface="Calibri" panose="020F0502020204030204" pitchFamily="34" charset="0"/>
              </a:rPr>
              <a:t>approach towards pharmaceutical manufacturing in general in line with WHO GMP requirements                                            </a:t>
            </a:r>
            <a:endParaRPr lang="en-GB" sz="1400" dirty="0" smtClean="0">
              <a:latin typeface="Calibri" panose="020F0502020204030204" pitchFamily="34" charset="0"/>
            </a:endParaRPr>
          </a:p>
          <a:p>
            <a:pPr marL="344488" lvl="1" indent="7938">
              <a:spcBef>
                <a:spcPts val="900"/>
              </a:spcBef>
            </a:pPr>
            <a:r>
              <a:rPr lang="en-GB" sz="1400" dirty="0" smtClean="0">
                <a:latin typeface="Calibri" panose="020F0502020204030204" pitchFamily="34" charset="0"/>
                <a:sym typeface="Wingdings" pitchFamily="2" charset="2"/>
              </a:rPr>
              <a:t></a:t>
            </a:r>
            <a:r>
              <a:rPr lang="en-GB" sz="1400" dirty="0" smtClean="0">
                <a:latin typeface="Calibri" panose="020F0502020204030204" pitchFamily="34" charset="0"/>
              </a:rPr>
              <a:t> </a:t>
            </a:r>
            <a:r>
              <a:rPr lang="en-GB" sz="1400" b="1" dirty="0">
                <a:latin typeface="Calibri" panose="020F0502020204030204" pitchFamily="34" charset="0"/>
              </a:rPr>
              <a:t>L</a:t>
            </a:r>
            <a:r>
              <a:rPr lang="en-GB" sz="1400" b="1" dirty="0" smtClean="0">
                <a:latin typeface="Calibri" panose="020F0502020204030204" pitchFamily="34" charset="0"/>
              </a:rPr>
              <a:t>ow </a:t>
            </a:r>
            <a:r>
              <a:rPr lang="en-GB" sz="1400" b="1" dirty="0">
                <a:latin typeface="Calibri" panose="020F0502020204030204" pitchFamily="34" charset="0"/>
              </a:rPr>
              <a:t>risk company </a:t>
            </a:r>
          </a:p>
          <a:p>
            <a:pPr marL="344488" lvl="1">
              <a:spcBef>
                <a:spcPts val="900"/>
              </a:spcBef>
            </a:pPr>
            <a:r>
              <a:rPr lang="en-GB" sz="1400" dirty="0" smtClean="0">
                <a:latin typeface="Calibri" panose="020F0502020204030204" pitchFamily="34" charset="0"/>
              </a:rPr>
              <a:t>Existing </a:t>
            </a:r>
            <a:r>
              <a:rPr lang="en-GB" sz="1400" dirty="0">
                <a:latin typeface="Calibri" panose="020F0502020204030204" pitchFamily="34" charset="0"/>
              </a:rPr>
              <a:t>approach towards pharmaceutical manufacturing not in line with WHO GMP but reduced risk with regards to product safety </a:t>
            </a:r>
            <a:endParaRPr lang="en-GB" sz="1400" dirty="0" smtClean="0">
              <a:latin typeface="Calibri" panose="020F0502020204030204" pitchFamily="34" charset="0"/>
            </a:endParaRPr>
          </a:p>
          <a:p>
            <a:pPr marL="344488" lvl="1">
              <a:spcBef>
                <a:spcPts val="900"/>
              </a:spcBef>
            </a:pPr>
            <a:r>
              <a:rPr lang="en-GB" sz="1400" dirty="0" smtClean="0">
                <a:latin typeface="Calibri" panose="020F0502020204030204" pitchFamily="34" charset="0"/>
                <a:sym typeface="Wingdings" pitchFamily="2" charset="2"/>
              </a:rPr>
              <a:t></a:t>
            </a:r>
            <a:r>
              <a:rPr lang="en-GB" sz="1400" dirty="0" smtClean="0">
                <a:latin typeface="Calibri" panose="020F0502020204030204" pitchFamily="34" charset="0"/>
              </a:rPr>
              <a:t> </a:t>
            </a:r>
            <a:r>
              <a:rPr lang="en-GB" sz="1400" b="1" dirty="0">
                <a:latin typeface="Calibri" panose="020F0502020204030204" pitchFamily="34" charset="0"/>
              </a:rPr>
              <a:t>M</a:t>
            </a:r>
            <a:r>
              <a:rPr lang="en-GB" sz="1400" b="1" dirty="0" smtClean="0">
                <a:latin typeface="Calibri" panose="020F0502020204030204" pitchFamily="34" charset="0"/>
              </a:rPr>
              <a:t>edium </a:t>
            </a:r>
            <a:r>
              <a:rPr lang="en-GB" sz="1400" b="1" dirty="0">
                <a:latin typeface="Calibri" panose="020F0502020204030204" pitchFamily="34" charset="0"/>
              </a:rPr>
              <a:t>risk company</a:t>
            </a:r>
          </a:p>
          <a:p>
            <a:pPr marL="344488" lvl="1">
              <a:spcBef>
                <a:spcPts val="900"/>
              </a:spcBef>
            </a:pPr>
            <a:r>
              <a:rPr lang="en-GB" sz="1400" dirty="0" smtClean="0">
                <a:latin typeface="Calibri" panose="020F0502020204030204" pitchFamily="34" charset="0"/>
              </a:rPr>
              <a:t>Existing </a:t>
            </a:r>
            <a:r>
              <a:rPr lang="en-GB" sz="1400" dirty="0">
                <a:latin typeface="Calibri" panose="020F0502020204030204" pitchFamily="34" charset="0"/>
              </a:rPr>
              <a:t>approach towards pharmaceutical manufacturing not in line with WHO GMP and high risk with regards to product safety </a:t>
            </a:r>
            <a:endParaRPr lang="en-GB" sz="1400" dirty="0" smtClean="0">
              <a:latin typeface="Calibri" panose="020F0502020204030204" pitchFamily="34" charset="0"/>
            </a:endParaRPr>
          </a:p>
          <a:p>
            <a:pPr marL="344488" lvl="1">
              <a:spcBef>
                <a:spcPts val="900"/>
              </a:spcBef>
            </a:pPr>
            <a:r>
              <a:rPr lang="en-GB" sz="1400" dirty="0" smtClean="0">
                <a:latin typeface="Calibri" panose="020F0502020204030204" pitchFamily="34" charset="0"/>
                <a:sym typeface="Wingdings" pitchFamily="2" charset="2"/>
              </a:rPr>
              <a:t></a:t>
            </a:r>
            <a:r>
              <a:rPr lang="en-GB" sz="1400" dirty="0" smtClean="0">
                <a:latin typeface="Calibri" panose="020F0502020204030204" pitchFamily="34" charset="0"/>
              </a:rPr>
              <a:t> </a:t>
            </a:r>
            <a:r>
              <a:rPr lang="en-GB" sz="1400" b="1" dirty="0">
                <a:latin typeface="Calibri" panose="020F0502020204030204" pitchFamily="34" charset="0"/>
              </a:rPr>
              <a:t>H</a:t>
            </a:r>
            <a:r>
              <a:rPr lang="en-GB" sz="1400" b="1" dirty="0" smtClean="0">
                <a:latin typeface="Calibri" panose="020F0502020204030204" pitchFamily="34" charset="0"/>
              </a:rPr>
              <a:t>igh </a:t>
            </a:r>
            <a:r>
              <a:rPr lang="en-GB" sz="1400" b="1" dirty="0">
                <a:latin typeface="Calibri" panose="020F0502020204030204" pitchFamily="34" charset="0"/>
              </a:rPr>
              <a:t>risk company </a:t>
            </a:r>
            <a:endParaRPr lang="de-DE" sz="1400" b="1" dirty="0">
              <a:latin typeface="Calibri" panose="020F0502020204030204" pitchFamily="34" charset="0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61800"/>
            <a:ext cx="5256212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5716325" y="2319831"/>
            <a:ext cx="366423" cy="338554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A: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6324" y="3623846"/>
            <a:ext cx="366423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B: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6325" y="4925559"/>
            <a:ext cx="366423" cy="33855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C:</a:t>
            </a:r>
            <a:endParaRPr lang="en-US" sz="1600" dirty="0">
              <a:latin typeface="Calibri" panose="020F050202020403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5716324" y="3498574"/>
            <a:ext cx="3348038" cy="15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5725606" y="4819771"/>
            <a:ext cx="3348038" cy="159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583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18350"/>
            <a:ext cx="8892034" cy="109848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Stepwise approach to full WHO GMP compliance</a:t>
            </a:r>
            <a:endParaRPr lang="en-US" dirty="0">
              <a:latin typeface="+mn-lt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516688" y="6212730"/>
            <a:ext cx="2232025" cy="47625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971800" indent="-22860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429000" indent="-22860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886200" indent="-22860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fld id="{53E4E0D3-AA41-447F-B8F1-CABE78A5B9BC}" type="slidenum">
              <a:rPr lang="en-GB" altLang="en-US" smtClean="0">
                <a:solidFill>
                  <a:schemeClr val="bg1"/>
                </a:solidFill>
                <a:latin typeface="MetaBold-Roman"/>
              </a:rPr>
              <a:pPr/>
              <a:t>12</a:t>
            </a:fld>
            <a:endParaRPr lang="en-GB" altLang="en-US">
              <a:solidFill>
                <a:schemeClr val="bg1"/>
              </a:solidFill>
              <a:latin typeface="MetaBold-Roman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91680" y="5954241"/>
            <a:ext cx="5400824" cy="27699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200" b="1" dirty="0"/>
              <a:t>Site and </a:t>
            </a:r>
            <a:r>
              <a:rPr lang="en-GB" altLang="en-US" sz="1200" b="1" dirty="0" smtClean="0"/>
              <a:t>QMS not </a:t>
            </a:r>
            <a:r>
              <a:rPr lang="en-GB" altLang="en-US" sz="1200" b="1" dirty="0"/>
              <a:t>in line with WHO GMP requirements</a:t>
            </a:r>
            <a:endParaRPr lang="de-DE" altLang="en-US" sz="1200" b="1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91680" y="5301813"/>
            <a:ext cx="5400824" cy="2769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200" dirty="0"/>
              <a:t>Construction/Modification of sites as per WHO GMP requirements</a:t>
            </a:r>
            <a:endParaRPr lang="de-DE" altLang="en-US" sz="12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691680" y="4755713"/>
            <a:ext cx="5400824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200" dirty="0" smtClean="0"/>
              <a:t>Improvement, implementation </a:t>
            </a:r>
            <a:r>
              <a:rPr lang="en-GB" altLang="en-US" sz="1200" dirty="0"/>
              <a:t>of </a:t>
            </a:r>
            <a:r>
              <a:rPr lang="en-GB" altLang="en-US" sz="1200" dirty="0" smtClean="0"/>
              <a:t>QMS </a:t>
            </a:r>
            <a:r>
              <a:rPr lang="en-GB" altLang="en-US" sz="1200" dirty="0"/>
              <a:t>for which majority of companies showed least compliance (QMS 1)</a:t>
            </a:r>
            <a:endParaRPr lang="de-DE" altLang="en-US" sz="1200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691680" y="4077677"/>
            <a:ext cx="5400824" cy="276999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200" dirty="0"/>
              <a:t>Site </a:t>
            </a:r>
            <a:r>
              <a:rPr lang="en-GB" altLang="en-US" sz="1200" dirty="0" smtClean="0"/>
              <a:t>(in general) and QMS 1 </a:t>
            </a:r>
            <a:r>
              <a:rPr lang="en-GB" altLang="en-US" sz="1200" dirty="0"/>
              <a:t>in line with WHO GMP </a:t>
            </a:r>
            <a:r>
              <a:rPr lang="en-GB" altLang="en-US" sz="1200" dirty="0" smtClean="0"/>
              <a:t>requirements</a:t>
            </a:r>
            <a:endParaRPr lang="de-DE" altLang="en-US" sz="1200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691680" y="3357597"/>
            <a:ext cx="5400824" cy="276999"/>
          </a:xfrm>
          <a:prstGeom prst="rect">
            <a:avLst/>
          </a:prstGeom>
          <a:solidFill>
            <a:srgbClr val="0033CC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200" dirty="0" smtClean="0"/>
              <a:t>Improvement, implementation of QMS </a:t>
            </a:r>
            <a:r>
              <a:rPr lang="en-GB" altLang="en-US" sz="1200" dirty="0"/>
              <a:t>with </a:t>
            </a:r>
            <a:r>
              <a:rPr lang="en-GB" altLang="en-US" sz="1200" dirty="0" smtClean="0"/>
              <a:t>lower </a:t>
            </a:r>
            <a:r>
              <a:rPr lang="en-GB" altLang="en-US" sz="1200" dirty="0"/>
              <a:t>risk (QMS 2)</a:t>
            </a:r>
            <a:endParaRPr lang="de-DE" altLang="en-US" sz="1200" dirty="0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691680" y="2709525"/>
            <a:ext cx="5400824" cy="276999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200" b="1" dirty="0"/>
              <a:t>Site and </a:t>
            </a:r>
            <a:r>
              <a:rPr lang="en-GB" altLang="en-US" sz="1200" b="1" dirty="0" smtClean="0"/>
              <a:t>QMS in </a:t>
            </a:r>
            <a:r>
              <a:rPr lang="en-GB" altLang="en-US" sz="1200" b="1" dirty="0"/>
              <a:t>line with WHO GMP </a:t>
            </a:r>
            <a:r>
              <a:rPr lang="en-GB" altLang="en-US" sz="1200" b="1" dirty="0" smtClean="0"/>
              <a:t>requirements - Compliance</a:t>
            </a:r>
            <a:endParaRPr lang="de-DE" altLang="en-US" sz="1200" b="1" dirty="0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643813" y="4672931"/>
            <a:ext cx="1355725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altLang="en-US" sz="1600" b="1" dirty="0">
                <a:solidFill>
                  <a:srgbClr val="0091C4"/>
                </a:solidFill>
                <a:latin typeface="+mn-lt"/>
              </a:rPr>
              <a:t>Phase </a:t>
            </a:r>
            <a:r>
              <a:rPr lang="de-DE" altLang="en-US" sz="1600" b="1" dirty="0" smtClean="0">
                <a:solidFill>
                  <a:srgbClr val="0091C4"/>
                </a:solidFill>
                <a:latin typeface="+mn-lt"/>
              </a:rPr>
              <a:t>I</a:t>
            </a:r>
            <a:endParaRPr lang="de-DE" altLang="en-US" sz="1600" dirty="0">
              <a:solidFill>
                <a:srgbClr val="0091C4"/>
              </a:solidFill>
              <a:latin typeface="+mn-lt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de-DE" altLang="en-US" sz="1400" dirty="0" smtClean="0">
                <a:solidFill>
                  <a:srgbClr val="0091C4"/>
                </a:solidFill>
                <a:latin typeface="+mn-lt"/>
              </a:rPr>
              <a:t>Timeframe :       </a:t>
            </a:r>
            <a:r>
              <a:rPr lang="de-DE" altLang="en-US" sz="1400" dirty="0">
                <a:solidFill>
                  <a:srgbClr val="0091C4"/>
                </a:solidFill>
                <a:latin typeface="+mn-lt"/>
              </a:rPr>
              <a:t>3 years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7569994" y="3014687"/>
            <a:ext cx="132248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altLang="en-US" sz="1600" b="1" dirty="0">
                <a:solidFill>
                  <a:srgbClr val="0091C4"/>
                </a:solidFill>
                <a:latin typeface="+mn-lt"/>
              </a:rPr>
              <a:t>Phase </a:t>
            </a:r>
            <a:r>
              <a:rPr lang="de-DE" altLang="en-US" sz="1600" b="1" dirty="0" smtClean="0">
                <a:solidFill>
                  <a:srgbClr val="0091C4"/>
                </a:solidFill>
                <a:latin typeface="+mn-lt"/>
              </a:rPr>
              <a:t>I</a:t>
            </a:r>
            <a:r>
              <a:rPr lang="de-DE" altLang="en-US" sz="1600" dirty="0" smtClean="0">
                <a:solidFill>
                  <a:srgbClr val="0091C4"/>
                </a:solidFill>
                <a:latin typeface="+mn-lt"/>
              </a:rPr>
              <a:t>I</a:t>
            </a:r>
          </a:p>
          <a:p>
            <a:pPr algn="l" eaLnBrk="1" hangingPunct="1">
              <a:spcBef>
                <a:spcPct val="50000"/>
              </a:spcBef>
            </a:pPr>
            <a:r>
              <a:rPr lang="de-DE" altLang="en-US" sz="1600" dirty="0">
                <a:solidFill>
                  <a:srgbClr val="0091C4"/>
                </a:solidFill>
                <a:latin typeface="+mn-lt"/>
              </a:rPr>
              <a:t>T</a:t>
            </a:r>
            <a:r>
              <a:rPr lang="de-DE" altLang="en-US" sz="1400" dirty="0" smtClean="0">
                <a:solidFill>
                  <a:srgbClr val="0091C4"/>
                </a:solidFill>
                <a:latin typeface="+mn-lt"/>
              </a:rPr>
              <a:t>imeframe :      2 </a:t>
            </a:r>
            <a:r>
              <a:rPr lang="de-DE" altLang="en-US" sz="1400" dirty="0">
                <a:solidFill>
                  <a:srgbClr val="0091C4"/>
                </a:solidFill>
                <a:latin typeface="+mn-lt"/>
              </a:rPr>
              <a:t>years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-71338" y="1988840"/>
            <a:ext cx="20510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sz="1600" b="1" dirty="0">
                <a:latin typeface="+mn-lt"/>
              </a:rPr>
              <a:t>Overall GMP Compliance Rating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2339752" y="2209825"/>
            <a:ext cx="39607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sz="1600" b="1" dirty="0">
                <a:latin typeface="+mn-lt"/>
              </a:rPr>
              <a:t>Phase Focus and Targeted Outcome</a:t>
            </a: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6948488" y="2161307"/>
            <a:ext cx="2051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sz="1600" b="1" dirty="0">
                <a:latin typeface="+mn-lt"/>
              </a:rPr>
              <a:t>Phase Number</a:t>
            </a: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468313" y="2641873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b="1" dirty="0">
                <a:solidFill>
                  <a:srgbClr val="0091C4"/>
                </a:solidFill>
                <a:latin typeface="+mn-lt"/>
              </a:rPr>
              <a:t>“A“</a:t>
            </a: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468313" y="4003353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b="1" dirty="0">
                <a:solidFill>
                  <a:srgbClr val="0091C4"/>
                </a:solidFill>
                <a:latin typeface="+mn-lt"/>
              </a:rPr>
              <a:t>“B“</a:t>
            </a: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468313" y="5882233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b="1" dirty="0">
                <a:solidFill>
                  <a:srgbClr val="0091C4"/>
                </a:solidFill>
                <a:latin typeface="+mn-lt"/>
              </a:rPr>
              <a:t>“C“</a:t>
            </a:r>
          </a:p>
        </p:txBody>
      </p:sp>
      <p:sp>
        <p:nvSpPr>
          <p:cNvPr id="30" name="Right Arrow 29"/>
          <p:cNvSpPr/>
          <p:nvPr/>
        </p:nvSpPr>
        <p:spPr>
          <a:xfrm rot="16200000" flipV="1">
            <a:off x="4126507" y="5715409"/>
            <a:ext cx="216024" cy="117624"/>
          </a:xfrm>
          <a:prstGeom prst="rightArrow">
            <a:avLst/>
          </a:prstGeom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16200000" flipV="1">
            <a:off x="4126507" y="4491273"/>
            <a:ext cx="216024" cy="117624"/>
          </a:xfrm>
          <a:prstGeom prst="rightArrow">
            <a:avLst/>
          </a:prstGeom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 rot="16200000" flipV="1">
            <a:off x="4126507" y="3804665"/>
            <a:ext cx="216024" cy="117624"/>
          </a:xfrm>
          <a:prstGeom prst="rightArrow">
            <a:avLst/>
          </a:prstGeom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rot="16200000" flipV="1">
            <a:off x="4126507" y="3123121"/>
            <a:ext cx="216024" cy="117624"/>
          </a:xfrm>
          <a:prstGeom prst="rightArrow">
            <a:avLst/>
          </a:prstGeom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stCxn id="16" idx="1"/>
          </p:cNvCxnSpPr>
          <p:nvPr/>
        </p:nvCxnSpPr>
        <p:spPr>
          <a:xfrm flipH="1">
            <a:off x="7380313" y="5111513"/>
            <a:ext cx="263500" cy="10772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9" idx="1"/>
          </p:cNvCxnSpPr>
          <p:nvPr/>
        </p:nvCxnSpPr>
        <p:spPr>
          <a:xfrm flipH="1">
            <a:off x="7380312" y="3476352"/>
            <a:ext cx="189682" cy="10772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380312" y="3289945"/>
            <a:ext cx="0" cy="62114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369224" y="4755713"/>
            <a:ext cx="0" cy="91049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08966" y="1988840"/>
            <a:ext cx="8999538" cy="432048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2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118" y="801077"/>
            <a:ext cx="8817998" cy="96083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kern="1200" cap="all" dirty="0" smtClean="0">
                <a:solidFill>
                  <a:srgbClr val="078AC5"/>
                </a:solidFill>
                <a:latin typeface="Calibri" pitchFamily="34" charset="0"/>
              </a:rPr>
              <a:t>Roadmap requires </a:t>
            </a:r>
            <a:r>
              <a:rPr lang="en-GB" sz="2400" b="1" kern="1200" cap="all" dirty="0">
                <a:solidFill>
                  <a:srgbClr val="078AC5"/>
                </a:solidFill>
                <a:latin typeface="Calibri" pitchFamily="34" charset="0"/>
              </a:rPr>
              <a:t>benchmarks, product restrictions (based on risk) </a:t>
            </a:r>
            <a:r>
              <a:rPr lang="en-GB" sz="2400" b="1" kern="1200" cap="all" dirty="0" smtClean="0">
                <a:solidFill>
                  <a:srgbClr val="078AC5"/>
                </a:solidFill>
                <a:latin typeface="Calibri" pitchFamily="34" charset="0"/>
              </a:rPr>
              <a:t>and  may affect manufacturing licensure </a:t>
            </a:r>
            <a:endParaRPr lang="en-GB" sz="2400" b="1" kern="1200" cap="all" dirty="0">
              <a:solidFill>
                <a:srgbClr val="078AC5"/>
              </a:solidFill>
              <a:latin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1331640" y="1988840"/>
            <a:ext cx="0" cy="35283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331640" y="5517232"/>
            <a:ext cx="66247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1763688" y="508518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749248" y="476152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747000" y="484409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710008" y="449665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674992" y="3753036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710008" y="4376121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763688" y="498813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699376" y="4221013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657880" y="2499585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634984" y="3066283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649920" y="339203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1331640" y="2852936"/>
            <a:ext cx="72728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9937" y="2557392"/>
            <a:ext cx="1170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latin typeface="Calibri" panose="020F0502020204030204" pitchFamily="34" charset="0"/>
              </a:rPr>
              <a:t>Target – WHO </a:t>
            </a:r>
          </a:p>
          <a:p>
            <a:pPr algn="ctr"/>
            <a:r>
              <a:rPr lang="en-GB" sz="1200" dirty="0" smtClean="0">
                <a:latin typeface="Calibri" panose="020F0502020204030204" pitchFamily="34" charset="0"/>
              </a:rPr>
              <a:t>GMP Compliant</a:t>
            </a:r>
            <a:endParaRPr lang="en-GB" sz="1200" dirty="0">
              <a:latin typeface="Calibri" panose="020F050202020403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2339752" y="2204864"/>
            <a:ext cx="0" cy="23637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2339751" y="4567567"/>
            <a:ext cx="5555249" cy="948570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2534527" y="4889277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2473379" y="4380793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2484011" y="437969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2502848" y="4288151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2446519" y="3434636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2473379" y="4149711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2506601" y="468026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2473379" y="4004095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2432128" y="247310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2443072" y="2538287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2430840" y="2863443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4062628" y="3752472"/>
            <a:ext cx="3832372" cy="818937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Oval 45"/>
          <p:cNvSpPr/>
          <p:nvPr/>
        </p:nvSpPr>
        <p:spPr bwMode="auto">
          <a:xfrm>
            <a:off x="4142785" y="3898753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4163790" y="3533365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4163790" y="3413285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4158353" y="3044605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4169297" y="3301389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4148279" y="3230233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4155289" y="248538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4166233" y="2550563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4172790" y="2556247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5652120" y="2851841"/>
            <a:ext cx="2248296" cy="887401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6" name="Oval 55"/>
          <p:cNvSpPr/>
          <p:nvPr/>
        </p:nvSpPr>
        <p:spPr bwMode="auto">
          <a:xfrm>
            <a:off x="5675797" y="2642365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5693773" y="261344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5705884" y="2538287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5701950" y="2621049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5695393" y="2540276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5712894" y="2426391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5723838" y="2491570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5730395" y="249725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Straight Connector 66"/>
          <p:cNvCxnSpPr/>
          <p:nvPr/>
        </p:nvCxnSpPr>
        <p:spPr bwMode="auto">
          <a:xfrm flipH="1">
            <a:off x="1331640" y="3739242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 flipH="1">
            <a:off x="1331640" y="4582455"/>
            <a:ext cx="12241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 flipV="1">
            <a:off x="4067944" y="2204864"/>
            <a:ext cx="0" cy="15343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 flipV="1">
            <a:off x="5652120" y="2204864"/>
            <a:ext cx="0" cy="6469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62222" y="1761907"/>
            <a:ext cx="1240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latin typeface="Calibri" panose="020F0502020204030204" pitchFamily="34" charset="0"/>
              </a:rPr>
              <a:t>Quality </a:t>
            </a:r>
          </a:p>
          <a:p>
            <a:pPr algn="ctr"/>
            <a:r>
              <a:rPr lang="en-GB" sz="1400" b="1" dirty="0" smtClean="0">
                <a:latin typeface="Calibri" panose="020F0502020204030204" pitchFamily="34" charset="0"/>
              </a:rPr>
              <a:t>categorization</a:t>
            </a:r>
            <a:endParaRPr lang="en-GB" sz="1400" b="1" dirty="0">
              <a:latin typeface="Calibri" panose="020F050202020403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066490" y="5295313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</a:rPr>
              <a:t>Time</a:t>
            </a:r>
            <a:endParaRPr lang="en-GB" sz="1400" b="1" dirty="0">
              <a:latin typeface="Calibri" panose="020F050202020403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98016" y="4444950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anose="020F0502020204030204" pitchFamily="34" charset="0"/>
              </a:rPr>
              <a:t>Benchmark 1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13594" y="3554576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anose="020F0502020204030204" pitchFamily="34" charset="0"/>
              </a:rPr>
              <a:t>Benchmark 2</a:t>
            </a:r>
            <a:endParaRPr lang="en-GB" sz="1200" dirty="0">
              <a:latin typeface="Calibri" panose="020F0502020204030204" pitchFamily="34" charset="0"/>
            </a:endParaRPr>
          </a:p>
        </p:txBody>
      </p:sp>
      <p:cxnSp>
        <p:nvCxnSpPr>
          <p:cNvPr id="79" name="Straight Arrow Connector 78"/>
          <p:cNvCxnSpPr/>
          <p:nvPr/>
        </p:nvCxnSpPr>
        <p:spPr bwMode="auto">
          <a:xfrm>
            <a:off x="1331640" y="5677599"/>
            <a:ext cx="43204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2968671" y="5739229"/>
            <a:ext cx="1149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7 years (?)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931288" y="4660674"/>
            <a:ext cx="114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>
                <a:latin typeface="Calibri" panose="020F0502020204030204" pitchFamily="34" charset="0"/>
              </a:rPr>
              <a:t>Very limited product range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 rot="19479279">
            <a:off x="4711499" y="4091007"/>
            <a:ext cx="2301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Production Halted</a:t>
            </a:r>
          </a:p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 (can be temporary) 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578389" y="2261288"/>
            <a:ext cx="2212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All products possible plus </a:t>
            </a:r>
          </a:p>
          <a:p>
            <a:r>
              <a:rPr lang="en-GB" sz="1400" dirty="0" smtClean="0">
                <a:latin typeface="Calibri" panose="020F0502020204030204" pitchFamily="34" charset="0"/>
              </a:rPr>
              <a:t>access to new formulations 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956376" y="3083359"/>
            <a:ext cx="114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>
                <a:latin typeface="Calibri" panose="020F0502020204030204" pitchFamily="34" charset="0"/>
              </a:rPr>
              <a:t>Most products allowed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956376" y="3789040"/>
            <a:ext cx="118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latin typeface="Calibri" panose="020F0502020204030204" pitchFamily="34" charset="0"/>
              </a:rPr>
              <a:t>Low risk products allowed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5" name="Left Brace 4"/>
          <p:cNvSpPr/>
          <p:nvPr/>
        </p:nvSpPr>
        <p:spPr bwMode="auto">
          <a:xfrm rot="16200000">
            <a:off x="1691720" y="5406533"/>
            <a:ext cx="303344" cy="956795"/>
          </a:xfrm>
          <a:prstGeom prst="leftBrace">
            <a:avLst>
              <a:gd name="adj1" fmla="val 11348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2180" y="5967246"/>
            <a:ext cx="1882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alibri" panose="020F0502020204030204" pitchFamily="34" charset="0"/>
              </a:rPr>
              <a:t>Short term preliminary period</a:t>
            </a:r>
            <a:endParaRPr lang="en-GB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73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386" y="890656"/>
            <a:ext cx="7903790" cy="1098482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800" b="1" kern="1200" cap="all" dirty="0">
                <a:solidFill>
                  <a:srgbClr val="078AC5"/>
                </a:solidFill>
                <a:latin typeface="Calibri" pitchFamily="34" charset="0"/>
              </a:rPr>
              <a:t>What might a regional GMP Roadmap framework involve?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889602"/>
            <a:ext cx="8964487" cy="439219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Key issues to keep in mind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Different countries starting from different levels in terms of the development of their pharmaceutical industry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National governments will vary in their policy and ability to support the development of the industry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All countries, whether producers or not, would benefit from affordable, effective, safe quality assured medicines in terms of health outcomes but not necessarily from </a:t>
            </a:r>
            <a:r>
              <a:rPr lang="en-US" sz="18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direct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impact on economic development.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local industry needs time limited support from governments and their development partners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Local industry needs access to a defragmented regional market to achieve efficiencies in production and to justify the investment required to reach GMP standards.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584386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62794" y="5733256"/>
            <a:ext cx="7231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Planning and program framework, sector assessment - regulators/industry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endParaRPr lang="en-US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Show case as representative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sample,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consensus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build, definition of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terms.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15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804931"/>
            <a:ext cx="8424863" cy="594497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800" b="1" kern="1200" cap="all" dirty="0">
                <a:solidFill>
                  <a:schemeClr val="tx1"/>
                </a:solidFill>
                <a:latin typeface="Calibri" pitchFamily="34" charset="0"/>
              </a:rPr>
              <a:t>What is required to set this up?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384861"/>
            <a:ext cx="8424863" cy="5039799"/>
          </a:xfrm>
        </p:spPr>
        <p:txBody>
          <a:bodyPr>
            <a:normAutofit lnSpcReduction="10000"/>
          </a:bodyPr>
          <a:lstStyle/>
          <a:p>
            <a:r>
              <a:rPr lang="en-US" sz="1800" u="sng" dirty="0">
                <a:latin typeface="Calibri" panose="020F0502020204030204" pitchFamily="34" charset="0"/>
              </a:rPr>
              <a:t>Regional </a:t>
            </a:r>
            <a:r>
              <a:rPr lang="en-US" sz="1800" u="sng" dirty="0" smtClean="0">
                <a:latin typeface="Calibri" panose="020F0502020204030204" pitchFamily="34" charset="0"/>
              </a:rPr>
              <a:t>agreement</a:t>
            </a:r>
            <a:endParaRPr lang="en-US" sz="1800" u="sng" dirty="0">
              <a:latin typeface="Calibri" panose="020F0502020204030204" pitchFamily="34" charset="0"/>
            </a:endParaRP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On </a:t>
            </a:r>
            <a:r>
              <a:rPr lang="en-US" sz="1800" dirty="0">
                <a:latin typeface="Calibri" panose="020F0502020204030204" pitchFamily="34" charset="0"/>
              </a:rPr>
              <a:t>the overall approach including that over time all companies need to reach WHO GMP </a:t>
            </a:r>
            <a:endParaRPr lang="en-US" sz="1800" dirty="0" smtClean="0">
              <a:latin typeface="Calibri" panose="020F0502020204030204" pitchFamily="34" charset="0"/>
            </a:endParaRP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The </a:t>
            </a:r>
            <a:r>
              <a:rPr lang="en-US" sz="1800" dirty="0">
                <a:latin typeface="Calibri" panose="020F0502020204030204" pitchFamily="34" charset="0"/>
              </a:rPr>
              <a:t>criteria for establishing the “</a:t>
            </a:r>
            <a:r>
              <a:rPr lang="en-US" sz="1800" dirty="0" smtClean="0">
                <a:latin typeface="Calibri" panose="020F0502020204030204" pitchFamily="34" charset="0"/>
              </a:rPr>
              <a:t>Grade A, B, C” </a:t>
            </a:r>
            <a:r>
              <a:rPr lang="en-US" sz="1800" dirty="0">
                <a:latin typeface="Calibri" panose="020F0502020204030204" pitchFamily="34" charset="0"/>
              </a:rPr>
              <a:t>for a company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</a:rPr>
              <a:t>The products that could be produced by companies in specific categories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</a:rPr>
              <a:t>Specific </a:t>
            </a:r>
            <a:r>
              <a:rPr lang="en-US" dirty="0" smtClean="0">
                <a:latin typeface="Calibri" panose="020F0502020204030204" pitchFamily="34" charset="0"/>
              </a:rPr>
              <a:t>“no go zone”</a:t>
            </a:r>
            <a:r>
              <a:rPr lang="en-US" sz="1800" dirty="0" smtClean="0">
                <a:latin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</a:rPr>
              <a:t>that must not be crossed at any stage – e.g. complete separation of beta lactam lines from other production areas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</a:rPr>
              <a:t>Specific approaches for other pharmaceutical forms (e.g. </a:t>
            </a:r>
            <a:r>
              <a:rPr lang="en-US" sz="1800" dirty="0" smtClean="0">
                <a:latin typeface="Calibri" panose="020F0502020204030204" pitchFamily="34" charset="0"/>
              </a:rPr>
              <a:t>sterile must be B/A) </a:t>
            </a:r>
            <a:r>
              <a:rPr lang="en-US" sz="1800" dirty="0">
                <a:latin typeface="Calibri" panose="020F0502020204030204" pitchFamily="34" charset="0"/>
              </a:rPr>
              <a:t>where much more stringent and rapid adherence should be </a:t>
            </a:r>
            <a:r>
              <a:rPr lang="en-US" sz="1800" dirty="0" smtClean="0">
                <a:latin typeface="Calibri" panose="020F0502020204030204" pitchFamily="34" charset="0"/>
              </a:rPr>
              <a:t>required </a:t>
            </a:r>
            <a:endParaRPr lang="en-US" sz="1800" dirty="0">
              <a:latin typeface="Calibri" panose="020F0502020204030204" pitchFamily="34" charset="0"/>
            </a:endParaRPr>
          </a:p>
          <a:p>
            <a:pPr lvl="1"/>
            <a:r>
              <a:rPr lang="en-US" sz="1800" dirty="0">
                <a:latin typeface="Calibri" panose="020F0502020204030204" pitchFamily="34" charset="0"/>
              </a:rPr>
              <a:t>Agreement that all new facilities should be designed and operated as </a:t>
            </a:r>
            <a:r>
              <a:rPr lang="en-US" sz="1800" dirty="0" smtClean="0">
                <a:latin typeface="Calibri" panose="020F0502020204030204" pitchFamily="34" charset="0"/>
              </a:rPr>
              <a:t>grade A</a:t>
            </a:r>
          </a:p>
          <a:p>
            <a:pPr lvl="1"/>
            <a:r>
              <a:rPr lang="en-US" b="1" dirty="0" smtClean="0">
                <a:latin typeface="Calibri" panose="020F0502020204030204" pitchFamily="34" charset="0"/>
              </a:rPr>
              <a:t>Complementary role of Regional joint GMP and joint Dossier evaluation to support LPP in upgrading GMP</a:t>
            </a:r>
            <a:endParaRPr lang="en-US" sz="1800" b="1" dirty="0">
              <a:latin typeface="Calibri" panose="020F0502020204030204" pitchFamily="34" charset="0"/>
            </a:endParaRPr>
          </a:p>
          <a:p>
            <a:r>
              <a:rPr lang="en-US" sz="1800" u="sng" dirty="0" smtClean="0">
                <a:latin typeface="Calibri" panose="020F0502020204030204" pitchFamily="34" charset="0"/>
              </a:rPr>
              <a:t>Baseline assessment of companies in the region (pilot)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This should include representative sample from different countries in the region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  <a:ea typeface="+mn-ea"/>
              </a:rPr>
              <a:t>Provides baseline and understanding of variability to design and agree on the regional framework</a:t>
            </a:r>
            <a:endParaRPr lang="en-US" sz="1800" dirty="0">
              <a:latin typeface="Calibri" panose="020F0502020204030204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5730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876491"/>
            <a:ext cx="8424863" cy="451378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sz="2800" b="1" kern="1200" cap="all" dirty="0" smtClean="0">
                <a:solidFill>
                  <a:schemeClr val="tx1"/>
                </a:solidFill>
                <a:latin typeface="Calibri" pitchFamily="34" charset="0"/>
              </a:rPr>
              <a:t>conclusion</a:t>
            </a:r>
            <a:endParaRPr lang="en-US" sz="1400" kern="1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591588"/>
            <a:ext cx="8424863" cy="3133556"/>
          </a:xfrm>
        </p:spPr>
        <p:txBody>
          <a:bodyPr>
            <a:normAutofit/>
          </a:bodyPr>
          <a:lstStyle/>
          <a:p>
            <a:pPr marL="342900" lvl="1" indent="-342900">
              <a:buChar char="•"/>
            </a:pPr>
            <a:r>
              <a:rPr lang="en-US" dirty="0">
                <a:latin typeface="Calibri" panose="020F0502020204030204" pitchFamily="34" charset="0"/>
              </a:rPr>
              <a:t>GMP </a:t>
            </a:r>
            <a:r>
              <a:rPr lang="en-US" dirty="0" smtClean="0">
                <a:latin typeface="Calibri" panose="020F0502020204030204" pitchFamily="34" charset="0"/>
              </a:rPr>
              <a:t>Roadmap  </a:t>
            </a:r>
            <a:r>
              <a:rPr lang="en-US" dirty="0">
                <a:latin typeface="Calibri" panose="020F0502020204030204" pitchFamily="34" charset="0"/>
              </a:rPr>
              <a:t>design is a rather technical undertaking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Scientific </a:t>
            </a:r>
            <a:r>
              <a:rPr lang="en-US" dirty="0">
                <a:latin typeface="Calibri" panose="020F0502020204030204" pitchFamily="34" charset="0"/>
              </a:rPr>
              <a:t>soundness and </a:t>
            </a:r>
            <a:r>
              <a:rPr lang="en-US" dirty="0" smtClean="0">
                <a:latin typeface="Calibri" panose="020F0502020204030204" pitchFamily="34" charset="0"/>
              </a:rPr>
              <a:t>transparency 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High level government involvement and governance structure to oversee the  implementation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Develop </a:t>
            </a:r>
            <a:r>
              <a:rPr lang="en-US" sz="1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regional GMP framework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under which country specific activities can be developed based on agreed criteria </a:t>
            </a:r>
          </a:p>
          <a:p>
            <a:r>
              <a:rPr lang="en-US" sz="1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Regional GMP roadmap framework should be integrated into the MRH process</a:t>
            </a:r>
          </a:p>
          <a:p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21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924944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Monotype Corsiva" panose="03010101010201010101" pitchFamily="66" charset="0"/>
              </a:rPr>
              <a:t>Asante </a:t>
            </a:r>
            <a:r>
              <a:rPr lang="en-GB" sz="3600" b="1" dirty="0" err="1" smtClean="0">
                <a:latin typeface="Monotype Corsiva" panose="03010101010201010101" pitchFamily="66" charset="0"/>
              </a:rPr>
              <a:t>sana</a:t>
            </a:r>
            <a:endParaRPr lang="en-GB" sz="3600" b="1" dirty="0" smtClean="0">
              <a:latin typeface="Monotype Corsiva" panose="03010101010201010101" pitchFamily="66" charset="0"/>
            </a:endParaRPr>
          </a:p>
          <a:p>
            <a:pPr algn="ctr"/>
            <a:endParaRPr lang="en-GB" sz="3600" b="1" dirty="0">
              <a:latin typeface="Monotype Corsiva" panose="03010101010201010101" pitchFamily="66" charset="0"/>
            </a:endParaRPr>
          </a:p>
          <a:p>
            <a:pPr algn="ctr"/>
            <a:r>
              <a:rPr lang="en-GB" sz="3600" b="1" dirty="0" smtClean="0">
                <a:latin typeface="Monotype Corsiva" panose="03010101010201010101" pitchFamily="66" charset="0"/>
              </a:rPr>
              <a:t>Thank you </a:t>
            </a:r>
          </a:p>
          <a:p>
            <a:pPr algn="ctr"/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713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5362" y="941914"/>
            <a:ext cx="821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 smtClean="0">
                <a:solidFill>
                  <a:srgbClr val="078AC5"/>
                </a:solidFill>
                <a:latin typeface="+mn-lt"/>
              </a:rPr>
              <a:t>Background</a:t>
            </a:r>
            <a:endParaRPr lang="en-GB" sz="2800" b="1" dirty="0">
              <a:solidFill>
                <a:srgbClr val="078AC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8004" y="2053392"/>
            <a:ext cx="82985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latin typeface="+mn-lt"/>
              </a:rPr>
              <a:t>Goal of UNIDO pharmaceutical project: increase the capacity of Local Pharmaceutical sector in developing countries to supply </a:t>
            </a:r>
            <a:r>
              <a:rPr lang="en-GB" b="1" dirty="0" smtClean="0">
                <a:latin typeface="+mn-lt"/>
              </a:rPr>
              <a:t>safe</a:t>
            </a:r>
            <a:r>
              <a:rPr lang="en-GB" dirty="0" smtClean="0">
                <a:latin typeface="+mn-lt"/>
              </a:rPr>
              <a:t>, </a:t>
            </a:r>
            <a:r>
              <a:rPr lang="en-GB" b="1" dirty="0" smtClean="0">
                <a:latin typeface="+mn-lt"/>
              </a:rPr>
              <a:t>efficacious</a:t>
            </a:r>
            <a:r>
              <a:rPr lang="en-GB" dirty="0" smtClean="0">
                <a:latin typeface="+mn-lt"/>
              </a:rPr>
              <a:t> and </a:t>
            </a:r>
            <a:r>
              <a:rPr lang="en-GB" b="1" dirty="0" smtClean="0">
                <a:latin typeface="+mn-lt"/>
              </a:rPr>
              <a:t>affordable</a:t>
            </a:r>
            <a:r>
              <a:rPr lang="en-GB" dirty="0" smtClean="0">
                <a:latin typeface="+mn-lt"/>
              </a:rPr>
              <a:t> medicines</a:t>
            </a:r>
          </a:p>
          <a:p>
            <a:pPr algn="just"/>
            <a:endParaRPr lang="en-GB" dirty="0" smtClean="0">
              <a:latin typeface="+mn-lt"/>
            </a:endParaRPr>
          </a:p>
          <a:p>
            <a:pPr algn="just"/>
            <a:endParaRPr lang="en-GB" dirty="0" smtClean="0"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latin typeface="+mn-lt"/>
              </a:rPr>
              <a:t>Many people die because they do not have access to safe and efficacious medicines.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latin typeface="+mn-lt"/>
              </a:rPr>
              <a:t>Many diseases are regularly found (or endemic) in Africa and often prove  fatal when they're not treated quickly and efficiently.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latin typeface="+mn-lt"/>
              </a:rPr>
              <a:t>There was need to develop a global partnership for development of the pharmaceutical sector in L(D)Cs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004" y="5469712"/>
            <a:ext cx="8549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latin typeface="+mn-lt"/>
              </a:rPr>
              <a:t>UNIDO’s approach includes working  with key local stakeholders including: Industry associations, Ministries responsible for Industrialization and for Health, and the National Medicines Regulatory Agencies</a:t>
            </a:r>
          </a:p>
        </p:txBody>
      </p:sp>
    </p:spTree>
    <p:extLst>
      <p:ext uri="{BB962C8B-B14F-4D97-AF65-F5344CB8AC3E}">
        <p14:creationId xmlns:p14="http://schemas.microsoft.com/office/powerpoint/2010/main" val="279847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1671" y="980728"/>
            <a:ext cx="4039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78AC5"/>
                </a:solidFill>
                <a:latin typeface="Calibri" panose="020F0502020204030204" pitchFamily="34" charset="0"/>
              </a:rPr>
              <a:t>UNIDO activities  in Africa</a:t>
            </a:r>
            <a:endParaRPr lang="en-GB" sz="2800" b="1" dirty="0">
              <a:solidFill>
                <a:srgbClr val="078AC5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7216" y="1700808"/>
            <a:ext cx="4491038" cy="15081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just"/>
            <a:r>
              <a:rPr lang="en-GB" sz="2000" b="1" dirty="0" smtClean="0">
                <a:latin typeface="Calibri" panose="020F0502020204030204" pitchFamily="34" charset="0"/>
              </a:rPr>
              <a:t>Continental level</a:t>
            </a:r>
          </a:p>
          <a:p>
            <a:pPr algn="just"/>
            <a:r>
              <a:rPr lang="en-GB" dirty="0" smtClean="0">
                <a:latin typeface="Calibri" panose="020F0502020204030204" pitchFamily="34" charset="0"/>
              </a:rPr>
              <a:t>AUC/NEPAD</a:t>
            </a:r>
          </a:p>
          <a:p>
            <a:pPr algn="just"/>
            <a:r>
              <a:rPr lang="en-GB" dirty="0" smtClean="0">
                <a:latin typeface="Calibri" panose="020F0502020204030204" pitchFamily="34" charset="0"/>
              </a:rPr>
              <a:t>Reginal associations: FAPMA/FEAPM/SAGMA/</a:t>
            </a:r>
          </a:p>
          <a:p>
            <a:pPr algn="just"/>
            <a:r>
              <a:rPr lang="en-GB">
                <a:latin typeface="Calibri" panose="020F0502020204030204" pitchFamily="34" charset="0"/>
              </a:rPr>
              <a:t> </a:t>
            </a:r>
            <a:r>
              <a:rPr lang="en-GB" smtClean="0">
                <a:latin typeface="Calibri" panose="020F0502020204030204" pitchFamily="34" charset="0"/>
              </a:rPr>
              <a:t>                                     ECOWA/WAPMA</a:t>
            </a:r>
            <a:endParaRPr lang="en-GB" dirty="0" smtClean="0">
              <a:latin typeface="Calibri" panose="020F0502020204030204" pitchFamily="34" charset="0"/>
            </a:endParaRPr>
          </a:p>
          <a:p>
            <a:pPr algn="just"/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1700808"/>
            <a:ext cx="3779912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 smtClean="0">
                <a:latin typeface="Calibri" panose="020F0502020204030204" pitchFamily="34" charset="0"/>
              </a:rPr>
              <a:t>Joint</a:t>
            </a:r>
            <a:r>
              <a:rPr lang="en-GB" sz="2400" b="1" dirty="0" smtClean="0">
                <a:latin typeface="Calibri" panose="020F0502020204030204" pitchFamily="34" charset="0"/>
              </a:rPr>
              <a:t> approach</a:t>
            </a:r>
            <a:endParaRPr lang="en-GB" dirty="0" smtClean="0"/>
          </a:p>
          <a:p>
            <a:pPr algn="just"/>
            <a:r>
              <a:rPr lang="en-GB" dirty="0" smtClean="0">
                <a:latin typeface="Calibri" panose="020F0502020204030204" pitchFamily="34" charset="0"/>
              </a:rPr>
              <a:t>GIZ to support Market data</a:t>
            </a:r>
          </a:p>
          <a:p>
            <a:pPr algn="just"/>
            <a:r>
              <a:rPr lang="en-GB" dirty="0" smtClean="0">
                <a:latin typeface="Calibri" panose="020F0502020204030204" pitchFamily="34" charset="0"/>
              </a:rPr>
              <a:t>WHO on GMP Roadmaps &amp; risk approach on EML (integration of approaches ongoing)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9586" y="3321730"/>
            <a:ext cx="5852160" cy="29854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 smtClean="0">
                <a:latin typeface="Calibri" panose="020F0502020204030204" pitchFamily="34" charset="0"/>
              </a:rPr>
              <a:t>Selected current country activities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i="1" dirty="0" smtClean="0">
                <a:latin typeface="Calibri" panose="020F0502020204030204" pitchFamily="34" charset="0"/>
              </a:rPr>
              <a:t>Kenya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Implementation of KPSDS and Kenya </a:t>
            </a:r>
            <a:r>
              <a:rPr lang="en-GB" dirty="0">
                <a:latin typeface="Calibri" panose="020F0502020204030204" pitchFamily="34" charset="0"/>
              </a:rPr>
              <a:t>G</a:t>
            </a:r>
            <a:r>
              <a:rPr lang="en-GB" dirty="0" smtClean="0">
                <a:latin typeface="Calibri" panose="020F0502020204030204" pitchFamily="34" charset="0"/>
              </a:rPr>
              <a:t>MP Roadmap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Lean Six Sigma (operational efficiency</a:t>
            </a:r>
            <a:r>
              <a:rPr lang="en-GB" dirty="0" smtClean="0">
                <a:latin typeface="Calibri" panose="020F0502020204030204" pitchFamily="34" charset="0"/>
              </a:rPr>
              <a:t>) mentorship program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Regulator and industry capacity building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Establishment of governance structure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i="1" dirty="0" smtClean="0">
                <a:latin typeface="Calibri" panose="020F0502020204030204" pitchFamily="34" charset="0"/>
              </a:rPr>
              <a:t>Ghana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GMP gap assessments – ongoing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Other Regulator support activities</a:t>
            </a:r>
            <a:endParaRPr lang="en-GB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84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48" y="892393"/>
            <a:ext cx="8424863" cy="435475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2800" b="1" kern="1200" cap="all" dirty="0" smtClean="0">
                <a:latin typeface="Calibri" pitchFamily="34" charset="0"/>
              </a:rPr>
              <a:t>Context/Key </a:t>
            </a:r>
            <a:r>
              <a:rPr lang="en-GB" sz="2800" b="1" kern="1200" cap="all" dirty="0">
                <a:latin typeface="Calibri" pitchFamily="34" charset="0"/>
              </a:rPr>
              <a:t>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583636"/>
            <a:ext cx="8424863" cy="4634283"/>
          </a:xfrm>
        </p:spPr>
        <p:txBody>
          <a:bodyPr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Many companies operate below international GMP standards</a:t>
            </a:r>
            <a:endParaRPr lang="en-GB" sz="1800" strike="sngStrike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Need to support Regulatory authorities often outstretched &amp; inadequate capacity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Political context alone makes closing facilities en masse non-viable</a:t>
            </a:r>
          </a:p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Many manufacturing facilities across Africa have potential for upgrading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However, upgrading requires conducive environment to be established through policy coherence, access to capital, enhanced regulatory oversight, but cannot happen overnight, etc.</a:t>
            </a:r>
          </a:p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Roadmap concept intended to assist regulators to define practical timelines and benchmarks for industry to meet in upgrading &amp; GMP compliance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Intended to work in conjunction with risk categorization of products to mitigate public health risk during transition</a:t>
            </a:r>
          </a:p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Industry also needs support &gt; Technical Assistance in skills transfer, know-how and capacity building</a:t>
            </a:r>
            <a:endParaRPr lang="en-GB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11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4170" y="908720"/>
            <a:ext cx="7903790" cy="576064"/>
          </a:xfrm>
        </p:spPr>
        <p:txBody>
          <a:bodyPr>
            <a:normAutofit/>
          </a:bodyPr>
          <a:lstStyle/>
          <a:p>
            <a:r>
              <a:rPr lang="de-DE" altLang="en-US" sz="2800" b="1" dirty="0">
                <a:solidFill>
                  <a:srgbClr val="078AC5"/>
                </a:solidFill>
              </a:rPr>
              <a:t>Good Manufacturing Practice (GMP)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170" y="1675734"/>
            <a:ext cx="7903790" cy="3821939"/>
          </a:xfrm>
        </p:spPr>
        <p:txBody>
          <a:bodyPr>
            <a:normAutofit/>
          </a:bodyPr>
          <a:lstStyle/>
          <a:p>
            <a:r>
              <a:rPr lang="de-DE" altLang="en-US" sz="1800" dirty="0" smtClean="0">
                <a:solidFill>
                  <a:schemeClr val="tx1"/>
                </a:solidFill>
              </a:rPr>
              <a:t>Is </a:t>
            </a:r>
            <a:r>
              <a:rPr lang="de-DE" altLang="en-US" sz="1800" dirty="0">
                <a:solidFill>
                  <a:schemeClr val="tx1"/>
                </a:solidFill>
              </a:rPr>
              <a:t>a compilation of quality measures for production and quality control of medicinal </a:t>
            </a:r>
            <a:r>
              <a:rPr lang="de-DE" altLang="en-US" sz="1800" dirty="0" smtClean="0">
                <a:solidFill>
                  <a:schemeClr val="tx1"/>
                </a:solidFill>
              </a:rPr>
              <a:t>products</a:t>
            </a:r>
          </a:p>
          <a:p>
            <a:endParaRPr lang="de-DE" altLang="en-US" sz="1800" dirty="0">
              <a:solidFill>
                <a:schemeClr val="tx1"/>
              </a:solidFill>
            </a:endParaRPr>
          </a:p>
          <a:p>
            <a:r>
              <a:rPr lang="en-GB" alt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Ensures that </a:t>
            </a:r>
            <a:r>
              <a:rPr lang="en-GB" altLang="en-US" sz="1800" u="sng" dirty="0">
                <a:solidFill>
                  <a:schemeClr val="tx1"/>
                </a:solidFill>
                <a:sym typeface="Wingdings" panose="05000000000000000000" pitchFamily="2" charset="2"/>
              </a:rPr>
              <a:t>quality</a:t>
            </a:r>
            <a:r>
              <a:rPr lang="en-GB" alt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 of medicinal products </a:t>
            </a:r>
            <a:r>
              <a:rPr lang="en-GB" alt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is </a:t>
            </a:r>
            <a:r>
              <a:rPr lang="en-GB" altLang="en-US" sz="1800" u="sng" dirty="0">
                <a:solidFill>
                  <a:schemeClr val="tx1"/>
                </a:solidFill>
                <a:sym typeface="Wingdings" panose="05000000000000000000" pitchFamily="2" charset="2"/>
              </a:rPr>
              <a:t>assured consistently</a:t>
            </a:r>
            <a:r>
              <a:rPr lang="en-GB" alt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 and that the products are </a:t>
            </a:r>
            <a:r>
              <a:rPr lang="en-GB" altLang="en-US" sz="1800" u="sng" dirty="0">
                <a:solidFill>
                  <a:schemeClr val="tx1"/>
                </a:solidFill>
                <a:sym typeface="Wingdings" panose="05000000000000000000" pitchFamily="2" charset="2"/>
              </a:rPr>
              <a:t>safe and </a:t>
            </a:r>
            <a:r>
              <a:rPr lang="en-GB" altLang="en-US" sz="1800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efficacious</a:t>
            </a:r>
          </a:p>
          <a:p>
            <a:endParaRPr lang="en-GB" altLang="en-US" sz="1800" u="sng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en-GB" alt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WHO GMP selected as this is most appropriate standard: </a:t>
            </a:r>
          </a:p>
          <a:p>
            <a:pPr marL="0" indent="0">
              <a:buNone/>
            </a:pPr>
            <a:r>
              <a:rPr lang="en-GB" alt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internationally recognised and widely accepted </a:t>
            </a:r>
            <a:r>
              <a:rPr lang="de-DE" alt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296" y="3015284"/>
            <a:ext cx="1944216" cy="28362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4949959"/>
            <a:ext cx="65178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+mn-lt"/>
              </a:rPr>
              <a:t>Quite difficult to review and maintain other standards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+mn-lt"/>
              </a:rPr>
              <a:t>Perception of  inferior unless stringent means of authentication</a:t>
            </a:r>
          </a:p>
          <a:p>
            <a:pPr algn="l"/>
            <a:r>
              <a:rPr lang="en-GB" b="1" dirty="0" smtClean="0">
                <a:latin typeface="+mn-lt"/>
              </a:rPr>
              <a:t>&gt;&gt; Always check WHO website for latest updates</a:t>
            </a:r>
            <a:endParaRPr lang="en-GB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10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521" y="872987"/>
            <a:ext cx="7903790" cy="80144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78AC5"/>
                </a:solidFill>
                <a:latin typeface="+mn-lt"/>
              </a:rPr>
              <a:t>Development process for GMP Roadmap</a:t>
            </a:r>
            <a:endParaRPr lang="en-US" sz="2800" b="1" dirty="0">
              <a:solidFill>
                <a:srgbClr val="078AC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232" y="1802433"/>
            <a:ext cx="8335838" cy="59992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Development of GMP Roadmap structure and tools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742" y="2987515"/>
            <a:ext cx="24896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Baseline assessment of manufacturers</a:t>
            </a:r>
          </a:p>
          <a:p>
            <a:pPr algn="l"/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210441" y="3759423"/>
            <a:ext cx="2611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 smtClean="0"/>
              <a:t>Identification of common main technical </a:t>
            </a:r>
            <a:r>
              <a:rPr lang="en-US" sz="1600" dirty="0" smtClean="0">
                <a:latin typeface="+mn-lt"/>
              </a:rPr>
              <a:t>challenges</a:t>
            </a:r>
            <a:endParaRPr lang="en-US" sz="16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37397" y="2970573"/>
            <a:ext cx="1467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Roadmap development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54407" y="3759423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Representative sample of companies assessed</a:t>
            </a:r>
            <a:endParaRPr lang="en-US" sz="16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9449" y="2865710"/>
            <a:ext cx="26386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Tailored approach, combining overall roadmap concept with individual country requirements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3759423"/>
            <a:ext cx="2365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Risk-based, phased multi-year program</a:t>
            </a:r>
            <a:endParaRPr lang="en-US" sz="1600" dirty="0">
              <a:latin typeface="+mn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29449" y="2876798"/>
            <a:ext cx="2638695" cy="738664"/>
          </a:xfrm>
          <a:prstGeom prst="roundRect">
            <a:avLst/>
          </a:prstGeom>
          <a:solidFill>
            <a:srgbClr val="5B9BD5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Rounded Rectangle 10"/>
          <p:cNvSpPr/>
          <p:nvPr/>
        </p:nvSpPr>
        <p:spPr>
          <a:xfrm>
            <a:off x="107504" y="2876798"/>
            <a:ext cx="2638695" cy="738664"/>
          </a:xfrm>
          <a:prstGeom prst="roundRect">
            <a:avLst/>
          </a:prstGeom>
          <a:solidFill>
            <a:srgbClr val="5B9BD5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" name="Rounded Rectangle 11"/>
          <p:cNvSpPr/>
          <p:nvPr/>
        </p:nvSpPr>
        <p:spPr>
          <a:xfrm>
            <a:off x="6325793" y="2876798"/>
            <a:ext cx="2638695" cy="738664"/>
          </a:xfrm>
          <a:prstGeom prst="roundRect">
            <a:avLst/>
          </a:prstGeom>
          <a:solidFill>
            <a:srgbClr val="5B9BD5">
              <a:alpha val="9804"/>
            </a:srgbClr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" name="Right Arrow 13"/>
          <p:cNvSpPr/>
          <p:nvPr/>
        </p:nvSpPr>
        <p:spPr>
          <a:xfrm>
            <a:off x="2887329" y="3056186"/>
            <a:ext cx="244511" cy="228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5983673" y="3068960"/>
            <a:ext cx="244511" cy="228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39552" y="4581128"/>
            <a:ext cx="8604448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78AC5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51435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4200" dirty="0" smtClean="0">
                <a:solidFill>
                  <a:schemeClr val="tx1"/>
                </a:solidFill>
              </a:rPr>
              <a:t>Collaborative process involving key national stakeholders working in partnership with UNIDO</a:t>
            </a:r>
          </a:p>
          <a:p>
            <a:pPr lvl="1" fontAlgn="auto">
              <a:spcAft>
                <a:spcPts val="0"/>
              </a:spcAft>
            </a:pPr>
            <a:r>
              <a:rPr lang="en-US" sz="3400" dirty="0" smtClean="0"/>
              <a:t>Ministry of Health</a:t>
            </a:r>
          </a:p>
          <a:p>
            <a:pPr lvl="1" fontAlgn="auto">
              <a:spcAft>
                <a:spcPts val="0"/>
              </a:spcAft>
            </a:pPr>
            <a:r>
              <a:rPr lang="en-US" sz="3400" dirty="0" smtClean="0"/>
              <a:t>Ministry of Industry </a:t>
            </a:r>
          </a:p>
          <a:p>
            <a:pPr lvl="1" fontAlgn="auto">
              <a:spcAft>
                <a:spcPts val="0"/>
              </a:spcAft>
            </a:pPr>
            <a:r>
              <a:rPr lang="en-US" sz="3400" dirty="0" smtClean="0"/>
              <a:t>National regulatory body (</a:t>
            </a:r>
            <a:r>
              <a:rPr lang="en-US" sz="3400" dirty="0" err="1" smtClean="0"/>
              <a:t>ies</a:t>
            </a:r>
            <a:r>
              <a:rPr lang="en-US" sz="3400" dirty="0" smtClean="0"/>
              <a:t>)</a:t>
            </a:r>
          </a:p>
          <a:p>
            <a:pPr lvl="1" fontAlgn="auto">
              <a:spcAft>
                <a:spcPts val="0"/>
              </a:spcAft>
            </a:pPr>
            <a:r>
              <a:rPr lang="en-US" sz="3400" dirty="0" smtClean="0"/>
              <a:t>Industry and/or Associations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96618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860588"/>
            <a:ext cx="8820150" cy="538838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800" b="1" cap="all" dirty="0" smtClean="0">
                <a:solidFill>
                  <a:srgbClr val="078AC5"/>
                </a:solidFill>
                <a:latin typeface="Calibri" pitchFamily="34" charset="0"/>
              </a:rPr>
              <a:t>Three </a:t>
            </a:r>
            <a:r>
              <a:rPr lang="en-US" sz="2800" b="1" kern="1200" cap="all" dirty="0" smtClean="0">
                <a:solidFill>
                  <a:srgbClr val="078AC5"/>
                </a:solidFill>
                <a:latin typeface="Calibri" pitchFamily="34" charset="0"/>
              </a:rPr>
              <a:t>-step process</a:t>
            </a:r>
            <a:endParaRPr lang="en-US" sz="2800" b="1" strike="sngStrike" kern="1200" cap="all" dirty="0">
              <a:solidFill>
                <a:srgbClr val="078AC5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456420"/>
            <a:ext cx="8557757" cy="4984137"/>
          </a:xfrm>
        </p:spPr>
        <p:txBody>
          <a:bodyPr/>
          <a:lstStyle/>
          <a:p>
            <a:pPr marL="0" indent="0">
              <a:buNone/>
            </a:pP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STEP 1: </a:t>
            </a:r>
            <a:r>
              <a:rPr lang="en-US" sz="1800" u="sng" dirty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sz="18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Baseline assessment of existing manufacturing practices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ð"/>
            </a:pP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Basis for specific RM design; thorough preparation and conduct essential</a:t>
            </a:r>
          </a:p>
          <a:p>
            <a:pPr marL="573088" lvl="1" indent="-231775"/>
            <a:r>
              <a:rPr lang="en-US" sz="1600" dirty="0">
                <a:latin typeface="Calibri" panose="020F0502020204030204" pitchFamily="34" charset="0"/>
              </a:rPr>
              <a:t>Selection of </a:t>
            </a:r>
            <a:r>
              <a:rPr lang="en-US" sz="1600" b="1" dirty="0">
                <a:latin typeface="Calibri" panose="020F0502020204030204" pitchFamily="34" charset="0"/>
              </a:rPr>
              <a:t>representative sample </a:t>
            </a:r>
            <a:r>
              <a:rPr lang="en-US" sz="1600" dirty="0">
                <a:latin typeface="Calibri" panose="020F0502020204030204" pitchFamily="34" charset="0"/>
              </a:rPr>
              <a:t>of companies </a:t>
            </a:r>
            <a:r>
              <a:rPr lang="en-US" sz="1600" dirty="0" smtClean="0">
                <a:latin typeface="Calibri" panose="020F0502020204030204" pitchFamily="34" charset="0"/>
              </a:rPr>
              <a:t>(different  GMP compliance levels)</a:t>
            </a:r>
            <a:endParaRPr lang="en-US" sz="1600" dirty="0">
              <a:latin typeface="Calibri" panose="020F0502020204030204" pitchFamily="34" charset="0"/>
            </a:endParaRPr>
          </a:p>
          <a:p>
            <a:pPr marL="573088" lvl="1" indent="-231775"/>
            <a:r>
              <a:rPr lang="en-US" sz="1600" dirty="0">
                <a:latin typeface="Calibri" panose="020F0502020204030204" pitchFamily="34" charset="0"/>
              </a:rPr>
              <a:t>Field studies at selected companies </a:t>
            </a:r>
          </a:p>
          <a:p>
            <a:pPr marL="0" indent="0">
              <a:spcBef>
                <a:spcPts val="600"/>
              </a:spcBef>
              <a:buNone/>
              <a:tabLst>
                <a:tab pos="341313" algn="l"/>
                <a:tab pos="1144588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sz="16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Tool </a:t>
            </a:r>
            <a:r>
              <a:rPr lang="en-US" sz="1600" u="sng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en-US" sz="16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Definition of key elements and focus areas</a:t>
            </a:r>
          </a:p>
          <a:p>
            <a:pPr marL="0" indent="0">
              <a:spcBef>
                <a:spcPts val="600"/>
              </a:spcBef>
              <a:buNone/>
              <a:tabLst>
                <a:tab pos="341313" algn="l"/>
                <a:tab pos="1144588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sz="16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Tool </a:t>
            </a:r>
            <a:r>
              <a:rPr lang="en-US" sz="1600" u="sng" dirty="0">
                <a:solidFill>
                  <a:schemeClr val="tx1"/>
                </a:solidFill>
                <a:latin typeface="Calibri" panose="020F0502020204030204" pitchFamily="34" charset="0"/>
              </a:rPr>
              <a:t>2: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	Preparation of an assessment schedule</a:t>
            </a:r>
          </a:p>
          <a:p>
            <a:pPr marL="0" indent="0">
              <a:spcBef>
                <a:spcPts val="600"/>
              </a:spcBef>
              <a:buNone/>
              <a:tabLst>
                <a:tab pos="341313" algn="l"/>
                <a:tab pos="1144588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sz="16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Tool </a:t>
            </a:r>
            <a:r>
              <a:rPr lang="en-US" sz="1600" u="sng" dirty="0">
                <a:solidFill>
                  <a:schemeClr val="tx1"/>
                </a:solidFill>
                <a:latin typeface="Calibri" panose="020F0502020204030204" pitchFamily="34" charset="0"/>
              </a:rPr>
              <a:t>3: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	Definition of rating of observations (critical-major-other)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STEP 2: </a:t>
            </a:r>
            <a:r>
              <a:rPr lang="en-US" sz="18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Evaluation of assessment results &amp; identification of main technical challenges</a:t>
            </a:r>
          </a:p>
          <a:p>
            <a:pPr marL="0" indent="0">
              <a:spcBef>
                <a:spcPts val="600"/>
              </a:spcBef>
              <a:buNone/>
              <a:tabLst>
                <a:tab pos="341313" algn="l"/>
                <a:tab pos="1144588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sz="16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Tool </a:t>
            </a:r>
            <a:r>
              <a:rPr lang="en-US" sz="1600" u="sng" dirty="0">
                <a:solidFill>
                  <a:schemeClr val="tx1"/>
                </a:solidFill>
                <a:latin typeface="Calibri" panose="020F0502020204030204" pitchFamily="34" charset="0"/>
              </a:rPr>
              <a:t>1: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	Identification of key quality elements affected by highest and lowest compliance with 	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WHO 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GMP</a:t>
            </a:r>
          </a:p>
          <a:p>
            <a:pPr marL="0" indent="0">
              <a:spcBef>
                <a:spcPts val="600"/>
              </a:spcBef>
              <a:buNone/>
              <a:tabLst>
                <a:tab pos="341313" algn="l"/>
                <a:tab pos="1144588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sz="16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Tool </a:t>
            </a:r>
            <a:r>
              <a:rPr lang="en-US" sz="1600" u="sng" dirty="0">
                <a:solidFill>
                  <a:schemeClr val="tx1"/>
                </a:solidFill>
                <a:latin typeface="Calibri" panose="020F0502020204030204" pitchFamily="34" charset="0"/>
              </a:rPr>
              <a:t>2: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	Risk categorization of 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</a:rPr>
              <a:t>companies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 based on their compliance with WHO GMP</a:t>
            </a:r>
          </a:p>
          <a:p>
            <a:pPr marL="0" lvl="0" indent="0">
              <a:spcBef>
                <a:spcPts val="2400"/>
              </a:spcBef>
              <a:buNone/>
            </a:pPr>
            <a:r>
              <a:rPr lang="en-US" sz="1800" b="1" u="sng" dirty="0">
                <a:solidFill>
                  <a:schemeClr val="tx1"/>
                </a:solidFill>
                <a:latin typeface="Calibri" panose="020F0502020204030204" pitchFamily="34" charset="0"/>
              </a:rPr>
              <a:t>STEP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3: </a:t>
            </a:r>
            <a:r>
              <a:rPr lang="en-US" sz="1800" u="sng" dirty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sz="18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Design of a GMP Roadmap based on evaluation results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ð"/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R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isk 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based, phased approach to establish a structured framework that the NRA can implement over time to require and guide manufacturers to improve to WHO GMP by a defined deadline</a:t>
            </a:r>
          </a:p>
          <a:p>
            <a:pPr>
              <a:tabLst>
                <a:tab pos="1144588" algn="l"/>
              </a:tabLst>
            </a:pPr>
            <a:endParaRPr lang="en-US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0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1560" y="4919732"/>
            <a:ext cx="3384376" cy="1021204"/>
          </a:xfrm>
          <a:prstGeom prst="roundRect">
            <a:avLst/>
          </a:prstGeom>
          <a:solidFill>
            <a:srgbClr val="5B9BD5">
              <a:alpha val="10196"/>
            </a:srgbClr>
          </a:solidFill>
          <a:ln w="19050"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78AC5"/>
                </a:solidFill>
                <a:latin typeface="+mn-lt"/>
              </a:rPr>
              <a:t>Tools developed for company &amp; industry analysis</a:t>
            </a:r>
            <a:endParaRPr lang="en-US" sz="2800" b="1" dirty="0">
              <a:solidFill>
                <a:srgbClr val="078AC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600" y="5085184"/>
            <a:ext cx="3358065" cy="1008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Categorize companies based on compliance to GMP</a:t>
            </a:r>
          </a:p>
          <a:p>
            <a:pPr lvl="1"/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55872" y="4790606"/>
            <a:ext cx="4136608" cy="1590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78AC5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51435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Gives objective measurement of company compliance to WHO GMP</a:t>
            </a:r>
          </a:p>
          <a:p>
            <a:pPr fontAlgn="auto">
              <a:spcAft>
                <a:spcPts val="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Used by company to develop its  remediation plan (Corrective and Preventive Action or CAPA plan)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83568" y="2695828"/>
            <a:ext cx="3384376" cy="1021204"/>
          </a:xfrm>
          <a:prstGeom prst="roundRect">
            <a:avLst/>
          </a:prstGeom>
          <a:solidFill>
            <a:srgbClr val="5B9BD5">
              <a:alpha val="10196"/>
            </a:srgbClr>
          </a:solidFill>
          <a:ln w="19050"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41846" y="2775849"/>
            <a:ext cx="3267819" cy="101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78AC5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51435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Identify key elements with highest and lowest compliance to WHO  GMP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sz="20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88024" y="2625460"/>
            <a:ext cx="3960440" cy="14516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78AC5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51435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8288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900" dirty="0" smtClean="0">
                <a:solidFill>
                  <a:schemeClr val="tx1"/>
                </a:solidFill>
              </a:rPr>
              <a:t>Highlights most common technical challenges faced within a country</a:t>
            </a:r>
          </a:p>
          <a:p>
            <a:pPr fontAlgn="auto">
              <a:spcAft>
                <a:spcPts val="0"/>
              </a:spcAft>
            </a:pPr>
            <a:r>
              <a:rPr lang="en-US" sz="1900" dirty="0" smtClean="0">
                <a:solidFill>
                  <a:schemeClr val="tx1"/>
                </a:solidFill>
              </a:rPr>
              <a:t>Used in development of Roadmap</a:t>
            </a:r>
          </a:p>
          <a:p>
            <a:pPr fontAlgn="auto">
              <a:spcAft>
                <a:spcPts val="0"/>
              </a:spcAft>
            </a:pPr>
            <a:r>
              <a:rPr lang="en-US" sz="1900" dirty="0" smtClean="0">
                <a:solidFill>
                  <a:schemeClr val="tx1"/>
                </a:solidFill>
              </a:rPr>
              <a:t>Trending – follow industry progress over time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295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6" name="Rectangle 8"/>
          <p:cNvSpPr>
            <a:spLocks noGrp="1" noChangeArrowheads="1"/>
          </p:cNvSpPr>
          <p:nvPr>
            <p:ph type="title"/>
          </p:nvPr>
        </p:nvSpPr>
        <p:spPr>
          <a:xfrm>
            <a:off x="206734" y="917575"/>
            <a:ext cx="8841850" cy="58161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de-DE" sz="2800" b="1" kern="1200" cap="all" dirty="0" smtClean="0">
                <a:solidFill>
                  <a:srgbClr val="078AC5"/>
                </a:solidFill>
                <a:latin typeface="Calibri" pitchFamily="34" charset="0"/>
              </a:rPr>
              <a:t>GMP </a:t>
            </a:r>
            <a:r>
              <a:rPr lang="de-DE" sz="2800" b="1" kern="1200" cap="all" dirty="0">
                <a:solidFill>
                  <a:srgbClr val="078AC5"/>
                </a:solidFill>
                <a:latin typeface="Calibri" pitchFamily="34" charset="0"/>
              </a:rPr>
              <a:t>can be broken down into two key dimensions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60890" y="3411110"/>
            <a:ext cx="2194560" cy="1708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SITE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Physical entity</a:t>
            </a:r>
          </a:p>
          <a:p>
            <a:pPr marL="801688" lvl="2" indent="-285750" algn="l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>
                <a:latin typeface="+mn-lt"/>
              </a:rPr>
              <a:t>Premises</a:t>
            </a:r>
          </a:p>
          <a:p>
            <a:pPr marL="801688" lvl="2" indent="-285750" algn="l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>
                <a:latin typeface="+mn-lt"/>
              </a:rPr>
              <a:t>Utilities</a:t>
            </a:r>
          </a:p>
          <a:p>
            <a:pPr marL="801688" lvl="2" indent="-285750" algn="l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>
                <a:latin typeface="+mn-lt"/>
              </a:rPr>
              <a:t>Equipment</a:t>
            </a:r>
            <a:endParaRPr lang="en-US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8799" y="3420392"/>
            <a:ext cx="2194560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QUALITY MANAGEMENT SYSTEM (QMS)</a:t>
            </a:r>
          </a:p>
          <a:p>
            <a:pPr marL="461963" lvl="1" indent="-1762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Systems</a:t>
            </a:r>
          </a:p>
          <a:p>
            <a:pPr marL="461963" lvl="1" indent="-1762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Procedures</a:t>
            </a:r>
            <a:endParaRPr lang="en-US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2957" y="1734706"/>
            <a:ext cx="32520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GMP</a:t>
            </a:r>
            <a:endParaRPr lang="en-US" dirty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 rot="7989800">
            <a:off x="2010665" y="2695248"/>
            <a:ext cx="1576388" cy="148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 rot="2833179">
            <a:off x="5134598" y="2688289"/>
            <a:ext cx="1602103" cy="17170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458817" y="4163769"/>
            <a:ext cx="2059388" cy="16174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3BAF-617F-4CF8-B563-29A2C8CA5859}" type="slidenum">
              <a:rPr lang="en-GB" altLang="en-US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7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4373</TotalTime>
  <Words>1236</Words>
  <Application>Microsoft Office PowerPoint</Application>
  <PresentationFormat>On-screen Show (4:3)</PresentationFormat>
  <Paragraphs>178</Paragraphs>
  <Slides>17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Courier New</vt:lpstr>
      <vt:lpstr>MetaBold-Roman</vt:lpstr>
      <vt:lpstr>Monotype Corsiva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Context/Key issues</vt:lpstr>
      <vt:lpstr>Good Manufacturing Practice (GMP)</vt:lpstr>
      <vt:lpstr>Development process for GMP Roadmap</vt:lpstr>
      <vt:lpstr>Three -step process</vt:lpstr>
      <vt:lpstr>Tools developed for company &amp; industry analysis</vt:lpstr>
      <vt:lpstr>GMP can be broken down into two key dimensions</vt:lpstr>
      <vt:lpstr>Design of Roadmap</vt:lpstr>
      <vt:lpstr>Risk categorization of Pharmaceutical Manufacturers based on the two key dimensions</vt:lpstr>
      <vt:lpstr>Stepwise approach to full WHO GMP compliance</vt:lpstr>
      <vt:lpstr>Roadmap requires benchmarks, product restrictions (based on risk) and  may affect manufacturing licensure </vt:lpstr>
      <vt:lpstr>What might a regional GMP Roadmap framework involve?</vt:lpstr>
      <vt:lpstr>What is required to set this up?</vt:lpstr>
      <vt:lpstr>conclusion</vt:lpstr>
      <vt:lpstr>PowerPoint Presentation</vt:lpstr>
    </vt:vector>
  </TitlesOfParts>
  <Company>UNIDO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YAO</dc:creator>
  <cp:lastModifiedBy>Admin</cp:lastModifiedBy>
  <cp:revision>314</cp:revision>
  <cp:lastPrinted>2014-09-22T12:21:08Z</cp:lastPrinted>
  <dcterms:created xsi:type="dcterms:W3CDTF">2008-01-28T10:27:53Z</dcterms:created>
  <dcterms:modified xsi:type="dcterms:W3CDTF">2016-11-04T08:12:39Z</dcterms:modified>
</cp:coreProperties>
</file>