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Masters/slideMaster19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18.xml" ContentType="application/vnd.openxmlformats-officedocument.theme+xml"/>
  <Override PartName="/ppt/slideLayouts/slideLayout113.xml" ContentType="application/vnd.openxmlformats-officedocument.presentationml.slideLayout+xml"/>
  <Override PartName="/ppt/theme/theme29.xml" ContentType="application/vnd.openxmlformats-officedocument.them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22.xml" ContentType="application/vnd.openxmlformats-officedocument.presentationml.slideMaster+xml"/>
  <Override PartName="/ppt/theme/theme21.xml" ContentType="application/vnd.openxmlformats-officedocument.theme+xml"/>
  <Override PartName="/ppt/theme/theme32.xml" ContentType="application/vnd.openxmlformats-officedocument.theme+xml"/>
  <Override PartName="/ppt/theme/theme10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Masters/slideMaster27.xml" ContentType="application/vnd.openxmlformats-officedocument.presentationml.slideMaster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Default Extension="emf" ContentType="image/x-emf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43.xml" ContentType="application/vnd.openxmlformats-officedocument.presentationml.slideLayout+xml"/>
  <Override PartName="/ppt/presentation.xml" ContentType="application/vnd.openxmlformats-officedocument.presentationml.presentation.main+xml"/>
  <Override PartName="/ppt/slideMasters/slideMaster16.xml" ContentType="application/vnd.openxmlformats-officedocument.presentationml.slideMaster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9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50.xml" ContentType="application/vnd.openxmlformats-officedocument.presentationml.slideLayout+xml"/>
  <Override PartName="/docProps/app.xml" ContentType="application/vnd.openxmlformats-officedocument.extended-properties+xml"/>
  <Override PartName="/ppt/slideMasters/slideMaster23.xml" ContentType="application/vnd.openxmlformats-officedocument.presentationml.slideMaster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26.xml" ContentType="application/vnd.openxmlformats-officedocument.them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Layouts/slideLayout99.xml" ContentType="application/vnd.openxmlformats-officedocument.presentationml.slideLayout+xml"/>
  <Override PartName="/ppt/theme/theme22.xml" ContentType="application/vnd.openxmlformats-officedocument.theme+xml"/>
  <Override PartName="/ppt/slideMasters/slideMaster5.xml" ContentType="application/vnd.openxmlformats-officedocument.presentationml.slideMaster+xml"/>
  <Override PartName="/ppt/theme/theme7.xml" ContentType="application/vnd.openxmlformats-officedocument.theme+xml"/>
  <Override PartName="/ppt/theme/theme11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Masters/slideMaster28.xml" ContentType="application/vnd.openxmlformats-officedocument.presentationml.slideMaster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44.xml" ContentType="application/vnd.openxmlformats-officedocument.presentationml.slideLayout+xml"/>
  <Default Extension="rels" ContentType="application/vnd.openxmlformats-package.relationships+xml"/>
  <Override PartName="/ppt/slideMasters/slideMaster17.xml" ContentType="application/vnd.openxmlformats-officedocument.presentationml.slideMaster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Masters/slideMaster24.xml" ContentType="application/vnd.openxmlformats-officedocument.presentationml.slideMaster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16.xml" ContentType="application/vnd.openxmlformats-officedocument.theme+xml"/>
  <Override PartName="/ppt/slideLayouts/slideLayout111.xml" ContentType="application/vnd.openxmlformats-officedocument.presentationml.slideLayout+xml"/>
  <Override PartName="/ppt/theme/theme27.xml" ContentType="application/vnd.openxmlformats-officedocument.theme+xml"/>
  <Override PartName="/ppt/slideMasters/slideMaster13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Layouts/slideLayout100.xml" ContentType="application/vnd.openxmlformats-officedocument.presentationml.slideLayout+xml"/>
  <Override PartName="/ppt/theme/theme23.xml" ContentType="application/vnd.openxmlformats-officedocument.theme+xml"/>
  <Override PartName="/ppt/slideMasters/slideMaster6.xml" ContentType="application/vnd.openxmlformats-officedocument.presentationml.slideMaster+xml"/>
  <Override PartName="/ppt/slideMasters/slideMaster20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theme/theme30.xml" ContentType="application/vnd.openxmlformats-officedocument.theme+xml"/>
  <Override PartName="/ppt/slideMasters/slideMaster2.xml" ContentType="application/vnd.openxmlformats-officedocument.presentationml.slideMaster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3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29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Masters/slideMaster18.xml" ContentType="application/vnd.openxmlformats-officedocument.presentationml.slideMaster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Masters/slideMaster25.xml" ContentType="application/vnd.openxmlformats-officedocument.presentationml.slideMaster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28.xml" ContentType="application/vnd.openxmlformats-officedocument.theme+xml"/>
  <Override PartName="/ppt/slideMasters/slideMaster14.xml" ContentType="application/vnd.openxmlformats-officedocument.presentationml.slideMaster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theme/theme17.xml" ContentType="application/vnd.openxmlformats-officedocument.theme+xml"/>
  <Override PartName="/ppt/slideLayouts/slideLayout130.xml" ContentType="application/vnd.openxmlformats-officedocument.presentationml.slideLayout+xml"/>
  <Override PartName="/ppt/slideMasters/slideMaster21.xml" ContentType="application/vnd.openxmlformats-officedocument.presentationml.slideMaster+xml"/>
  <Override PartName="/ppt/theme/theme24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theme/theme31.xml" ContentType="application/vnd.openxmlformats-officedocument.them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20.xml" ContentType="application/vnd.openxmlformats-officedocument.theme+xml"/>
  <Override PartName="/ppt/slideLayouts/slideLayout13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Masters/slideMaster26.xml" ContentType="application/vnd.openxmlformats-officedocument.presentationml.slideMaster+xml"/>
  <Override PartName="/ppt/slideLayouts/slideLayout42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Masters/slideMaster15.xml" ContentType="application/vnd.openxmlformats-officedocument.presentationml.slideMaster+xml"/>
  <Override PartName="/ppt/slides/slide10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theme/theme25.xml" ContentType="application/vnd.openxmlformats-officedocument.them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14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9" r:id="rId2"/>
    <p:sldMasterId id="2147483685" r:id="rId3"/>
    <p:sldMasterId id="2147483690" r:id="rId4"/>
    <p:sldMasterId id="2147483695" r:id="rId5"/>
    <p:sldMasterId id="2147483701" r:id="rId6"/>
    <p:sldMasterId id="2147483703" r:id="rId7"/>
    <p:sldMasterId id="2147483709" r:id="rId8"/>
    <p:sldMasterId id="2147483714" r:id="rId9"/>
    <p:sldMasterId id="2147483719" r:id="rId10"/>
    <p:sldMasterId id="2147483725" r:id="rId11"/>
    <p:sldMasterId id="2147483727" r:id="rId12"/>
    <p:sldMasterId id="2147483739" r:id="rId13"/>
    <p:sldMasterId id="2147483752" r:id="rId14"/>
    <p:sldMasterId id="2147483765" r:id="rId15"/>
    <p:sldMasterId id="2147483771" r:id="rId16"/>
    <p:sldMasterId id="2147483776" r:id="rId17"/>
    <p:sldMasterId id="2147483781" r:id="rId18"/>
    <p:sldMasterId id="2147483787" r:id="rId19"/>
    <p:sldMasterId id="2147483789" r:id="rId20"/>
    <p:sldMasterId id="2147483795" r:id="rId21"/>
    <p:sldMasterId id="2147483800" r:id="rId22"/>
    <p:sldMasterId id="2147483805" r:id="rId23"/>
    <p:sldMasterId id="2147483811" r:id="rId24"/>
    <p:sldMasterId id="2147483839" r:id="rId25"/>
    <p:sldMasterId id="2147483845" r:id="rId26"/>
    <p:sldMasterId id="2147483850" r:id="rId27"/>
    <p:sldMasterId id="2147483855" r:id="rId28"/>
    <p:sldMasterId id="2147483861" r:id="rId29"/>
    <p:sldMasterId id="2147483874" r:id="rId30"/>
    <p:sldMasterId id="2147483887" r:id="rId31"/>
  </p:sldMasterIdLst>
  <p:notesMasterIdLst>
    <p:notesMasterId r:id="rId46"/>
  </p:notesMasterIdLst>
  <p:sldIdLst>
    <p:sldId id="344" r:id="rId32"/>
    <p:sldId id="339" r:id="rId33"/>
    <p:sldId id="332" r:id="rId34"/>
    <p:sldId id="363" r:id="rId35"/>
    <p:sldId id="333" r:id="rId36"/>
    <p:sldId id="337" r:id="rId37"/>
    <p:sldId id="351" r:id="rId38"/>
    <p:sldId id="353" r:id="rId39"/>
    <p:sldId id="349" r:id="rId40"/>
    <p:sldId id="350" r:id="rId41"/>
    <p:sldId id="352" r:id="rId42"/>
    <p:sldId id="355" r:id="rId43"/>
    <p:sldId id="334" r:id="rId44"/>
    <p:sldId id="365" r:id="rId4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5" autoAdjust="0"/>
    <p:restoredTop sz="94634" autoAdjust="0"/>
  </p:normalViewPr>
  <p:slideViewPr>
    <p:cSldViewPr>
      <p:cViewPr>
        <p:scale>
          <a:sx n="70" d="100"/>
          <a:sy n="70" d="100"/>
        </p:scale>
        <p:origin x="-129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8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3.xml"/><Relationship Id="rId42" Type="http://schemas.openxmlformats.org/officeDocument/2006/relationships/slide" Target="slides/slide1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2.xml"/><Relationship Id="rId38" Type="http://schemas.openxmlformats.org/officeDocument/2006/relationships/slide" Target="slides/slide7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Master" Target="slideMasters/slideMaster29.xml"/><Relationship Id="rId4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1.xml"/><Relationship Id="rId37" Type="http://schemas.openxmlformats.org/officeDocument/2006/relationships/slide" Target="slides/slide6.xml"/><Relationship Id="rId40" Type="http://schemas.openxmlformats.org/officeDocument/2006/relationships/slide" Target="slides/slide9.xml"/><Relationship Id="rId45" Type="http://schemas.openxmlformats.org/officeDocument/2006/relationships/slide" Target="slides/slide14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5.xml"/><Relationship Id="rId49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13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" Target="slides/slide4.xml"/><Relationship Id="rId43" Type="http://schemas.openxmlformats.org/officeDocument/2006/relationships/slide" Target="slides/slide12.xml"/><Relationship Id="rId48" Type="http://schemas.openxmlformats.org/officeDocument/2006/relationships/viewProps" Target="viewProps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4345A2-5E2A-4846-9F8A-1B0B7B0925E0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983BE-E131-4846-8DEB-15EFBAD11E16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8639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AC98D1-14CB-4AC7-9D23-3B25DC8B97B5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6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Objective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2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Impact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1221532" y="1881847"/>
            <a:ext cx="7670948" cy="2267233"/>
            <a:chOff x="1221532" y="1881847"/>
            <a:chExt cx="7670948" cy="2267233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Cooperation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uppieren 8"/>
            <p:cNvGrpSpPr/>
            <p:nvPr userDrawn="1"/>
          </p:nvGrpSpPr>
          <p:grpSpPr>
            <a:xfrm>
              <a:off x="1221532" y="3121223"/>
              <a:ext cx="7670948" cy="502702"/>
              <a:chOff x="1221532" y="3121223"/>
              <a:chExt cx="7670948" cy="502702"/>
            </a:xfrm>
          </p:grpSpPr>
          <p:sp>
            <p:nvSpPr>
              <p:cNvPr id="8" name="Textfeld 7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Financing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feld 10"/>
              <p:cNvSpPr txBox="1"/>
              <p:nvPr userDrawn="1"/>
            </p:nvSpPr>
            <p:spPr>
              <a:xfrm>
                <a:off x="2627784" y="3121223"/>
                <a:ext cx="6264696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Federal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Ministry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for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Economic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Cooperation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and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Development,</a:t>
                </a:r>
                <a:b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</a:b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Germany (BMZ)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uppieren 11"/>
            <p:cNvGrpSpPr/>
            <p:nvPr userDrawn="1"/>
          </p:nvGrpSpPr>
          <p:grpSpPr>
            <a:xfrm>
              <a:off x="1221532" y="3841303"/>
              <a:ext cx="7670948" cy="307777"/>
              <a:chOff x="1221532" y="3121223"/>
              <a:chExt cx="7670948" cy="307777"/>
            </a:xfrm>
          </p:grpSpPr>
          <p:sp>
            <p:nvSpPr>
              <p:cNvPr id="13" name="Textfeld 12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Term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feld 13"/>
              <p:cNvSpPr txBox="1"/>
              <p:nvPr userDrawn="1"/>
            </p:nvSpPr>
            <p:spPr>
              <a:xfrm>
                <a:off x="2627784" y="3121223"/>
                <a:ext cx="626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Text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1221532" y="1881847"/>
            <a:ext cx="7670948" cy="2357631"/>
            <a:chOff x="1221532" y="1881847"/>
            <a:chExt cx="7670948" cy="2357631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Contact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121223"/>
              <a:ext cx="6264696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Physikalisch-Technische Bundesanstalt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Projektkoordinator (Vorname/Name)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Phone: +49 531 592 XXX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yyyyy.zzzzz.@ptb.de</a:t>
              </a:r>
            </a:p>
            <a:p>
              <a:pPr>
                <a:lnSpc>
                  <a:spcPts val="1600"/>
                </a:lnSpc>
              </a:pP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1" hasCustomPrompt="1"/>
          </p:nvPr>
        </p:nvSpPr>
        <p:spPr>
          <a:xfrm>
            <a:off x="1221854" y="1844824"/>
            <a:ext cx="7632526" cy="4752826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Hier bitte Diagramme/Tabellen einsetzen,</a:t>
            </a:r>
            <a:br>
              <a:rPr lang="de-DE" dirty="0" smtClean="0"/>
            </a:br>
            <a:r>
              <a:rPr lang="de-DE" dirty="0" smtClean="0"/>
              <a:t>wenn vorhanden.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294800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491880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  <a:prstGeom prst="rect">
            <a:avLst/>
          </a:prstGeo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  <a:prstGeom prst="rect">
            <a:avLst/>
          </a:prstGeo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0A98AF03-7270-45C2-A683-C5E353EF01A5}" type="datetime4">
              <a:rPr lang="en-US" smtClean="0"/>
              <a:pPr/>
              <a:t>November 3, 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</p:spPr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/>
          <a:lstStyle/>
          <a:p>
            <a:fld id="{05A93482-8E69-40F7-BCAD-5662A6CADB27}" type="datetime4">
              <a:rPr lang="en-US" smtClean="0"/>
              <a:pPr/>
              <a:t>November 3, 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</p:spPr>
        <p:txBody>
          <a:bodyPr/>
          <a:lstStyle/>
          <a:p>
            <a:fld id="{8B37D5FE-740C-46F5-801A-FA5477D9711F}" type="slidenum">
              <a:rPr lang="en-US" smtClean="0"/>
              <a:pPr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7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6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Objective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2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Impact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1221532" y="1881847"/>
            <a:ext cx="7670948" cy="2267233"/>
            <a:chOff x="1221532" y="1881847"/>
            <a:chExt cx="7670948" cy="2267233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Cooperation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uppieren 8"/>
            <p:cNvGrpSpPr/>
            <p:nvPr userDrawn="1"/>
          </p:nvGrpSpPr>
          <p:grpSpPr>
            <a:xfrm>
              <a:off x="1221532" y="3121223"/>
              <a:ext cx="7670948" cy="502702"/>
              <a:chOff x="1221532" y="3121223"/>
              <a:chExt cx="7670948" cy="502702"/>
            </a:xfrm>
          </p:grpSpPr>
          <p:sp>
            <p:nvSpPr>
              <p:cNvPr id="8" name="Textfeld 7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Financing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feld 10"/>
              <p:cNvSpPr txBox="1"/>
              <p:nvPr userDrawn="1"/>
            </p:nvSpPr>
            <p:spPr>
              <a:xfrm>
                <a:off x="2627784" y="3121223"/>
                <a:ext cx="6264696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Federal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Ministry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for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Economic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Cooperation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and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Development,</a:t>
                </a:r>
                <a:b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</a:b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Germany (BMZ)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uppieren 11"/>
            <p:cNvGrpSpPr/>
            <p:nvPr userDrawn="1"/>
          </p:nvGrpSpPr>
          <p:grpSpPr>
            <a:xfrm>
              <a:off x="1221532" y="3841303"/>
              <a:ext cx="7670948" cy="307777"/>
              <a:chOff x="1221532" y="3121223"/>
              <a:chExt cx="7670948" cy="307777"/>
            </a:xfrm>
          </p:grpSpPr>
          <p:sp>
            <p:nvSpPr>
              <p:cNvPr id="13" name="Textfeld 12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Term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feld 13"/>
              <p:cNvSpPr txBox="1"/>
              <p:nvPr userDrawn="1"/>
            </p:nvSpPr>
            <p:spPr>
              <a:xfrm>
                <a:off x="2627784" y="3121223"/>
                <a:ext cx="626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Text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1221532" y="1881847"/>
            <a:ext cx="7670948" cy="2357631"/>
            <a:chOff x="1221532" y="1881847"/>
            <a:chExt cx="7670948" cy="2357631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Contact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121223"/>
              <a:ext cx="6264696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Physikalisch-Technische Bundesanstalt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Projektkoordinator (Vorname/Name)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Phone: +49 531 592 XXX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yyyyy.zzzzz.@ptb.de</a:t>
              </a:r>
            </a:p>
            <a:p>
              <a:pPr>
                <a:lnSpc>
                  <a:spcPts val="1600"/>
                </a:lnSpc>
              </a:pP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1" hasCustomPrompt="1"/>
          </p:nvPr>
        </p:nvSpPr>
        <p:spPr>
          <a:xfrm>
            <a:off x="1221854" y="1844824"/>
            <a:ext cx="7632526" cy="4752826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Hier bitte Diagramme/Tabellen einsetzen,</a:t>
            </a:r>
            <a:br>
              <a:rPr lang="de-DE" dirty="0" smtClean="0"/>
            </a:br>
            <a:r>
              <a:rPr lang="de-DE" dirty="0" smtClean="0"/>
              <a:t>wenn vorhanden.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7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294800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491880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7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6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Objective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2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Impact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1221532" y="1881847"/>
            <a:ext cx="7670948" cy="2267233"/>
            <a:chOff x="1221532" y="1881847"/>
            <a:chExt cx="7670948" cy="2267233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Cooperation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uppieren 8"/>
            <p:cNvGrpSpPr/>
            <p:nvPr userDrawn="1"/>
          </p:nvGrpSpPr>
          <p:grpSpPr>
            <a:xfrm>
              <a:off x="1221532" y="3121223"/>
              <a:ext cx="7670948" cy="502702"/>
              <a:chOff x="1221532" y="3121223"/>
              <a:chExt cx="7670948" cy="502702"/>
            </a:xfrm>
          </p:grpSpPr>
          <p:sp>
            <p:nvSpPr>
              <p:cNvPr id="8" name="Textfeld 7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Financing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feld 10"/>
              <p:cNvSpPr txBox="1"/>
              <p:nvPr userDrawn="1"/>
            </p:nvSpPr>
            <p:spPr>
              <a:xfrm>
                <a:off x="2627784" y="3121223"/>
                <a:ext cx="6264696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Federal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Ministry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for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Economic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Cooperation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and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Development,</a:t>
                </a:r>
                <a:b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</a:b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Germany (BMZ)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uppieren 11"/>
            <p:cNvGrpSpPr/>
            <p:nvPr userDrawn="1"/>
          </p:nvGrpSpPr>
          <p:grpSpPr>
            <a:xfrm>
              <a:off x="1221532" y="3841303"/>
              <a:ext cx="7670948" cy="307777"/>
              <a:chOff x="1221532" y="3121223"/>
              <a:chExt cx="7670948" cy="307777"/>
            </a:xfrm>
          </p:grpSpPr>
          <p:sp>
            <p:nvSpPr>
              <p:cNvPr id="13" name="Textfeld 12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Term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feld 13"/>
              <p:cNvSpPr txBox="1"/>
              <p:nvPr userDrawn="1"/>
            </p:nvSpPr>
            <p:spPr>
              <a:xfrm>
                <a:off x="2627784" y="3121223"/>
                <a:ext cx="626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Text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1221532" y="1881847"/>
            <a:ext cx="7670948" cy="2357631"/>
            <a:chOff x="1221532" y="1881847"/>
            <a:chExt cx="7670948" cy="2357631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Contact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121223"/>
              <a:ext cx="6264696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Physikalisch-Technische Bundesanstalt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Projektkoordinator (Vorname/Name)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Phone: +49 531 592 XXX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yyyyy.zzzzz.@ptb.de</a:t>
              </a:r>
            </a:p>
            <a:p>
              <a:pPr>
                <a:lnSpc>
                  <a:spcPts val="1600"/>
                </a:lnSpc>
              </a:pP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1" hasCustomPrompt="1"/>
          </p:nvPr>
        </p:nvSpPr>
        <p:spPr>
          <a:xfrm>
            <a:off x="1221854" y="1844824"/>
            <a:ext cx="7632526" cy="4752826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Hier bitte Diagramme/Tabellen einsetzen,</a:t>
            </a:r>
            <a:br>
              <a:rPr lang="de-DE" dirty="0" smtClean="0"/>
            </a:br>
            <a:r>
              <a:rPr lang="de-DE" dirty="0" smtClean="0"/>
              <a:t>wenn vorhanden.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apitelseit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854302"/>
            <a:ext cx="2077200" cy="143986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491880" y="4854302"/>
            <a:ext cx="2077200" cy="143986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700806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6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Objective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2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Impact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1221532" y="1881847"/>
            <a:ext cx="7670948" cy="2267233"/>
            <a:chOff x="1221532" y="1881847"/>
            <a:chExt cx="7670948" cy="2267233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Cooperation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uppieren 8"/>
            <p:cNvGrpSpPr/>
            <p:nvPr userDrawn="1"/>
          </p:nvGrpSpPr>
          <p:grpSpPr>
            <a:xfrm>
              <a:off x="1221532" y="3121223"/>
              <a:ext cx="7670948" cy="502702"/>
              <a:chOff x="1221532" y="3121223"/>
              <a:chExt cx="7670948" cy="502702"/>
            </a:xfrm>
          </p:grpSpPr>
          <p:sp>
            <p:nvSpPr>
              <p:cNvPr id="8" name="Textfeld 7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Financing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feld 10"/>
              <p:cNvSpPr txBox="1"/>
              <p:nvPr userDrawn="1"/>
            </p:nvSpPr>
            <p:spPr>
              <a:xfrm>
                <a:off x="2627784" y="3121223"/>
                <a:ext cx="6264696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Federal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Ministry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for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Economic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Cooperation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and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Development,</a:t>
                </a:r>
                <a:b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</a:b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Germany (BMZ)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uppieren 11"/>
            <p:cNvGrpSpPr/>
            <p:nvPr userDrawn="1"/>
          </p:nvGrpSpPr>
          <p:grpSpPr>
            <a:xfrm>
              <a:off x="1221532" y="3841303"/>
              <a:ext cx="7670948" cy="307777"/>
              <a:chOff x="1221532" y="3121223"/>
              <a:chExt cx="7670948" cy="307777"/>
            </a:xfrm>
          </p:grpSpPr>
          <p:sp>
            <p:nvSpPr>
              <p:cNvPr id="13" name="Textfeld 12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Term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feld 13"/>
              <p:cNvSpPr txBox="1"/>
              <p:nvPr userDrawn="1"/>
            </p:nvSpPr>
            <p:spPr>
              <a:xfrm>
                <a:off x="2627784" y="3121223"/>
                <a:ext cx="626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Text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1221532" y="1881847"/>
            <a:ext cx="7670948" cy="2357631"/>
            <a:chOff x="1221532" y="1881847"/>
            <a:chExt cx="7670948" cy="2357631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Contact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121223"/>
              <a:ext cx="6264696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Physikalisch-Technische Bundesanstalt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Projektkoordinator (Vorname/Name)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Phone: +49 531 592 XXX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yyyyy.zzzzz.@ptb.de</a:t>
              </a:r>
            </a:p>
            <a:p>
              <a:pPr>
                <a:lnSpc>
                  <a:spcPts val="1600"/>
                </a:lnSpc>
              </a:pP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526829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1" hasCustomPrompt="1"/>
          </p:nvPr>
        </p:nvSpPr>
        <p:spPr>
          <a:xfrm>
            <a:off x="1221854" y="1844824"/>
            <a:ext cx="7632526" cy="4752826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Hier bitte Diagramme/Tabellen einsetzen,</a:t>
            </a:r>
            <a:br>
              <a:rPr lang="de-DE" dirty="0" smtClean="0"/>
            </a:br>
            <a:r>
              <a:rPr lang="de-DE" dirty="0" smtClean="0"/>
              <a:t>wenn vorhanden.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294800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491880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7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10849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6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4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Objective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2" name="Gruppieren 13"/>
          <p:cNvGrpSpPr/>
          <p:nvPr userDrawn="1"/>
        </p:nvGrpSpPr>
        <p:grpSpPr>
          <a:xfrm>
            <a:off x="1221532" y="1881847"/>
            <a:ext cx="7670948" cy="2051209"/>
            <a:chOff x="1221532" y="1881847"/>
            <a:chExt cx="7670948" cy="2051209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Approach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1221532" y="3635539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Impact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625279"/>
              <a:ext cx="62646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5" name="Gruppieren 14"/>
          <p:cNvGrpSpPr/>
          <p:nvPr userDrawn="1"/>
        </p:nvGrpSpPr>
        <p:grpSpPr>
          <a:xfrm>
            <a:off x="1221532" y="1881847"/>
            <a:ext cx="7670948" cy="2267233"/>
            <a:chOff x="1221532" y="1881847"/>
            <a:chExt cx="7670948" cy="2267233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Cooperation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9" name="Gruppieren 8"/>
            <p:cNvGrpSpPr/>
            <p:nvPr userDrawn="1"/>
          </p:nvGrpSpPr>
          <p:grpSpPr>
            <a:xfrm>
              <a:off x="1221532" y="3121223"/>
              <a:ext cx="7670948" cy="502702"/>
              <a:chOff x="1221532" y="3121223"/>
              <a:chExt cx="7670948" cy="502702"/>
            </a:xfrm>
          </p:grpSpPr>
          <p:sp>
            <p:nvSpPr>
              <p:cNvPr id="8" name="Textfeld 7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err="1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Financing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Textfeld 10"/>
              <p:cNvSpPr txBox="1"/>
              <p:nvPr userDrawn="1"/>
            </p:nvSpPr>
            <p:spPr>
              <a:xfrm>
                <a:off x="2627784" y="3121223"/>
                <a:ext cx="6264696" cy="502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Federal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Ministry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for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Economic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Cooperation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de-DE" sz="1400" b="0" baseline="0" dirty="0" err="1" smtClean="0">
                    <a:latin typeface="Arial" pitchFamily="34" charset="0"/>
                    <a:cs typeface="Arial" pitchFamily="34" charset="0"/>
                  </a:rPr>
                  <a:t>and</a:t>
                </a: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 Development,</a:t>
                </a:r>
                <a:b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</a:b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Germany (BMZ)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2" name="Gruppieren 11"/>
            <p:cNvGrpSpPr/>
            <p:nvPr userDrawn="1"/>
          </p:nvGrpSpPr>
          <p:grpSpPr>
            <a:xfrm>
              <a:off x="1221532" y="3841303"/>
              <a:ext cx="7670948" cy="307777"/>
              <a:chOff x="1221532" y="3121223"/>
              <a:chExt cx="7670948" cy="307777"/>
            </a:xfrm>
          </p:grpSpPr>
          <p:sp>
            <p:nvSpPr>
              <p:cNvPr id="13" name="Textfeld 12"/>
              <p:cNvSpPr txBox="1"/>
              <p:nvPr userDrawn="1"/>
            </p:nvSpPr>
            <p:spPr>
              <a:xfrm>
                <a:off x="1221532" y="3131483"/>
                <a:ext cx="1440160" cy="2975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1600"/>
                  </a:lnSpc>
                </a:pPr>
                <a:r>
                  <a:rPr lang="de-DE" sz="1400" b="1" baseline="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itchFamily="34" charset="0"/>
                    <a:cs typeface="Arial" pitchFamily="34" charset="0"/>
                  </a:rPr>
                  <a:t>Term</a:t>
                </a:r>
                <a:endParaRPr lang="de-DE" sz="1400" b="1" baseline="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Textfeld 13"/>
              <p:cNvSpPr txBox="1"/>
              <p:nvPr userDrawn="1"/>
            </p:nvSpPr>
            <p:spPr>
              <a:xfrm>
                <a:off x="2627784" y="3121223"/>
                <a:ext cx="626469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600"/>
                  </a:lnSpc>
                </a:pPr>
                <a:r>
                  <a:rPr lang="de-DE" sz="1400" b="0" baseline="0" dirty="0" smtClean="0">
                    <a:latin typeface="Arial" pitchFamily="34" charset="0"/>
                    <a:cs typeface="Arial" pitchFamily="34" charset="0"/>
                  </a:rPr>
                  <a:t>Text</a:t>
                </a:r>
                <a:endParaRPr lang="de-DE" sz="1400" b="0" baseline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grpSp>
        <p:nvGrpSpPr>
          <p:cNvPr id="17" name="Gruppieren 16"/>
          <p:cNvGrpSpPr/>
          <p:nvPr userDrawn="1"/>
        </p:nvGrpSpPr>
        <p:grpSpPr>
          <a:xfrm>
            <a:off x="1221532" y="1881847"/>
            <a:ext cx="7670948" cy="2357631"/>
            <a:chOff x="1221532" y="1881847"/>
            <a:chExt cx="7670948" cy="2357631"/>
          </a:xfrm>
        </p:grpSpPr>
        <p:sp>
          <p:nvSpPr>
            <p:cNvPr id="7" name="Textfeld 6"/>
            <p:cNvSpPr txBox="1"/>
            <p:nvPr userDrawn="1"/>
          </p:nvSpPr>
          <p:spPr>
            <a:xfrm>
              <a:off x="1221532" y="1882924"/>
              <a:ext cx="1440160" cy="2975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lnSpc>
                  <a:spcPts val="1600"/>
                </a:lnSpc>
              </a:pPr>
              <a:r>
                <a:rPr lang="de-DE" sz="1400" b="1" baseline="0" dirty="0" err="1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Contact</a:t>
              </a:r>
              <a:endParaRPr lang="de-DE" sz="1400" b="1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Textfeld 9"/>
            <p:cNvSpPr txBox="1"/>
            <p:nvPr userDrawn="1"/>
          </p:nvSpPr>
          <p:spPr>
            <a:xfrm>
              <a:off x="2627784" y="1881847"/>
              <a:ext cx="61926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Text</a:t>
              </a: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Textfeld 10"/>
            <p:cNvSpPr txBox="1"/>
            <p:nvPr userDrawn="1"/>
          </p:nvSpPr>
          <p:spPr>
            <a:xfrm>
              <a:off x="2627784" y="3121223"/>
              <a:ext cx="6264696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Physikalisch-Technische Bundesanstalt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Projektkoordinator (Vorname/Name)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Phone: +49 531 592 XXX</a:t>
              </a:r>
            </a:p>
            <a:p>
              <a:pPr>
                <a:lnSpc>
                  <a:spcPts val="1600"/>
                </a:lnSpc>
              </a:pPr>
              <a:r>
                <a:rPr lang="de-DE" sz="1400" b="0" baseline="0" dirty="0" smtClean="0">
                  <a:latin typeface="Arial" pitchFamily="34" charset="0"/>
                  <a:cs typeface="Arial" pitchFamily="34" charset="0"/>
                </a:rPr>
                <a:t>yyyyy.zzzzz.@ptb.de</a:t>
              </a:r>
            </a:p>
            <a:p>
              <a:pPr>
                <a:lnSpc>
                  <a:spcPts val="1600"/>
                </a:lnSpc>
              </a:pPr>
              <a:endParaRPr lang="de-DE" sz="1400" b="0" baseline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profil_innen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1" hasCustomPrompt="1"/>
          </p:nvPr>
        </p:nvSpPr>
        <p:spPr>
          <a:xfrm>
            <a:off x="1221854" y="1844824"/>
            <a:ext cx="7632526" cy="4752826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Hier bitte Diagramme/Tabellen einsetzen,</a:t>
            </a:r>
            <a:br>
              <a:rPr lang="de-DE" dirty="0" smtClean="0"/>
            </a:br>
            <a:r>
              <a:rPr lang="de-DE" dirty="0" smtClean="0"/>
              <a:t>wenn vorhanden.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3276680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11/3/2016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652682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  <p:extLst>
      <p:ext uri="{BB962C8B-B14F-4D97-AF65-F5344CB8AC3E}">
        <p14:creationId xmlns:p14="http://schemas.microsoft.com/office/powerpoint/2010/main" xmlns="" val="286556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  <p:extLst>
      <p:ext uri="{BB962C8B-B14F-4D97-AF65-F5344CB8AC3E}">
        <p14:creationId xmlns:p14="http://schemas.microsoft.com/office/powerpoint/2010/main" xmlns="" val="12419279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7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  <p:extLst>
      <p:ext uri="{BB962C8B-B14F-4D97-AF65-F5344CB8AC3E}">
        <p14:creationId xmlns:p14="http://schemas.microsoft.com/office/powerpoint/2010/main" xmlns="" val="1946545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  <p:extLst>
      <p:ext uri="{BB962C8B-B14F-4D97-AF65-F5344CB8AC3E}">
        <p14:creationId xmlns:p14="http://schemas.microsoft.com/office/powerpoint/2010/main" xmlns="" val="1867682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  <p:extLst>
      <p:ext uri="{BB962C8B-B14F-4D97-AF65-F5344CB8AC3E}">
        <p14:creationId xmlns:p14="http://schemas.microsoft.com/office/powerpoint/2010/main" xmlns="" val="111877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459788" cy="549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  <a:endParaRPr lang="de-DE" noProof="0" smtClean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294800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21717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3627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491880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Titel und Diagramm oder Organigram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459788" cy="5492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martArt-Platzhalter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  <a:endParaRPr lang="de-DE" noProof="0" smtClean="0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294800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8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>
          <a:xfrm>
            <a:off x="1331913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8" name="Bildplatzhalter 6"/>
          <p:cNvSpPr>
            <a:spLocks noGrp="1"/>
          </p:cNvSpPr>
          <p:nvPr>
            <p:ph type="pic" sz="quarter" idx="13"/>
          </p:nvPr>
        </p:nvSpPr>
        <p:spPr>
          <a:xfrm>
            <a:off x="3491880" y="4854302"/>
            <a:ext cx="2077200" cy="14398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eite_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5"/>
          <p:cNvSpPr>
            <a:spLocks noGrp="1"/>
          </p:cNvSpPr>
          <p:nvPr>
            <p:ph sz="quarter" idx="10" hasCustomPrompt="1"/>
          </p:nvPr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600"/>
              </a:lnSpc>
              <a:spcBef>
                <a:spcPts val="0"/>
              </a:spcBef>
              <a:defRPr sz="3000" b="0" baseline="0">
                <a:ln>
                  <a:noFill/>
                </a:ln>
                <a:latin typeface="Arial" pitchFamily="34" charset="0"/>
                <a:cs typeface="Arial" pitchFamily="34" charset="0"/>
              </a:defRPr>
            </a:lvl1pPr>
            <a:lvl2pPr>
              <a:defRPr>
                <a:ln>
                  <a:noFill/>
                </a:ln>
              </a:defRPr>
            </a:lvl2pPr>
            <a:lvl3pPr>
              <a:defRPr>
                <a:ln>
                  <a:noFill/>
                </a:ln>
              </a:defRPr>
            </a:lvl3pPr>
            <a:lvl4pPr>
              <a:defRPr>
                <a:ln>
                  <a:noFill/>
                </a:ln>
              </a:defRPr>
            </a:lvl4pPr>
            <a:lvl5pPr>
              <a:defRPr>
                <a:ln>
                  <a:noFill/>
                </a:ln>
              </a:defRPr>
            </a:lvl5pPr>
          </a:lstStyle>
          <a:p>
            <a:pPr lvl="0"/>
            <a:r>
              <a:rPr lang="de-DE" dirty="0" smtClean="0"/>
              <a:t>Hier bitte den Kapiteltitel eintragen.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hne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n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7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4"/>
          <p:cNvSpPr>
            <a:spLocks noGrp="1"/>
          </p:cNvSpPr>
          <p:nvPr>
            <p:ph type="pic" sz="quarter" idx="12"/>
          </p:nvPr>
        </p:nvSpPr>
        <p:spPr>
          <a:xfrm>
            <a:off x="1331913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Bildplatzhalter 4"/>
          <p:cNvSpPr>
            <a:spLocks noGrp="1"/>
          </p:cNvSpPr>
          <p:nvPr>
            <p:ph type="pic" sz="quarter" idx="13"/>
          </p:nvPr>
        </p:nvSpPr>
        <p:spPr>
          <a:xfrm>
            <a:off x="3527295" y="486916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10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zwei Bi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11"/>
          <p:cNvSpPr>
            <a:spLocks noGrp="1"/>
          </p:cNvSpPr>
          <p:nvPr>
            <p:ph type="pic" sz="quarter" idx="12"/>
          </p:nvPr>
        </p:nvSpPr>
        <p:spPr>
          <a:xfrm>
            <a:off x="1332000" y="4294800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5" name="Bildplatzhalter 11"/>
          <p:cNvSpPr>
            <a:spLocks noGrp="1"/>
          </p:cNvSpPr>
          <p:nvPr>
            <p:ph type="pic" sz="quarter" idx="13"/>
          </p:nvPr>
        </p:nvSpPr>
        <p:spPr>
          <a:xfrm>
            <a:off x="3527295" y="4293096"/>
            <a:ext cx="2077200" cy="1440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6" name="Textplatzhalter 2"/>
          <p:cNvSpPr>
            <a:spLocks noGrp="1"/>
          </p:cNvSpPr>
          <p:nvPr>
            <p:ph type="body" sz="quarter" idx="10" hasCustomPrompt="1"/>
          </p:nvPr>
        </p:nvSpPr>
        <p:spPr>
          <a:xfrm>
            <a:off x="1211677" y="1313518"/>
            <a:ext cx="7608796" cy="459298"/>
          </a:xfrm>
          <a:prstGeom prst="rect">
            <a:avLst/>
          </a:prstGeom>
        </p:spPr>
        <p:txBody>
          <a:bodyPr/>
          <a:lstStyle>
            <a:lvl5pPr marL="0" indent="0">
              <a:lnSpc>
                <a:spcPts val="3000"/>
              </a:lnSpc>
              <a:spcBef>
                <a:spcPts val="0"/>
              </a:spcBef>
              <a:buNone/>
              <a:defRPr sz="26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4"/>
            <a:r>
              <a:rPr lang="de-DE" dirty="0" smtClean="0"/>
              <a:t>Hier bitte die Headline einfügen.</a:t>
            </a:r>
            <a:endParaRPr lang="de-DE" dirty="0"/>
          </a:p>
        </p:txBody>
      </p:sp>
      <p:sp>
        <p:nvSpPr>
          <p:cNvPr id="9" name="Inhaltsplatzhalter 4"/>
          <p:cNvSpPr>
            <a:spLocks noGrp="1"/>
          </p:cNvSpPr>
          <p:nvPr>
            <p:ph sz="quarter" idx="11" hasCustomPrompt="1"/>
          </p:nvPr>
        </p:nvSpPr>
        <p:spPr>
          <a:xfrm>
            <a:off x="1219462" y="187922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Hier bitte den Fließtext einfügen.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image" Target="../media/image4.wmf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image" Target="../media/image2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5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13.xml"/><Relationship Id="rId18" Type="http://schemas.openxmlformats.org/officeDocument/2006/relationships/image" Target="../media/image10.e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68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6.jpeg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13" Type="http://schemas.openxmlformats.org/officeDocument/2006/relationships/theme" Target="../theme/theme14.xml"/><Relationship Id="rId18" Type="http://schemas.openxmlformats.org/officeDocument/2006/relationships/image" Target="../media/image10.emf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90.xml"/><Relationship Id="rId17" Type="http://schemas.openxmlformats.org/officeDocument/2006/relationships/image" Target="../media/image9.jpeg"/><Relationship Id="rId2" Type="http://schemas.openxmlformats.org/officeDocument/2006/relationships/slideLayout" Target="../slideLayouts/slideLayout80.xml"/><Relationship Id="rId16" Type="http://schemas.openxmlformats.org/officeDocument/2006/relationships/image" Target="../media/image8.jpeg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9.xml"/><Relationship Id="rId5" Type="http://schemas.openxmlformats.org/officeDocument/2006/relationships/slideLayout" Target="../slideLayouts/slideLayout83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88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Relationship Id="rId14" Type="http://schemas.openxmlformats.org/officeDocument/2006/relationships/image" Target="../media/image6.jpeg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9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92.xml"/><Relationship Id="rId1" Type="http://schemas.openxmlformats.org/officeDocument/2006/relationships/slideLayout" Target="../slideLayouts/slideLayout91.xml"/><Relationship Id="rId6" Type="http://schemas.openxmlformats.org/officeDocument/2006/relationships/theme" Target="../theme/theme15.xml"/><Relationship Id="rId5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9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image" Target="../media/image3.jpeg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99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02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image" Target="../media/image4.wmf"/><Relationship Id="rId5" Type="http://schemas.openxmlformats.org/officeDocument/2006/relationships/theme" Target="../theme/theme17.xml"/><Relationship Id="rId4" Type="http://schemas.openxmlformats.org/officeDocument/2006/relationships/slideLayout" Target="../slideLayouts/slideLayout10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06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05.xml"/><Relationship Id="rId1" Type="http://schemas.openxmlformats.org/officeDocument/2006/relationships/slideLayout" Target="../slideLayouts/slideLayout104.xml"/><Relationship Id="rId6" Type="http://schemas.openxmlformats.org/officeDocument/2006/relationships/theme" Target="../theme/theme18.xml"/><Relationship Id="rId5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7.xml"/><Relationship Id="rId9" Type="http://schemas.openxmlformats.org/officeDocument/2006/relationships/image" Target="../media/image2.jpeg"/></Relationships>
</file>

<file path=ppt/slideMasters/_rels/slideMaster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19.xml"/><Relationship Id="rId1" Type="http://schemas.openxmlformats.org/officeDocument/2006/relationships/slideLayout" Target="../slideLayouts/slideLayout10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theme" Target="../theme/theme20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4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113.xml"/><Relationship Id="rId9" Type="http://schemas.openxmlformats.org/officeDocument/2006/relationships/image" Target="../media/image1.png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1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image" Target="../media/image3.jpeg"/><Relationship Id="rId5" Type="http://schemas.openxmlformats.org/officeDocument/2006/relationships/theme" Target="../theme/theme21.xml"/><Relationship Id="rId4" Type="http://schemas.openxmlformats.org/officeDocument/2006/relationships/slideLayout" Target="../slideLayouts/slideLayout120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2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image" Target="../media/image4.wmf"/><Relationship Id="rId5" Type="http://schemas.openxmlformats.org/officeDocument/2006/relationships/theme" Target="../theme/theme22.xml"/><Relationship Id="rId4" Type="http://schemas.openxmlformats.org/officeDocument/2006/relationships/slideLayout" Target="../slideLayouts/slideLayout12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27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25.xml"/><Relationship Id="rId6" Type="http://schemas.openxmlformats.org/officeDocument/2006/relationships/theme" Target="../theme/theme23.xml"/><Relationship Id="rId5" Type="http://schemas.openxmlformats.org/officeDocument/2006/relationships/slideLayout" Target="../slideLayouts/slideLayout129.xml"/><Relationship Id="rId4" Type="http://schemas.openxmlformats.org/officeDocument/2006/relationships/slideLayout" Target="../slideLayouts/slideLayout128.xml"/><Relationship Id="rId9" Type="http://schemas.openxmlformats.org/officeDocument/2006/relationships/image" Target="../media/image2.jpeg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4.xml"/><Relationship Id="rId1" Type="http://schemas.openxmlformats.org/officeDocument/2006/relationships/slideLayout" Target="../slideLayouts/slideLayout130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3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2.xml"/><Relationship Id="rId1" Type="http://schemas.openxmlformats.org/officeDocument/2006/relationships/slideLayout" Target="../slideLayouts/slideLayout131.xml"/><Relationship Id="rId6" Type="http://schemas.openxmlformats.org/officeDocument/2006/relationships/theme" Target="../theme/theme25.xml"/><Relationship Id="rId5" Type="http://schemas.openxmlformats.org/officeDocument/2006/relationships/slideLayout" Target="../slideLayouts/slideLayout135.xml"/><Relationship Id="rId4" Type="http://schemas.openxmlformats.org/officeDocument/2006/relationships/slideLayout" Target="../slideLayouts/slideLayout13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38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image" Target="../media/image3.jpeg"/><Relationship Id="rId5" Type="http://schemas.openxmlformats.org/officeDocument/2006/relationships/theme" Target="../theme/theme26.xml"/><Relationship Id="rId4" Type="http://schemas.openxmlformats.org/officeDocument/2006/relationships/slideLayout" Target="../slideLayouts/slideLayout139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142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141.xml"/><Relationship Id="rId1" Type="http://schemas.openxmlformats.org/officeDocument/2006/relationships/slideLayout" Target="../slideLayouts/slideLayout140.xml"/><Relationship Id="rId6" Type="http://schemas.openxmlformats.org/officeDocument/2006/relationships/image" Target="../media/image4.wmf"/><Relationship Id="rId5" Type="http://schemas.openxmlformats.org/officeDocument/2006/relationships/theme" Target="../theme/theme27.xml"/><Relationship Id="rId4" Type="http://schemas.openxmlformats.org/officeDocument/2006/relationships/slideLayout" Target="../slideLayouts/slideLayout143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46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theme" Target="../theme/theme28.xml"/><Relationship Id="rId5" Type="http://schemas.openxmlformats.org/officeDocument/2006/relationships/slideLayout" Target="../slideLayouts/slideLayout148.xml"/><Relationship Id="rId4" Type="http://schemas.openxmlformats.org/officeDocument/2006/relationships/slideLayout" Target="../slideLayouts/slideLayout147.xml"/><Relationship Id="rId9" Type="http://schemas.openxmlformats.org/officeDocument/2006/relationships/image" Target="../media/image2.jpeg"/></Relationships>
</file>

<file path=ppt/slideMasters/_rels/slideMaster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29.xml"/><Relationship Id="rId1" Type="http://schemas.openxmlformats.org/officeDocument/2006/relationships/slideLayout" Target="../slideLayouts/slideLayout14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image" Target="../media/image3.jpe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0.xml.rels><?xml version="1.0" encoding="UTF-8" standalone="yes"?>
<Relationships xmlns="http://schemas.openxmlformats.org/package/2006/relationships"><Relationship Id="rId2" Type="http://schemas.openxmlformats.org/officeDocument/2006/relationships/theme" Target="../theme/theme30.xml"/><Relationship Id="rId1" Type="http://schemas.openxmlformats.org/officeDocument/2006/relationships/slideLayout" Target="../slideLayouts/slideLayout150.xml"/></Relationships>
</file>

<file path=ppt/slideMasters/_rels/slideMaster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52.xml"/><Relationship Id="rId1" Type="http://schemas.openxmlformats.org/officeDocument/2006/relationships/slideLayout" Target="../slideLayouts/slideLayout151.xml"/><Relationship Id="rId4" Type="http://schemas.openxmlformats.org/officeDocument/2006/relationships/theme" Target="../theme/theme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2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.wmf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2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8.xml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9.xml"/><Relationship Id="rId9" Type="http://schemas.openxmlformats.org/officeDocument/2006/relationships/image" Target="../media/image2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3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4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39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image" Target="../media/image3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40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slideLayout" Target="../slideLayouts/slideLayout4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4.wmf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5" r:id="rId2"/>
    <p:sldLayoutId id="2147483676" r:id="rId3"/>
    <p:sldLayoutId id="2147483677" r:id="rId4"/>
    <p:sldLayoutId id="2147483678" r:id="rId5"/>
    <p:sldLayoutId id="2147483873" r:id="rId6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12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14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864" r:id="rId6"/>
    <p:sldLayoutId id="2147483866" r:id="rId7"/>
    <p:sldLayoutId id="2147483869" r:id="rId8"/>
    <p:sldLayoutId id="2147483871" r:id="rId9"/>
    <p:sldLayoutId id="2147483872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1600" b="1" dirty="0">
              <a:solidFill>
                <a:prstClr val="black">
                  <a:lumMod val="65000"/>
                  <a:lumOff val="35000"/>
                </a:prstClr>
              </a:solidFill>
              <a:latin typeface="BundesSans Office" pitchFamily="34" charset="0"/>
            </a:endParaRPr>
          </a:p>
        </p:txBody>
      </p:sp>
      <p:pic>
        <p:nvPicPr>
          <p:cNvPr id="3" name="Grafik 2" descr="ELdZ_EAC_rgb_en.jpg"/>
          <p:cNvPicPr>
            <a:picLocks noChangeAspect="1"/>
          </p:cNvPicPr>
          <p:nvPr/>
        </p:nvPicPr>
        <p:blipFill>
          <a:blip r:embed="rId3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Image_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3599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Image_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4597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pic>
        <p:nvPicPr>
          <p:cNvPr id="1028" name="Picture 11" descr="Image_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91069" y="6464595"/>
            <a:ext cx="9498842" cy="604945"/>
          </a:xfrm>
          <a:prstGeom prst="rect">
            <a:avLst/>
          </a:prstGeom>
          <a:noFill/>
          <a:ln w="0" cmpd="sng">
            <a:solidFill>
              <a:srgbClr val="2E7182"/>
            </a:solidFill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8683625" y="6491288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160F7135-7351-45FC-A99F-28811DB945EE}" type="slidenum">
              <a:rPr lang="de-DE" sz="1800">
                <a:solidFill>
                  <a:schemeClr val="bg1"/>
                </a:solidFill>
              </a:rPr>
              <a:pPr>
                <a:defRPr/>
              </a:pPr>
              <a:t>‹Nr.›</a:t>
            </a:fld>
            <a:endParaRPr lang="de-DE" sz="1800">
              <a:solidFill>
                <a:schemeClr val="bg1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 flipH="1">
            <a:off x="8666163" y="6515100"/>
            <a:ext cx="3175" cy="3429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8462963" y="6515100"/>
            <a:ext cx="0" cy="3333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8362950" y="6515100"/>
            <a:ext cx="0" cy="3333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432659"/>
            <a:ext cx="614150" cy="42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16688" y="6402694"/>
            <a:ext cx="625260" cy="45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Bild 1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232779" y="6435492"/>
            <a:ext cx="479064" cy="42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Gerade Verbindung 13"/>
          <p:cNvCxnSpPr/>
          <p:nvPr/>
        </p:nvCxnSpPr>
        <p:spPr>
          <a:xfrm flipV="1">
            <a:off x="0" y="6432698"/>
            <a:ext cx="9144000" cy="106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flipV="1">
            <a:off x="0" y="503368"/>
            <a:ext cx="9144000" cy="106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Image_5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8459788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</a:p>
        </p:txBody>
      </p:sp>
      <p:pic>
        <p:nvPicPr>
          <p:cNvPr id="1028" name="Picture 11" descr="Image_7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-191069" y="6464595"/>
            <a:ext cx="9498842" cy="604945"/>
          </a:xfrm>
          <a:prstGeom prst="rect">
            <a:avLst/>
          </a:prstGeom>
          <a:noFill/>
          <a:ln w="0" cmpd="sng">
            <a:solidFill>
              <a:srgbClr val="2E7182"/>
            </a:solidFill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8683625" y="6491288"/>
            <a:ext cx="641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fld id="{160F7135-7351-45FC-A99F-28811DB945EE}" type="slidenum">
              <a:rPr lang="de-DE" sz="1800">
                <a:solidFill>
                  <a:schemeClr val="bg1"/>
                </a:solidFill>
              </a:rPr>
              <a:pPr>
                <a:defRPr/>
              </a:pPr>
              <a:t>‹Nr.›</a:t>
            </a:fld>
            <a:endParaRPr lang="de-DE" sz="1800">
              <a:solidFill>
                <a:schemeClr val="bg1"/>
              </a:solidFill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 flipH="1">
            <a:off x="8666163" y="6515100"/>
            <a:ext cx="3175" cy="3429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8462963" y="6515100"/>
            <a:ext cx="0" cy="3333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>
            <a:off x="8362950" y="6515100"/>
            <a:ext cx="0" cy="3333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0" y="6432659"/>
            <a:ext cx="614150" cy="425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616688" y="6402694"/>
            <a:ext cx="625260" cy="455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Bild 1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1232779" y="6435492"/>
            <a:ext cx="479064" cy="422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Gerade Verbindung 13"/>
          <p:cNvCxnSpPr/>
          <p:nvPr/>
        </p:nvCxnSpPr>
        <p:spPr>
          <a:xfrm flipV="1">
            <a:off x="0" y="6432698"/>
            <a:ext cx="9144000" cy="106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/>
          <p:nvPr/>
        </p:nvCxnSpPr>
        <p:spPr>
          <a:xfrm flipV="1">
            <a:off x="0" y="503368"/>
            <a:ext cx="9144000" cy="1063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quadratelement hellgra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87442" y="5198916"/>
            <a:ext cx="1655064" cy="1655064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6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7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9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1600" b="1" dirty="0">
              <a:solidFill>
                <a:prstClr val="black">
                  <a:lumMod val="65000"/>
                  <a:lumOff val="35000"/>
                </a:prstClr>
              </a:solidFill>
              <a:latin typeface="BundesSans Office" pitchFamily="34" charset="0"/>
            </a:endParaRPr>
          </a:p>
        </p:txBody>
      </p:sp>
      <p:pic>
        <p:nvPicPr>
          <p:cNvPr id="3" name="Grafik 2" descr="ELdZ_EAC_rgb_en.jpg"/>
          <p:cNvPicPr>
            <a:picLocks noChangeAspect="1"/>
          </p:cNvPicPr>
          <p:nvPr/>
        </p:nvPicPr>
        <p:blipFill>
          <a:blip r:embed="rId3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PTB_Logo_ohneText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10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837" r:id="rId6"/>
    <p:sldLayoutId id="2147483838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quadratelement hellgra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87442" y="5198916"/>
            <a:ext cx="1655064" cy="1655064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6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7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9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6" r:id="rId1"/>
    <p:sldLayoutId id="2147483807" r:id="rId2"/>
    <p:sldLayoutId id="2147483808" r:id="rId3"/>
    <p:sldLayoutId id="2147483809" r:id="rId4"/>
    <p:sldLayoutId id="214748381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1600" b="1" dirty="0">
              <a:solidFill>
                <a:prstClr val="black">
                  <a:lumMod val="65000"/>
                  <a:lumOff val="35000"/>
                </a:prstClr>
              </a:solidFill>
              <a:latin typeface="BundesSans Office" pitchFamily="34" charset="0"/>
            </a:endParaRPr>
          </a:p>
        </p:txBody>
      </p:sp>
      <p:pic>
        <p:nvPicPr>
          <p:cNvPr id="3" name="Grafik 2" descr="ELdZ_EAC_rgb_en.jpg"/>
          <p:cNvPicPr>
            <a:picLocks noChangeAspect="1"/>
          </p:cNvPicPr>
          <p:nvPr/>
        </p:nvPicPr>
        <p:blipFill>
          <a:blip r:embed="rId3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quadratelement hellgra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87442" y="5198916"/>
            <a:ext cx="1655064" cy="1655064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6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7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9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1600" b="1" dirty="0">
              <a:solidFill>
                <a:prstClr val="black">
                  <a:lumMod val="65000"/>
                  <a:lumOff val="35000"/>
                </a:prstClr>
              </a:solidFill>
              <a:latin typeface="BundesSans Office" pitchFamily="34" charset="0"/>
            </a:endParaRPr>
          </a:p>
        </p:txBody>
      </p:sp>
      <p:pic>
        <p:nvPicPr>
          <p:cNvPr id="3" name="Grafik 2" descr="ELdZ_EAC_rgb_en.jpg"/>
          <p:cNvPicPr>
            <a:picLocks noChangeAspect="1"/>
          </p:cNvPicPr>
          <p:nvPr/>
        </p:nvPicPr>
        <p:blipFill>
          <a:blip r:embed="rId3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quadratelement hellgrau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287442" y="5198916"/>
            <a:ext cx="1655064" cy="1655064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14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880" r:id="rId5"/>
    <p:sldLayoutId id="2147483881" r:id="rId6"/>
    <p:sldLayoutId id="2147483882" r:id="rId7"/>
    <p:sldLayoutId id="2147483883" r:id="rId8"/>
    <p:sldLayoutId id="2147483884" r:id="rId9"/>
    <p:sldLayoutId id="2147483886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1600" b="1" dirty="0">
              <a:solidFill>
                <a:prstClr val="black">
                  <a:lumMod val="65000"/>
                  <a:lumOff val="35000"/>
                </a:prstClr>
              </a:solidFill>
              <a:latin typeface="BundesSans Office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1600" b="1" dirty="0">
              <a:solidFill>
                <a:prstClr val="black">
                  <a:lumMod val="65000"/>
                  <a:lumOff val="35000"/>
                </a:prstClr>
              </a:solidFill>
              <a:latin typeface="BundesSans Office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6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7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9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None/>
              <a:defRPr/>
            </a:pPr>
            <a:endParaRPr lang="de-DE" sz="1600" b="1" dirty="0">
              <a:solidFill>
                <a:prstClr val="black">
                  <a:lumMod val="65000"/>
                  <a:lumOff val="35000"/>
                </a:prstClr>
              </a:solidFill>
              <a:latin typeface="BundesSans Office" pitchFamily="34" charset="0"/>
            </a:endParaRPr>
          </a:p>
        </p:txBody>
      </p:sp>
      <p:pic>
        <p:nvPicPr>
          <p:cNvPr id="3" name="Grafik 2" descr="ELdZ_EAC_rgb_en.jpg"/>
          <p:cNvPicPr>
            <a:picLocks noChangeAspect="1"/>
          </p:cNvPicPr>
          <p:nvPr/>
        </p:nvPicPr>
        <p:blipFill>
          <a:blip r:embed="rId3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b="1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  <p:sldLayoutId id="2147483707" r:id="rId4"/>
    <p:sldLayoutId id="2147483708" r:id="rId5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b="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quadratelement hellgrau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87442" y="5198916"/>
            <a:ext cx="1655064" cy="1655064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3"/>
          <p:cNvSpPr txBox="1">
            <a:spLocks/>
          </p:cNvSpPr>
          <p:nvPr/>
        </p:nvSpPr>
        <p:spPr>
          <a:xfrm>
            <a:off x="251520" y="3645024"/>
            <a:ext cx="8733288" cy="833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16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BundesSans Office" pitchFamily="34" charset="0"/>
              <a:ea typeface="+mn-ea"/>
              <a:cs typeface="+mn-cs"/>
            </a:endParaRPr>
          </a:p>
        </p:txBody>
      </p:sp>
      <p:pic>
        <p:nvPicPr>
          <p:cNvPr id="7" name="Grafik 6" descr="kartequadrate_skaliert_6schwarz.eps"/>
          <p:cNvPicPr>
            <a:picLocks noChangeAspect="1"/>
          </p:cNvPicPr>
          <p:nvPr/>
        </p:nvPicPr>
        <p:blipFill>
          <a:blip r:embed="rId6" cstate="print"/>
          <a:srcRect l="694" b="3417"/>
          <a:stretch>
            <a:fillRect/>
          </a:stretch>
        </p:blipFill>
        <p:spPr>
          <a:xfrm>
            <a:off x="-9113" y="2960025"/>
            <a:ext cx="7864906" cy="3884262"/>
          </a:xfrm>
          <a:prstGeom prst="rect">
            <a:avLst/>
          </a:prstGeom>
        </p:spPr>
      </p:pic>
      <p:pic>
        <p:nvPicPr>
          <p:cNvPr id="8" name="Grafik 7" descr="PTB_Logo_ohneTex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93728" y="253694"/>
            <a:ext cx="1030958" cy="432048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7298506" y="230975"/>
            <a:ext cx="1803466" cy="50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ts val="18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TECHNICAL</a:t>
            </a:r>
            <a:br>
              <a:rPr kumimoji="0" lang="de-DE" sz="1300" b="0" i="0" u="none" strike="noStrike" cap="none" normalizeH="0" baseline="0" dirty="0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de-DE" sz="1300" b="0" i="0" u="none" strike="noStrike" cap="none" normalizeH="0" baseline="0" dirty="0" err="1" smtClean="0">
                <a:ln>
                  <a:noFill/>
                </a:ln>
                <a:solidFill>
                  <a:srgbClr val="009ED4"/>
                </a:solidFill>
                <a:effectLst/>
                <a:latin typeface="Arial" pitchFamily="34" charset="0"/>
                <a:cs typeface="Arial" pitchFamily="34" charset="0"/>
              </a:rPr>
              <a:t>COOPERATION</a:t>
            </a:r>
            <a:endParaRPr kumimoji="0" lang="de-DE" sz="1300" b="0" i="0" u="none" strike="noStrike" cap="none" normalizeH="0" baseline="0" dirty="0" smtClean="0">
              <a:ln>
                <a:noFill/>
              </a:ln>
              <a:solidFill>
                <a:srgbClr val="009ED4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Grafik 5" descr="ELdZ_EAC_rgb_en.jpg"/>
          <p:cNvPicPr>
            <a:picLocks noChangeAspect="1"/>
          </p:cNvPicPr>
          <p:nvPr/>
        </p:nvPicPr>
        <p:blipFill>
          <a:blip r:embed="rId8" cstate="print"/>
          <a:srcRect t="14054" b="23115"/>
          <a:stretch>
            <a:fillRect/>
          </a:stretch>
        </p:blipFill>
        <p:spPr>
          <a:xfrm>
            <a:off x="5876925" y="123825"/>
            <a:ext cx="1267968" cy="579677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>
              <a:lumMod val="65000"/>
              <a:lumOff val="35000"/>
            </a:schemeClr>
          </a:solidFill>
          <a:latin typeface="BundesSans Office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None/>
        <a:defRPr sz="2200" b="0" kern="1200">
          <a:ln>
            <a:noFill/>
          </a:ln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0" indent="0" algn="l" defTabSz="914400" rtl="0" eaLnBrk="1" latinLnBrk="0" hangingPunct="1">
        <a:lnSpc>
          <a:spcPts val="2700"/>
        </a:lnSpc>
        <a:spcBef>
          <a:spcPts val="0"/>
        </a:spcBef>
        <a:buFont typeface="Arial" pitchFamily="34" charset="0"/>
        <a:buChar char="»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0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5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7"/>
          <p:cNvGrpSpPr/>
          <p:nvPr/>
        </p:nvGrpSpPr>
        <p:grpSpPr>
          <a:xfrm>
            <a:off x="293728" y="0"/>
            <a:ext cx="8850272" cy="2204864"/>
            <a:chOff x="293728" y="0"/>
            <a:chExt cx="8850272" cy="2204864"/>
          </a:xfrm>
        </p:grpSpPr>
        <p:pic>
          <p:nvPicPr>
            <p:cNvPr id="2" name="Grafik 1" descr="Quadrat_Afrika2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092692" y="0"/>
              <a:ext cx="2051308" cy="2051308"/>
            </a:xfrm>
            <a:prstGeom prst="rect">
              <a:avLst/>
            </a:prstGeom>
          </p:spPr>
        </p:pic>
        <p:sp>
          <p:nvSpPr>
            <p:cNvPr id="3" name="Text Box 4"/>
            <p:cNvSpPr txBox="1">
              <a:spLocks noChangeArrowheads="1"/>
            </p:cNvSpPr>
            <p:nvPr/>
          </p:nvSpPr>
          <p:spPr bwMode="auto">
            <a:xfrm>
              <a:off x="7298506" y="230975"/>
              <a:ext cx="1803466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lnSpc>
                  <a:spcPts val="1800"/>
                </a:lnSpc>
                <a:spcBef>
                  <a:spcPct val="0"/>
                </a:spcBef>
              </a:pPr>
              <a:r>
                <a:rPr lang="de-DE" sz="1300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TECHNICAL</a:t>
              </a:r>
              <a:br>
                <a:rPr lang="de-DE" sz="1300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de-DE" sz="1300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COOPERATION</a:t>
              </a:r>
              <a:endParaRPr lang="de-DE" sz="13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 Box 4"/>
            <p:cNvSpPr txBox="1">
              <a:spLocks noChangeArrowheads="1"/>
            </p:cNvSpPr>
            <p:nvPr/>
          </p:nvSpPr>
          <p:spPr bwMode="auto">
            <a:xfrm>
              <a:off x="7300684" y="1700808"/>
              <a:ext cx="1803466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lnSpc>
                  <a:spcPts val="1800"/>
                </a:lnSpc>
                <a:spcBef>
                  <a:spcPct val="0"/>
                </a:spcBef>
              </a:pPr>
              <a:r>
                <a:rPr lang="de-DE" sz="1100" dirty="0" err="1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Sub-Saharan</a:t>
              </a:r>
              <a:r>
                <a:rPr lang="de-DE" sz="1100" dirty="0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DE" sz="1100" dirty="0" err="1" smtClean="0">
                  <a:solidFill>
                    <a:srgbClr val="FFFFFF"/>
                  </a:solidFill>
                  <a:latin typeface="Arial" pitchFamily="34" charset="0"/>
                  <a:cs typeface="Arial" pitchFamily="34" charset="0"/>
                </a:rPr>
                <a:t>Africa</a:t>
              </a:r>
              <a:endParaRPr lang="de-DE" sz="11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6" name="Grafik 5" descr="PTB_Logo_ohneText.pn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93728" y="253694"/>
              <a:ext cx="1030958" cy="432048"/>
            </a:xfrm>
            <a:prstGeom prst="rect">
              <a:avLst/>
            </a:prstGeom>
          </p:spPr>
        </p:pic>
      </p:grpSp>
      <p:sp>
        <p:nvSpPr>
          <p:cNvPr id="7" name="Textfeld 6"/>
          <p:cNvSpPr txBox="1"/>
          <p:nvPr/>
        </p:nvSpPr>
        <p:spPr>
          <a:xfrm>
            <a:off x="152400" y="5410200"/>
            <a:ext cx="7620000" cy="1456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EAC-PTB Project “Establishment of a Quality Infrastructure</a:t>
            </a:r>
          </a:p>
          <a:p>
            <a:r>
              <a:rPr lang="en-GB" sz="2000" b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for the Pharmaceutical Sector”</a:t>
            </a:r>
          </a:p>
          <a:p>
            <a:r>
              <a:rPr lang="en-GB" sz="1600" i="1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 pitchFamily="34" charset="0"/>
                <a:cs typeface="Arial" pitchFamily="34" charset="0"/>
              </a:rPr>
              <a:t>Multi-Stakeholders Meeting on Promoting Pharmaceutical Sector Investments in the EAC, Nairobi, 4 November 2016</a:t>
            </a:r>
          </a:p>
          <a:p>
            <a:pPr>
              <a:lnSpc>
                <a:spcPts val="1600"/>
              </a:lnSpc>
            </a:pPr>
            <a:endParaRPr lang="de-DE" sz="2000" baseline="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/>
              <a:t>Capacity</a:t>
            </a:r>
            <a:r>
              <a:rPr lang="de-DE" dirty="0" smtClean="0"/>
              <a:t> </a:t>
            </a:r>
            <a:r>
              <a:rPr lang="de-DE" dirty="0" err="1" smtClean="0"/>
              <a:t>Building</a:t>
            </a:r>
            <a:r>
              <a:rPr lang="de-DE" dirty="0" smtClean="0"/>
              <a:t> </a:t>
            </a:r>
            <a:r>
              <a:rPr lang="de-DE" dirty="0" err="1" smtClean="0"/>
              <a:t>regarding</a:t>
            </a:r>
            <a:r>
              <a:rPr lang="de-DE" dirty="0" smtClean="0"/>
              <a:t> </a:t>
            </a:r>
            <a:r>
              <a:rPr lang="de-DE" dirty="0" err="1" smtClean="0"/>
              <a:t>quality</a:t>
            </a:r>
            <a:r>
              <a:rPr lang="de-DE" dirty="0" smtClean="0"/>
              <a:t> </a:t>
            </a:r>
            <a:r>
              <a:rPr lang="de-DE" dirty="0" err="1" smtClean="0"/>
              <a:t>s</a:t>
            </a:r>
            <a:r>
              <a:rPr lang="de-DE" dirty="0" err="1" smtClean="0"/>
              <a:t>tandards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Regional </a:t>
            </a:r>
            <a:r>
              <a:rPr lang="en-US" dirty="0" smtClean="0"/>
              <a:t>Workshops on </a:t>
            </a:r>
            <a:r>
              <a:rPr lang="en-US" dirty="0" smtClean="0"/>
              <a:t>Validation of Analytical Methods, </a:t>
            </a:r>
            <a:r>
              <a:rPr lang="en-US" dirty="0" smtClean="0"/>
              <a:t>on Risk Management, and on Planning of Audits</a:t>
            </a:r>
            <a:endParaRPr lang="en-US" dirty="0" smtClean="0"/>
          </a:p>
          <a:p>
            <a:pPr marL="273050" indent="-95250">
              <a:buFontTx/>
              <a:buChar char="-"/>
            </a:pPr>
            <a:r>
              <a:rPr lang="en-US" sz="1200" dirty="0" smtClean="0">
                <a:sym typeface="Wingdings" pitchFamily="2" charset="2"/>
              </a:rPr>
              <a:t>All </a:t>
            </a:r>
            <a:r>
              <a:rPr lang="en-US" sz="1200" dirty="0" smtClean="0">
                <a:sym typeface="Wingdings" pitchFamily="2" charset="2"/>
              </a:rPr>
              <a:t>trainings have been for laboratory staff from </a:t>
            </a:r>
            <a:r>
              <a:rPr lang="en-US" sz="1200" dirty="0" smtClean="0">
                <a:sym typeface="Wingdings" pitchFamily="2" charset="2"/>
              </a:rPr>
              <a:t>QC labs </a:t>
            </a:r>
            <a:r>
              <a:rPr lang="en-US" sz="1200" dirty="0" smtClean="0">
                <a:sym typeface="Wingdings" pitchFamily="2" charset="2"/>
              </a:rPr>
              <a:t>of NMRAs and for pharmaceutical </a:t>
            </a:r>
            <a:r>
              <a:rPr lang="en-US" sz="1200" dirty="0" smtClean="0">
                <a:sym typeface="Wingdings" pitchFamily="2" charset="2"/>
              </a:rPr>
              <a:t>manufacturers</a:t>
            </a:r>
          </a:p>
          <a:p>
            <a:pPr marL="273050" indent="-95250">
              <a:buFontTx/>
              <a:buChar char="-"/>
            </a:pPr>
            <a:r>
              <a:rPr lang="en-US" sz="1200" dirty="0" smtClean="0">
                <a:sym typeface="Wingdings" pitchFamily="2" charset="2"/>
              </a:rPr>
              <a:t>Involvement of regional trainers</a:t>
            </a:r>
            <a:endParaRPr lang="en-US" sz="1200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print"/>
          <a:srcRect l="9577" r="9577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Inhaltsplatzhalter 4"/>
          <p:cNvSpPr txBox="1">
            <a:spLocks/>
          </p:cNvSpPr>
          <p:nvPr/>
        </p:nvSpPr>
        <p:spPr>
          <a:xfrm>
            <a:off x="1295400" y="2895600"/>
            <a:ext cx="7614918" cy="57626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Different training workshops on preventative maintenance of HPLCs,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Gas Chromatography, UV-VIS Spectrometer and purchase of flow meters for validation of  HPLC and GC of QC laboratories</a:t>
            </a:r>
          </a:p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1400" baseline="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sng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Target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: Offering  advanced GMP trainings on specific technical aspects like e.g. HVAC validation, Put more emphasis on Training of Trainers, Establishment of a formalized maintenance training course 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pic>
        <p:nvPicPr>
          <p:cNvPr id="13" name="Bildplatzhalter 6" descr="IMG_0028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t="3772" b="3772"/>
          <a:stretch>
            <a:fillRect/>
          </a:stretch>
        </p:blipFill>
        <p:spPr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 descr="Photo_Reference Standards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/>
          <a:srcRect t="3807" b="3807"/>
          <a:stretch>
            <a:fillRect/>
          </a:stretch>
        </p:blipFill>
        <p:spPr>
          <a:xfrm>
            <a:off x="1295400" y="4800600"/>
            <a:ext cx="2077200" cy="1440000"/>
          </a:xfrm>
        </p:spPr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Chemical Reference </a:t>
            </a:r>
            <a:r>
              <a:rPr lang="de-DE" dirty="0" err="1" smtClean="0"/>
              <a:t>Substances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176213" indent="-176213">
              <a:lnSpc>
                <a:spcPct val="200000"/>
              </a:lnSpc>
            </a:pPr>
            <a:r>
              <a:rPr lang="de-DE" dirty="0" smtClean="0"/>
              <a:t>Initial Fact </a:t>
            </a:r>
            <a:r>
              <a:rPr lang="de-DE" dirty="0" err="1" smtClean="0"/>
              <a:t>Finding</a:t>
            </a:r>
            <a:r>
              <a:rPr lang="de-DE" dirty="0" smtClean="0"/>
              <a:t> Mission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experts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UK, Germany </a:t>
            </a:r>
            <a:r>
              <a:rPr lang="de-DE" dirty="0" err="1" smtClean="0"/>
              <a:t>and</a:t>
            </a:r>
            <a:r>
              <a:rPr lang="de-DE" dirty="0" smtClean="0"/>
              <a:t> Uganda</a:t>
            </a:r>
          </a:p>
          <a:p>
            <a:pPr marL="176213" indent="-176213">
              <a:lnSpc>
                <a:spcPct val="200000"/>
              </a:lnSpc>
            </a:pPr>
            <a:r>
              <a:rPr lang="de-DE" dirty="0" smtClean="0"/>
              <a:t>Study Visits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smtClean="0"/>
              <a:t>CRS </a:t>
            </a:r>
            <a:r>
              <a:rPr lang="de-DE" dirty="0" err="1" smtClean="0"/>
              <a:t>Centre</a:t>
            </a:r>
            <a:r>
              <a:rPr lang="de-DE" dirty="0" smtClean="0"/>
              <a:t> in ASEAN </a:t>
            </a:r>
            <a:r>
              <a:rPr lang="de-DE" dirty="0" err="1" smtClean="0"/>
              <a:t>region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EDQM in France</a:t>
            </a:r>
            <a:endParaRPr lang="de-DE" dirty="0" smtClean="0"/>
          </a:p>
          <a:p>
            <a:pPr marL="176213" indent="-176213">
              <a:lnSpc>
                <a:spcPct val="200000"/>
              </a:lnSpc>
              <a:spcAft>
                <a:spcPts val="600"/>
              </a:spcAft>
            </a:pPr>
            <a:r>
              <a:rPr lang="de-DE" dirty="0" smtClean="0"/>
              <a:t>Development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Concepte</a:t>
            </a:r>
            <a:r>
              <a:rPr lang="de-DE" dirty="0" smtClean="0"/>
              <a:t> Note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Establishment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smtClean="0"/>
              <a:t>CRS </a:t>
            </a:r>
            <a:r>
              <a:rPr lang="de-DE" dirty="0" err="1" smtClean="0"/>
              <a:t>Centre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EAC</a:t>
            </a:r>
          </a:p>
          <a:p>
            <a:pPr>
              <a:lnSpc>
                <a:spcPct val="100000"/>
              </a:lnSpc>
            </a:pPr>
            <a:r>
              <a:rPr lang="de-DE" dirty="0" smtClean="0"/>
              <a:t>Call </a:t>
            </a:r>
            <a:r>
              <a:rPr lang="de-DE" dirty="0" err="1" smtClean="0"/>
              <a:t>for</a:t>
            </a:r>
            <a:r>
              <a:rPr lang="de-DE" dirty="0" smtClean="0"/>
              <a:t> Expression </a:t>
            </a:r>
            <a:r>
              <a:rPr lang="de-DE" dirty="0" err="1" smtClean="0"/>
              <a:t>of</a:t>
            </a:r>
            <a:r>
              <a:rPr lang="de-DE" dirty="0" smtClean="0"/>
              <a:t> Interest </a:t>
            </a:r>
            <a:r>
              <a:rPr lang="de-DE" dirty="0" err="1" smtClean="0"/>
              <a:t>from</a:t>
            </a:r>
            <a:r>
              <a:rPr lang="de-DE" dirty="0" smtClean="0"/>
              <a:t> Partner States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host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Centre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</a:t>
            </a:r>
            <a:r>
              <a:rPr lang="de-DE" dirty="0" err="1" smtClean="0"/>
              <a:t>part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an </a:t>
            </a:r>
            <a:r>
              <a:rPr lang="de-DE" dirty="0" err="1" smtClean="0"/>
              <a:t>established</a:t>
            </a:r>
            <a:r>
              <a:rPr lang="de-DE" dirty="0" smtClean="0"/>
              <a:t> </a:t>
            </a:r>
            <a:r>
              <a:rPr lang="de-DE" dirty="0" err="1" smtClean="0"/>
              <a:t>laboratory</a:t>
            </a:r>
            <a:endParaRPr lang="de-DE" dirty="0" smtClean="0"/>
          </a:p>
          <a:p>
            <a:pPr marL="176213" indent="-176213">
              <a:lnSpc>
                <a:spcPct val="100000"/>
              </a:lnSpc>
            </a:pPr>
            <a:endParaRPr lang="de-DE" dirty="0" smtClean="0"/>
          </a:p>
          <a:p>
            <a:pPr marL="176213" indent="-176213">
              <a:lnSpc>
                <a:spcPct val="200000"/>
              </a:lnSpc>
            </a:pPr>
            <a:r>
              <a:rPr lang="de-DE" u="sng" dirty="0" smtClean="0"/>
              <a:t>Target</a:t>
            </a:r>
            <a:r>
              <a:rPr lang="de-DE" dirty="0" smtClean="0"/>
              <a:t>: EAC </a:t>
            </a:r>
            <a:r>
              <a:rPr lang="de-DE" dirty="0" err="1" smtClean="0"/>
              <a:t>Centre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Provision </a:t>
            </a:r>
            <a:r>
              <a:rPr lang="de-DE" dirty="0" err="1" smtClean="0"/>
              <a:t>of</a:t>
            </a:r>
            <a:r>
              <a:rPr lang="de-DE" dirty="0" smtClean="0"/>
              <a:t> CRS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established</a:t>
            </a:r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pic>
        <p:nvPicPr>
          <p:cNvPr id="10" name="Picture 2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 cstate="print"/>
          <a:srcRect l="3541" r="3541"/>
          <a:stretch>
            <a:fillRect/>
          </a:stretch>
        </p:blipFill>
        <p:spPr bwMode="auto">
          <a:xfrm>
            <a:off x="3505200" y="4800600"/>
            <a:ext cx="20772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/>
              <a:t>Awareness</a:t>
            </a:r>
            <a:r>
              <a:rPr lang="de-DE" dirty="0" smtClean="0"/>
              <a:t> </a:t>
            </a:r>
            <a:r>
              <a:rPr lang="de-DE" dirty="0" err="1" smtClean="0"/>
              <a:t>activities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 dirty="0" smtClean="0"/>
              <a:t>Support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organising</a:t>
            </a:r>
            <a:r>
              <a:rPr lang="de-DE" dirty="0" smtClean="0"/>
              <a:t> EAC </a:t>
            </a:r>
            <a:r>
              <a:rPr lang="de-DE" dirty="0" err="1" smtClean="0"/>
              <a:t>conferences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workshops</a:t>
            </a:r>
            <a:endParaRPr lang="de-DE" dirty="0" smtClean="0"/>
          </a:p>
          <a:p>
            <a:endParaRPr lang="de-DE" dirty="0" smtClean="0"/>
          </a:p>
          <a:p>
            <a:pPr marL="361950" indent="-185738">
              <a:buFontTx/>
              <a:buChar char="-"/>
            </a:pPr>
            <a:r>
              <a:rPr lang="en-GB" sz="1200" dirty="0" smtClean="0"/>
              <a:t>5</a:t>
            </a:r>
            <a:r>
              <a:rPr lang="en-GB" sz="1200" baseline="30000" dirty="0" smtClean="0"/>
              <a:t>th</a:t>
            </a:r>
            <a:r>
              <a:rPr lang="en-GB" sz="1200" dirty="0" smtClean="0"/>
              <a:t> Annual EA Health and scientific conference. Symposium: Medicines and Food </a:t>
            </a:r>
            <a:r>
              <a:rPr lang="en-GB" sz="1200" dirty="0" smtClean="0"/>
              <a:t>Safety. Kampala</a:t>
            </a:r>
            <a:endParaRPr lang="en-GB" sz="1200" dirty="0" smtClean="0"/>
          </a:p>
          <a:p>
            <a:pPr marL="361950" indent="-185738">
              <a:buFontTx/>
              <a:buChar char="-"/>
            </a:pPr>
            <a:r>
              <a:rPr lang="en-GB" sz="1200" dirty="0" smtClean="0"/>
              <a:t>1</a:t>
            </a:r>
            <a:r>
              <a:rPr lang="en-GB" sz="1200" baseline="30000" dirty="0" smtClean="0"/>
              <a:t>st</a:t>
            </a:r>
            <a:r>
              <a:rPr lang="en-GB" sz="1200" dirty="0" smtClean="0"/>
              <a:t> EA Manufacturing Business Summit. </a:t>
            </a:r>
            <a:r>
              <a:rPr lang="en-GB" sz="1200" dirty="0" smtClean="0"/>
              <a:t>Kampala</a:t>
            </a:r>
            <a:endParaRPr lang="en-GB" sz="1200" dirty="0" smtClean="0"/>
          </a:p>
          <a:p>
            <a:pPr marL="361950" indent="-185738">
              <a:buFontTx/>
              <a:buChar char="-"/>
            </a:pPr>
            <a:r>
              <a:rPr lang="en-US" sz="1200" dirty="0" smtClean="0"/>
              <a:t>Dissemination </a:t>
            </a:r>
            <a:r>
              <a:rPr lang="en-US" sz="1200" dirty="0" smtClean="0"/>
              <a:t>WS on </a:t>
            </a:r>
            <a:r>
              <a:rPr lang="en-US" sz="1200" dirty="0" smtClean="0"/>
              <a:t>the EAC health projects and programs for the Health sector </a:t>
            </a:r>
            <a:r>
              <a:rPr lang="en-US" sz="1200" dirty="0" smtClean="0"/>
              <a:t>stakeholders. Nairobi </a:t>
            </a:r>
          </a:p>
          <a:p>
            <a:pPr marL="361950" indent="-185738">
              <a:buFontTx/>
              <a:buChar char="-"/>
            </a:pPr>
            <a:r>
              <a:rPr lang="en-US" sz="1200" dirty="0" smtClean="0"/>
              <a:t>WS to develop EAC Multi-Project Proposal on improving access to medicines and health technologies. Entebbe</a:t>
            </a:r>
          </a:p>
          <a:p>
            <a:pPr marL="361950" indent="-185738">
              <a:buFontTx/>
              <a:buChar char="-"/>
            </a:pPr>
            <a:r>
              <a:rPr lang="en-US" sz="1200" dirty="0" smtClean="0"/>
              <a:t>1</a:t>
            </a:r>
            <a:r>
              <a:rPr lang="en-US" sz="1200" baseline="30000" dirty="0" smtClean="0"/>
              <a:t>st</a:t>
            </a:r>
            <a:r>
              <a:rPr lang="en-US" sz="1200" dirty="0" smtClean="0"/>
              <a:t> International Conference on promoting EA Pharmaceutical Sector </a:t>
            </a:r>
            <a:r>
              <a:rPr lang="en-US" sz="1200" dirty="0" err="1" smtClean="0"/>
              <a:t>invesments</a:t>
            </a:r>
            <a:r>
              <a:rPr lang="en-US" sz="1200" dirty="0" smtClean="0"/>
              <a:t>.</a:t>
            </a:r>
          </a:p>
          <a:p>
            <a:pPr marL="361950" indent="-185738">
              <a:buFontTx/>
              <a:buChar char="-"/>
            </a:pPr>
            <a:endParaRPr lang="en-US" sz="1200" dirty="0" smtClean="0"/>
          </a:p>
          <a:p>
            <a:pPr marL="361950" indent="-185738">
              <a:buFontTx/>
              <a:buChar char="-"/>
            </a:pPr>
            <a:endParaRPr lang="en-US" sz="1200" dirty="0" smtClean="0"/>
          </a:p>
          <a:p>
            <a:pPr marL="361950" indent="-185738"/>
            <a:endParaRPr lang="en-US" sz="1200" dirty="0" smtClean="0"/>
          </a:p>
          <a:p>
            <a:pPr marL="361950" indent="-185738">
              <a:buFontTx/>
              <a:buChar char="-"/>
            </a:pPr>
            <a:endParaRPr lang="en-GB" sz="1200" dirty="0" smtClean="0"/>
          </a:p>
          <a:p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026" name="Picture 2" descr="C:\Users\dierga01\AppData\Local\Temp\WPDNSE\{00001CCF-0001-0002-0000-000000000000}\IMAG0812.jpg"/>
          <p:cNvPicPr>
            <a:picLocks noChangeAspect="1" noChangeArrowheads="1"/>
          </p:cNvPicPr>
          <p:nvPr/>
        </p:nvPicPr>
        <p:blipFill>
          <a:blip r:embed="rId2" cstate="print"/>
          <a:srcRect t="3878" b="13617"/>
          <a:stretch>
            <a:fillRect/>
          </a:stretch>
        </p:blipFill>
        <p:spPr bwMode="auto">
          <a:xfrm>
            <a:off x="1371600" y="4038600"/>
            <a:ext cx="1219200" cy="1794293"/>
          </a:xfrm>
          <a:prstGeom prst="rect">
            <a:avLst/>
          </a:prstGeom>
          <a:noFill/>
        </p:spPr>
      </p:pic>
      <p:pic>
        <p:nvPicPr>
          <p:cNvPr id="6" name="Grafik 5" descr="14c-partnerschaftlic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4419600"/>
            <a:ext cx="2076450" cy="1435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sz="2600" dirty="0" smtClean="0"/>
              <a:t>Summary</a:t>
            </a:r>
            <a:endParaRPr lang="de-DE" sz="2600" dirty="0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" name="Inhaltsplatzhalter 3" descr="Pharmabild2001.jpg"/>
          <p:cNvPicPr preferRelativeResize="0">
            <a:picLocks/>
          </p:cNvPicPr>
          <p:nvPr/>
        </p:nvPicPr>
        <p:blipFill rotWithShape="1">
          <a:blip r:embed="rId2" cstate="print"/>
          <a:srcRect l="7239" t="26707" r="5330" b="26707"/>
          <a:stretch/>
        </p:blipFill>
        <p:spPr bwMode="auto">
          <a:xfrm>
            <a:off x="1548866" y="2764251"/>
            <a:ext cx="1816101" cy="1440000"/>
          </a:xfrm>
          <a:prstGeom prst="rect">
            <a:avLst/>
          </a:prstGeom>
          <a:noFill/>
          <a:ln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749107" y="4204250"/>
            <a:ext cx="1201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aseline="0" dirty="0" smtClean="0">
                <a:latin typeface="BundesSans Office" pitchFamily="34" charset="0"/>
              </a:rPr>
              <a:t>Quality Control Laboratories</a:t>
            </a:r>
            <a:endParaRPr lang="en-US" sz="1200" baseline="0" dirty="0">
              <a:latin typeface="BundesSans Office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 rotWithShape="1">
          <a:blip r:embed="rId3" cstate="print"/>
          <a:srcRect l="8176" r="9209"/>
          <a:stretch/>
        </p:blipFill>
        <p:spPr bwMode="auto">
          <a:xfrm>
            <a:off x="3492499" y="2764251"/>
            <a:ext cx="1905001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43720" y="4204248"/>
            <a:ext cx="23519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BundesSans Office" pitchFamily="34" charset="0"/>
              </a:rPr>
              <a:t>Pharmaceutical manufacturers </a:t>
            </a:r>
          </a:p>
          <a:p>
            <a:pPr algn="ctr"/>
            <a:r>
              <a:rPr lang="en-US" sz="1200" dirty="0" smtClean="0">
                <a:latin typeface="BundesSans Office" pitchFamily="34" charset="0"/>
              </a:rPr>
              <a:t> FEAPM</a:t>
            </a:r>
            <a:endParaRPr lang="en-US" sz="1200" baseline="0" dirty="0">
              <a:latin typeface="BundesSans Office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392" t="19724" r="17837"/>
          <a:stretch/>
        </p:blipFill>
        <p:spPr>
          <a:xfrm>
            <a:off x="5511800" y="2764251"/>
            <a:ext cx="1574800" cy="143972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588689" y="4204248"/>
            <a:ext cx="1578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BundesSans Office" pitchFamily="34" charset="0"/>
              </a:rPr>
              <a:t>National Medicines Regulatory Agencies</a:t>
            </a:r>
            <a:endParaRPr lang="en-US" sz="1200" baseline="0" dirty="0">
              <a:latin typeface="BundesSans Office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1600" y="2764251"/>
            <a:ext cx="1056518" cy="143944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Beneficiaries </a:t>
            </a:r>
            <a:r>
              <a:rPr lang="en-US" sz="1200" dirty="0" smtClean="0"/>
              <a:t>and </a:t>
            </a:r>
            <a:r>
              <a:rPr lang="en-US" sz="1200" dirty="0" err="1" smtClean="0"/>
              <a:t>implemen-tation</a:t>
            </a:r>
            <a:r>
              <a:rPr lang="en-US" sz="1200" dirty="0" smtClean="0"/>
              <a:t> partners</a:t>
            </a:r>
            <a:endParaRPr lang="en-US" sz="1200" dirty="0"/>
          </a:p>
        </p:txBody>
      </p:sp>
      <p:pic>
        <p:nvPicPr>
          <p:cNvPr id="15" name="Grafik 11" descr="10c-bildleiste50j.jpg"/>
          <p:cNvPicPr>
            <a:picLocks noChangeAspect="1"/>
          </p:cNvPicPr>
          <p:nvPr/>
        </p:nvPicPr>
        <p:blipFill rotWithShape="1">
          <a:blip r:embed="rId5" cstate="print"/>
          <a:srcRect l="9128" r="13430"/>
          <a:stretch/>
        </p:blipFill>
        <p:spPr>
          <a:xfrm>
            <a:off x="7243560" y="2764251"/>
            <a:ext cx="1612900" cy="143944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335379" y="4202152"/>
            <a:ext cx="15786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BundesSans Office" pitchFamily="34" charset="0"/>
              </a:rPr>
              <a:t>National Metrology Institutes</a:t>
            </a:r>
            <a:endParaRPr lang="en-US" sz="1200" baseline="0" dirty="0">
              <a:latin typeface="BundesSans Office" pitchFamily="34" charset="0"/>
            </a:endParaRPr>
          </a:p>
        </p:txBody>
      </p:sp>
      <p:sp>
        <p:nvSpPr>
          <p:cNvPr id="25" name="Right Arrow 24"/>
          <p:cNvSpPr/>
          <p:nvPr/>
        </p:nvSpPr>
        <p:spPr>
          <a:xfrm rot="16200000">
            <a:off x="5746877" y="4936022"/>
            <a:ext cx="509386" cy="473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384495" y="5647201"/>
            <a:ext cx="1234150" cy="1112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200" dirty="0" smtClean="0"/>
              <a:t>Support establishment of center for CRS in the EAC</a:t>
            </a:r>
            <a:endParaRPr lang="en-US" sz="1200" dirty="0"/>
          </a:p>
        </p:txBody>
      </p:sp>
      <p:sp>
        <p:nvSpPr>
          <p:cNvPr id="27" name="Right Arrow 26"/>
          <p:cNvSpPr/>
          <p:nvPr/>
        </p:nvSpPr>
        <p:spPr>
          <a:xfrm rot="16200000">
            <a:off x="3182404" y="4970996"/>
            <a:ext cx="509386" cy="473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6719867" y="5647201"/>
            <a:ext cx="1058580" cy="1112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200" dirty="0" smtClean="0"/>
              <a:t>Develop PMS strategy and protocol,</a:t>
            </a:r>
            <a:r>
              <a:rPr lang="en-US" sz="1200" dirty="0" smtClean="0"/>
              <a:t> </a:t>
            </a:r>
            <a:r>
              <a:rPr lang="en-US" sz="1200" dirty="0" smtClean="0"/>
              <a:t> </a:t>
            </a:r>
            <a:r>
              <a:rPr lang="en-US" sz="1200" dirty="0" smtClean="0"/>
              <a:t>Provision and training on Minilabs</a:t>
            </a:r>
            <a:endParaRPr lang="en-US" sz="1200" dirty="0"/>
          </a:p>
        </p:txBody>
      </p:sp>
      <p:sp>
        <p:nvSpPr>
          <p:cNvPr id="29" name="Right Arrow 28"/>
          <p:cNvSpPr/>
          <p:nvPr/>
        </p:nvSpPr>
        <p:spPr>
          <a:xfrm rot="16200000">
            <a:off x="1868496" y="4936021"/>
            <a:ext cx="509386" cy="473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2897596" y="5647201"/>
            <a:ext cx="1071280" cy="1112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200" dirty="0" smtClean="0"/>
              <a:t>Formalized Training on </a:t>
            </a:r>
            <a:r>
              <a:rPr lang="en-US" sz="1200" dirty="0" smtClean="0"/>
              <a:t>maintenance </a:t>
            </a:r>
            <a:r>
              <a:rPr lang="en-US" sz="1200" dirty="0"/>
              <a:t>and </a:t>
            </a:r>
            <a:r>
              <a:rPr lang="en-US" sz="1200" dirty="0" smtClean="0"/>
              <a:t>repair </a:t>
            </a:r>
            <a:r>
              <a:rPr lang="en-US" sz="1200" dirty="0"/>
              <a:t>of </a:t>
            </a:r>
            <a:r>
              <a:rPr lang="en-US" sz="1200" dirty="0" smtClean="0"/>
              <a:t>laboratory </a:t>
            </a:r>
            <a:r>
              <a:rPr lang="en-US" sz="1200" dirty="0"/>
              <a:t>e</a:t>
            </a:r>
            <a:r>
              <a:rPr lang="en-US" sz="1200" dirty="0" smtClean="0"/>
              <a:t>quipment</a:t>
            </a:r>
            <a:endParaRPr lang="en-US" sz="1200" dirty="0"/>
          </a:p>
        </p:txBody>
      </p:sp>
      <p:cxnSp>
        <p:nvCxnSpPr>
          <p:cNvPr id="32" name="Straight Connector 31"/>
          <p:cNvCxnSpPr/>
          <p:nvPr/>
        </p:nvCxnSpPr>
        <p:spPr>
          <a:xfrm flipV="1">
            <a:off x="88900" y="4790941"/>
            <a:ext cx="8760675" cy="127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ight Arrow 34"/>
          <p:cNvSpPr/>
          <p:nvPr/>
        </p:nvSpPr>
        <p:spPr>
          <a:xfrm rot="16200000">
            <a:off x="6935432" y="4936022"/>
            <a:ext cx="509386" cy="473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1548430" y="5647201"/>
            <a:ext cx="1262569" cy="1112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200" dirty="0" smtClean="0"/>
              <a:t>Establishment </a:t>
            </a:r>
            <a:r>
              <a:rPr lang="en-US" sz="1200" dirty="0" smtClean="0"/>
              <a:t>of local </a:t>
            </a:r>
            <a:r>
              <a:rPr lang="en-US" sz="1200" dirty="0" smtClean="0"/>
              <a:t>accredited Proficiency  </a:t>
            </a:r>
            <a:r>
              <a:rPr lang="en-US" sz="1200" dirty="0" smtClean="0"/>
              <a:t>provider</a:t>
            </a:r>
            <a:endParaRPr lang="en-US" sz="1200" dirty="0"/>
          </a:p>
        </p:txBody>
      </p:sp>
      <p:sp>
        <p:nvSpPr>
          <p:cNvPr id="37" name="Right Arrow 36"/>
          <p:cNvSpPr/>
          <p:nvPr/>
        </p:nvSpPr>
        <p:spPr>
          <a:xfrm rot="16200000">
            <a:off x="8105829" y="4936021"/>
            <a:ext cx="509386" cy="473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/>
          <p:cNvSpPr/>
          <p:nvPr/>
        </p:nvSpPr>
        <p:spPr>
          <a:xfrm>
            <a:off x="7879669" y="5647201"/>
            <a:ext cx="1075060" cy="1112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200" dirty="0" smtClean="0"/>
              <a:t>Introduce new calibration services</a:t>
            </a:r>
            <a:endParaRPr lang="en-US" sz="1200" dirty="0"/>
          </a:p>
        </p:txBody>
      </p:sp>
      <p:sp>
        <p:nvSpPr>
          <p:cNvPr id="39" name="Right Arrow 38"/>
          <p:cNvSpPr/>
          <p:nvPr/>
        </p:nvSpPr>
        <p:spPr>
          <a:xfrm rot="16200000">
            <a:off x="4426130" y="4936022"/>
            <a:ext cx="509386" cy="47339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063748" y="5647201"/>
            <a:ext cx="1234150" cy="11127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lvl="1" algn="ctr"/>
            <a:r>
              <a:rPr lang="en-US" sz="1200" dirty="0" smtClean="0"/>
              <a:t>Regional staff and trainers   are trained on specific GMP </a:t>
            </a:r>
            <a:r>
              <a:rPr lang="en-US" sz="1200" dirty="0" smtClean="0"/>
              <a:t>aspects (</a:t>
            </a:r>
            <a:r>
              <a:rPr lang="en-US" sz="1200" dirty="0" err="1" smtClean="0"/>
              <a:t>e.g</a:t>
            </a:r>
            <a:r>
              <a:rPr lang="en-US" sz="1200" dirty="0" smtClean="0"/>
              <a:t> </a:t>
            </a:r>
            <a:r>
              <a:rPr lang="en-US" sz="1200" dirty="0" smtClean="0"/>
              <a:t>validation HVAC)</a:t>
            </a:r>
            <a:endParaRPr lang="en-US" sz="1200" dirty="0"/>
          </a:p>
        </p:txBody>
      </p:sp>
      <p:sp>
        <p:nvSpPr>
          <p:cNvPr id="33" name="Rectangle 10"/>
          <p:cNvSpPr/>
          <p:nvPr/>
        </p:nvSpPr>
        <p:spPr>
          <a:xfrm>
            <a:off x="228600" y="5638800"/>
            <a:ext cx="914400" cy="105844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Expected Outputs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xmlns="" val="139438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nhaltsplatzhalter 1"/>
          <p:cNvSpPr txBox="1">
            <a:spLocks/>
          </p:cNvSpPr>
          <p:nvPr/>
        </p:nvSpPr>
        <p:spPr>
          <a:xfrm>
            <a:off x="158819" y="6001684"/>
            <a:ext cx="8733661" cy="667676"/>
          </a:xfrm>
          <a:prstGeom prst="rect">
            <a:avLst/>
          </a:prstGeom>
        </p:spPr>
        <p:txBody>
          <a:bodyPr/>
          <a:lstStyle/>
          <a:p>
            <a:r>
              <a:rPr lang="en-US" sz="2400" spc="200" dirty="0" smtClean="0">
                <a:solidFill>
                  <a:prstClr val="black">
                    <a:lumMod val="65000"/>
                    <a:lumOff val="35000"/>
                  </a:prstClr>
                </a:solidFill>
                <a:latin typeface="Arial"/>
              </a:rPr>
              <a:t>Thank You Very Much For Your Attention.</a:t>
            </a:r>
            <a:endParaRPr lang="en-US" sz="2400" spc="200" dirty="0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</a:endParaRPr>
          </a:p>
        </p:txBody>
      </p:sp>
      <p:grpSp>
        <p:nvGrpSpPr>
          <p:cNvPr id="2" name="Gruppieren 2"/>
          <p:cNvGrpSpPr/>
          <p:nvPr/>
        </p:nvGrpSpPr>
        <p:grpSpPr>
          <a:xfrm>
            <a:off x="293728" y="230975"/>
            <a:ext cx="8808244" cy="504056"/>
            <a:chOff x="293728" y="230975"/>
            <a:chExt cx="8808244" cy="504056"/>
          </a:xfrm>
        </p:grpSpPr>
        <p:pic>
          <p:nvPicPr>
            <p:cNvPr id="4" name="Grafik 3" descr="PTB_Logo_ohneText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93728" y="253694"/>
              <a:ext cx="1030958" cy="432048"/>
            </a:xfrm>
            <a:prstGeom prst="rect">
              <a:avLst/>
            </a:prstGeom>
          </p:spPr>
        </p:pic>
        <p:sp>
          <p:nvSpPr>
            <p:cNvPr id="5" name="Text Box 4"/>
            <p:cNvSpPr txBox="1">
              <a:spLocks noChangeArrowheads="1"/>
            </p:cNvSpPr>
            <p:nvPr/>
          </p:nvSpPr>
          <p:spPr bwMode="auto">
            <a:xfrm>
              <a:off x="7298506" y="230975"/>
              <a:ext cx="1803466" cy="5040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lnSpc>
                  <a:spcPts val="1800"/>
                </a:lnSpc>
                <a:spcBef>
                  <a:spcPct val="0"/>
                </a:spcBef>
              </a:pPr>
              <a:r>
                <a:rPr lang="de-DE" sz="1300" dirty="0" smtClean="0">
                  <a:solidFill>
                    <a:srgbClr val="009ED4"/>
                  </a:solidFill>
                  <a:latin typeface="Arial"/>
                  <a:cs typeface="Arial"/>
                </a:rPr>
                <a:t>TECHNICAL</a:t>
              </a:r>
              <a:br>
                <a:rPr lang="de-DE" sz="1300" dirty="0" smtClean="0">
                  <a:solidFill>
                    <a:srgbClr val="009ED4"/>
                  </a:solidFill>
                  <a:latin typeface="Arial"/>
                  <a:cs typeface="Arial"/>
                </a:rPr>
              </a:br>
              <a:r>
                <a:rPr lang="de-DE" sz="1300" dirty="0" err="1" smtClean="0">
                  <a:solidFill>
                    <a:srgbClr val="009ED4"/>
                  </a:solidFill>
                  <a:latin typeface="Arial"/>
                  <a:cs typeface="Arial"/>
                </a:rPr>
                <a:t>COOPERATION</a:t>
              </a:r>
              <a:endParaRPr lang="de-DE" sz="1300" dirty="0">
                <a:solidFill>
                  <a:srgbClr val="009ED4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" name="Textfeld 6"/>
          <p:cNvSpPr txBox="1"/>
          <p:nvPr/>
        </p:nvSpPr>
        <p:spPr>
          <a:xfrm>
            <a:off x="7238181" y="6420043"/>
            <a:ext cx="1164657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</a:pPr>
            <a:r>
              <a:rPr lang="de-DE" sz="1400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© PTB Q.5</a:t>
            </a:r>
            <a:endParaRPr lang="de-DE" sz="14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600" dirty="0" smtClean="0"/>
              <a:t>Outline</a:t>
            </a:r>
            <a:endParaRPr lang="de-DE" sz="26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539750" indent="-539750">
              <a:lnSpc>
                <a:spcPct val="150000"/>
              </a:lnSpc>
              <a:spcBef>
                <a:spcPts val="1200"/>
              </a:spcBef>
              <a:buFont typeface="+mj-lt"/>
              <a:buAutoNum type="arabicParenBoth"/>
            </a:pPr>
            <a:r>
              <a:rPr lang="en-US" sz="1600" dirty="0" smtClean="0"/>
              <a:t>PTB and Technical Cooperation</a:t>
            </a:r>
          </a:p>
          <a:p>
            <a:pPr marL="539750" indent="-539750">
              <a:lnSpc>
                <a:spcPct val="150000"/>
              </a:lnSpc>
              <a:spcBef>
                <a:spcPts val="1200"/>
              </a:spcBef>
              <a:buFont typeface="+mj-lt"/>
              <a:buAutoNum type="arabicParenBoth"/>
            </a:pPr>
            <a:r>
              <a:rPr lang="en-US" sz="1600" dirty="0" smtClean="0"/>
              <a:t>EAC-PTB Project “Establishment </a:t>
            </a:r>
            <a:r>
              <a:rPr lang="en-US" sz="1600" dirty="0"/>
              <a:t>of a regional Quality Infrastructure for the pharmaceutical sector in the </a:t>
            </a:r>
            <a:r>
              <a:rPr lang="en-US" sz="1600" dirty="0" smtClean="0"/>
              <a:t>EAC”</a:t>
            </a:r>
            <a:endParaRPr lang="en-US" sz="1600" dirty="0"/>
          </a:p>
          <a:p>
            <a:pPr marL="539750" indent="-539750">
              <a:lnSpc>
                <a:spcPct val="150000"/>
              </a:lnSpc>
              <a:spcBef>
                <a:spcPts val="1200"/>
              </a:spcBef>
              <a:buFont typeface="+mj-lt"/>
              <a:buAutoNum type="arabicParenBoth"/>
            </a:pPr>
            <a:r>
              <a:rPr lang="en-US" sz="1600" dirty="0" smtClean="0"/>
              <a:t>Intervention areas and main </a:t>
            </a:r>
            <a:r>
              <a:rPr lang="en-US" sz="1600" dirty="0" smtClean="0"/>
              <a:t>activities</a:t>
            </a:r>
            <a:endParaRPr lang="en-US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2359594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>
          <a:xfrm>
            <a:off x="1239491" y="1123014"/>
            <a:ext cx="7608796" cy="459298"/>
          </a:xfrm>
          <a:prstGeom prst="rect">
            <a:avLst/>
          </a:prstGeom>
        </p:spPr>
        <p:txBody>
          <a:bodyPr/>
          <a:lstStyle/>
          <a:p>
            <a:pPr>
              <a:lnSpc>
                <a:spcPts val="2800"/>
              </a:lnSpc>
            </a:pPr>
            <a:r>
              <a:rPr lang="de-DE" sz="2600" dirty="0" smtClean="0">
                <a:latin typeface="Arial"/>
                <a:cs typeface="Arial"/>
              </a:rPr>
              <a:t>The Physikalisch-Technische Bundesanstalt</a:t>
            </a:r>
            <a:endParaRPr lang="de-DE" sz="2600" dirty="0"/>
          </a:p>
        </p:txBody>
      </p:sp>
      <p:sp>
        <p:nvSpPr>
          <p:cNvPr id="3" name="Textplatzhalter 2"/>
          <p:cNvSpPr>
            <a:spLocks noGrp="1"/>
          </p:cNvSpPr>
          <p:nvPr>
            <p:ph sz="quarter" idx="11"/>
          </p:nvPr>
        </p:nvSpPr>
        <p:spPr>
          <a:xfrm>
            <a:off x="1295400" y="1524000"/>
            <a:ext cx="7614918" cy="576262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ts val="2100"/>
              </a:lnSpc>
            </a:pPr>
            <a:r>
              <a:rPr lang="en-US" dirty="0" smtClean="0"/>
              <a:t>The </a:t>
            </a:r>
            <a:r>
              <a:rPr lang="en-US" dirty="0" err="1" smtClean="0"/>
              <a:t>Physikalisch-Technische</a:t>
            </a:r>
            <a:r>
              <a:rPr lang="en-US" dirty="0" smtClean="0"/>
              <a:t> </a:t>
            </a:r>
            <a:r>
              <a:rPr lang="en-US" dirty="0" err="1" smtClean="0"/>
              <a:t>Bundesanstalt</a:t>
            </a:r>
            <a:r>
              <a:rPr lang="en-US" dirty="0" smtClean="0"/>
              <a:t> (PTB), the national metrology institute </a:t>
            </a:r>
          </a:p>
          <a:p>
            <a:pPr>
              <a:lnSpc>
                <a:spcPts val="2100"/>
              </a:lnSpc>
            </a:pPr>
            <a:r>
              <a:rPr lang="en-US" dirty="0" smtClean="0"/>
              <a:t>of Germany has existed for over 125 years.</a:t>
            </a:r>
          </a:p>
          <a:p>
            <a:pPr>
              <a:lnSpc>
                <a:spcPts val="2100"/>
              </a:lnSpc>
            </a:pPr>
            <a:endParaRPr lang="en-US" dirty="0" smtClean="0"/>
          </a:p>
          <a:p>
            <a:pPr>
              <a:lnSpc>
                <a:spcPts val="2100"/>
              </a:lnSpc>
            </a:pPr>
            <a:r>
              <a:rPr lang="en-US" dirty="0" smtClean="0"/>
              <a:t>With 2000 employees located at </a:t>
            </a:r>
            <a:r>
              <a:rPr lang="en-US" dirty="0" err="1" smtClean="0"/>
              <a:t>Braunschweig</a:t>
            </a:r>
            <a:r>
              <a:rPr lang="en-US" dirty="0" smtClean="0"/>
              <a:t> and Berlin, it is a global player in the world of metrology.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7" name="Textplatzhalter 1"/>
          <p:cNvSpPr txBox="1">
            <a:spLocks/>
          </p:cNvSpPr>
          <p:nvPr/>
        </p:nvSpPr>
        <p:spPr>
          <a:xfrm>
            <a:off x="1219200" y="2971800"/>
            <a:ext cx="7608796" cy="459298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ts val="2700"/>
              </a:lnSpc>
              <a:spcBef>
                <a:spcPts val="0"/>
              </a:spcBef>
              <a:buFont typeface="Arial" pitchFamily="34" charset="0"/>
              <a:buNone/>
              <a:defRPr sz="2200" b="0" kern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lnSpc>
                <a:spcPts val="2700"/>
              </a:lnSpc>
              <a:spcBef>
                <a:spcPts val="0"/>
              </a:spcBef>
              <a:buFont typeface="Arial" pitchFamily="34" charset="0"/>
              <a:buChar char="–"/>
              <a:defRPr sz="22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indent="0" algn="l" defTabSz="914400" rtl="0" eaLnBrk="1" latinLnBrk="0" hangingPunct="1">
              <a:lnSpc>
                <a:spcPts val="2700"/>
              </a:lnSpc>
              <a:spcBef>
                <a:spcPts val="0"/>
              </a:spcBef>
              <a:buFont typeface="Arial" pitchFamily="34" charset="0"/>
              <a:buChar char="•"/>
              <a:defRPr sz="22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14400" rtl="0" eaLnBrk="1" latinLnBrk="0" hangingPunct="1">
              <a:lnSpc>
                <a:spcPts val="2700"/>
              </a:lnSpc>
              <a:spcBef>
                <a:spcPts val="0"/>
              </a:spcBef>
              <a:buFont typeface="Arial" pitchFamily="34" charset="0"/>
              <a:buChar char="–"/>
              <a:defRPr sz="22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lnSpc>
                <a:spcPts val="3000"/>
              </a:lnSpc>
              <a:spcBef>
                <a:spcPts val="0"/>
              </a:spcBef>
              <a:buFont typeface="Arial" pitchFamily="34" charset="0"/>
              <a:buNone/>
              <a:defRPr sz="2600" b="0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800"/>
              </a:lnSpc>
            </a:pPr>
            <a:r>
              <a:rPr lang="de-DE" sz="2600" dirty="0" smtClean="0"/>
              <a:t>Technical Cooperation</a:t>
            </a:r>
            <a:endParaRPr lang="de-DE" sz="2600" dirty="0"/>
          </a:p>
        </p:txBody>
      </p:sp>
      <p:sp>
        <p:nvSpPr>
          <p:cNvPr id="18" name="Inhaltsplatzhalter 2"/>
          <p:cNvSpPr txBox="1">
            <a:spLocks/>
          </p:cNvSpPr>
          <p:nvPr/>
        </p:nvSpPr>
        <p:spPr>
          <a:xfrm>
            <a:off x="1295400" y="3352800"/>
            <a:ext cx="7614918" cy="576262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ts val="1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sz="1400" b="0" kern="120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14400" rtl="0" eaLnBrk="1" latinLnBrk="0" hangingPunct="1">
              <a:lnSpc>
                <a:spcPts val="2700"/>
              </a:lnSpc>
              <a:spcBef>
                <a:spcPts val="0"/>
              </a:spcBef>
              <a:buFont typeface="Arial" pitchFamily="34" charset="0"/>
              <a:buChar char="–"/>
              <a:defRPr sz="22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0" indent="0" algn="l" defTabSz="914400" rtl="0" eaLnBrk="1" latinLnBrk="0" hangingPunct="1">
              <a:lnSpc>
                <a:spcPts val="2700"/>
              </a:lnSpc>
              <a:spcBef>
                <a:spcPts val="0"/>
              </a:spcBef>
              <a:buFont typeface="Arial" pitchFamily="34" charset="0"/>
              <a:buChar char="•"/>
              <a:defRPr sz="22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14400" rtl="0" eaLnBrk="1" latinLnBrk="0" hangingPunct="1">
              <a:lnSpc>
                <a:spcPts val="2700"/>
              </a:lnSpc>
              <a:spcBef>
                <a:spcPts val="0"/>
              </a:spcBef>
              <a:buFont typeface="Arial" pitchFamily="34" charset="0"/>
              <a:buChar char="–"/>
              <a:defRPr sz="22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0" indent="0" algn="l" defTabSz="914400" rtl="0" eaLnBrk="1" latinLnBrk="0" hangingPunct="1">
              <a:lnSpc>
                <a:spcPts val="2700"/>
              </a:lnSpc>
              <a:spcBef>
                <a:spcPts val="0"/>
              </a:spcBef>
              <a:buFont typeface="Arial" pitchFamily="34" charset="0"/>
              <a:buChar char="»"/>
              <a:defRPr sz="22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100"/>
              </a:lnSpc>
            </a:pPr>
            <a:r>
              <a:rPr lang="en-US" dirty="0" smtClean="0"/>
              <a:t>For 50 years, PTB has shared its core competence in international development cooperation. We support developing and emerging economies in the comprehensive field of quality infrastructure. Quality infrastructure is a network </a:t>
            </a:r>
            <a:r>
              <a:rPr lang="en-US" dirty="0" err="1" smtClean="0"/>
              <a:t>consting</a:t>
            </a:r>
            <a:r>
              <a:rPr lang="en-US" dirty="0" smtClean="0"/>
              <a:t> of various institutions that provide services to comply the compliance of products and services with the national and international guidelines.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3124200" y="5105400"/>
            <a:ext cx="3746183" cy="1232542"/>
            <a:chOff x="2723006" y="5486400"/>
            <a:chExt cx="3746183" cy="1232542"/>
          </a:xfrm>
        </p:grpSpPr>
        <p:pic>
          <p:nvPicPr>
            <p:cNvPr id="14" name="Grafik 11" descr="10c-bildleiste50j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723006" y="5499107"/>
              <a:ext cx="1764983" cy="1219835"/>
            </a:xfrm>
            <a:prstGeom prst="rect">
              <a:avLst/>
            </a:prstGeom>
          </p:spPr>
        </p:pic>
        <p:pic>
          <p:nvPicPr>
            <p:cNvPr id="19" name="Grafik 16" descr="16a-nachhaltig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704206" y="5486400"/>
              <a:ext cx="1764983" cy="1219835"/>
            </a:xfrm>
            <a:prstGeom prst="rect">
              <a:avLst/>
            </a:prstGeom>
          </p:spPr>
        </p:pic>
      </p:grpSp>
      <p:pic>
        <p:nvPicPr>
          <p:cNvPr id="20" name="Grafik 10" descr="10b-bildleiste50j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43000" y="5105400"/>
            <a:ext cx="1764983" cy="121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5002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ts val="2800"/>
              </a:lnSpc>
            </a:pPr>
            <a:r>
              <a:rPr lang="de-DE" sz="2600" dirty="0" err="1" smtClean="0"/>
              <a:t>Our</a:t>
            </a:r>
            <a:r>
              <a:rPr lang="de-DE" sz="2600" dirty="0" smtClean="0"/>
              <a:t> Project Partners. Worldwide.</a:t>
            </a:r>
            <a:endParaRPr lang="de-DE" sz="2600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1"/>
          </p:nvPr>
        </p:nvSpPr>
        <p:spPr>
          <a:xfrm>
            <a:off x="1219462" y="1879220"/>
            <a:ext cx="3208522" cy="829700"/>
          </a:xfrm>
        </p:spPr>
        <p:txBody>
          <a:bodyPr/>
          <a:lstStyle/>
          <a:p>
            <a:pPr>
              <a:buClr>
                <a:schemeClr val="accent1"/>
              </a:buClr>
            </a:pPr>
            <a:r>
              <a:rPr lang="en-US" dirty="0" smtClean="0"/>
              <a:t>50 projects in 90 countries</a:t>
            </a:r>
          </a:p>
          <a:p>
            <a:pPr>
              <a:buClr>
                <a:schemeClr val="accent1"/>
              </a:buClr>
            </a:pPr>
            <a:r>
              <a:rPr lang="en-US" dirty="0" smtClean="0"/>
              <a:t>of which: 24 are bilateral projects</a:t>
            </a:r>
          </a:p>
          <a:p>
            <a:pPr marL="542925">
              <a:buClr>
                <a:schemeClr val="accent1"/>
              </a:buClr>
            </a:pPr>
            <a:r>
              <a:rPr lang="en-US" dirty="0" smtClean="0"/>
              <a:t>    25 are regional projects</a:t>
            </a:r>
          </a:p>
          <a:p>
            <a:pPr marL="542925">
              <a:buClr>
                <a:schemeClr val="accent1"/>
              </a:buClr>
            </a:pPr>
            <a:r>
              <a:rPr lang="en-US" dirty="0" smtClean="0"/>
              <a:t>    1 is a supra-regional project</a:t>
            </a:r>
            <a:endParaRPr lang="en-US" dirty="0"/>
          </a:p>
        </p:txBody>
      </p:sp>
      <p:sp>
        <p:nvSpPr>
          <p:cNvPr id="4" name="Textfeld 3"/>
          <p:cNvSpPr txBox="1"/>
          <p:nvPr/>
        </p:nvSpPr>
        <p:spPr>
          <a:xfrm>
            <a:off x="4572001" y="1879508"/>
            <a:ext cx="4320480" cy="1128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600"/>
              </a:lnSpc>
              <a:buClr>
                <a:schemeClr val="accent1"/>
              </a:buClr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Financial volume € 8 –</a:t>
            </a:r>
            <a:r>
              <a:rPr lang="en-US" sz="14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 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10 million annually</a:t>
            </a:r>
          </a:p>
          <a:p>
            <a:pPr>
              <a:lnSpc>
                <a:spcPts val="1600"/>
              </a:lnSpc>
              <a:buClr>
                <a:schemeClr val="accent1"/>
              </a:buClr>
            </a:pPr>
            <a:r>
              <a:rPr lang="en-US" sz="1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6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0 employees</a:t>
            </a:r>
          </a:p>
          <a:p>
            <a:pPr>
              <a:lnSpc>
                <a:spcPts val="1600"/>
              </a:lnSpc>
              <a:buClr>
                <a:schemeClr val="accent1"/>
              </a:buClr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Clients: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BMZ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</a:t>
            </a: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BMWi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/>
                <a:cs typeface="Arial"/>
              </a:rPr>
              <a:t>, EU, development banks, and direct orders</a:t>
            </a:r>
          </a:p>
          <a:p>
            <a:endParaRPr lang="en-US" sz="1400" dirty="0">
              <a:latin typeface="BundesSans Office" pitchFamily="34" charset="0"/>
            </a:endParaRPr>
          </a:p>
        </p:txBody>
      </p:sp>
      <p:grpSp>
        <p:nvGrpSpPr>
          <p:cNvPr id="5" name="Gruppieren 187"/>
          <p:cNvGrpSpPr/>
          <p:nvPr/>
        </p:nvGrpSpPr>
        <p:grpSpPr>
          <a:xfrm>
            <a:off x="6228185" y="5877272"/>
            <a:ext cx="1512167" cy="461665"/>
            <a:chOff x="6228185" y="5877272"/>
            <a:chExt cx="1512167" cy="461665"/>
          </a:xfrm>
        </p:grpSpPr>
        <p:sp>
          <p:nvSpPr>
            <p:cNvPr id="184" name="Rectangle 238"/>
            <p:cNvSpPr>
              <a:spLocks noChangeArrowheads="1"/>
            </p:cNvSpPr>
            <p:nvPr/>
          </p:nvSpPr>
          <p:spPr bwMode="auto">
            <a:xfrm>
              <a:off x="6228185" y="6174135"/>
              <a:ext cx="85004" cy="90487"/>
            </a:xfrm>
            <a:prstGeom prst="rect">
              <a:avLst/>
            </a:prstGeom>
            <a:solidFill>
              <a:srgbClr val="009ED4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5" name="Rectangle 240"/>
            <p:cNvSpPr>
              <a:spLocks noChangeArrowheads="1"/>
            </p:cNvSpPr>
            <p:nvPr/>
          </p:nvSpPr>
          <p:spPr bwMode="auto">
            <a:xfrm>
              <a:off x="6228185" y="5977285"/>
              <a:ext cx="85004" cy="90487"/>
            </a:xfrm>
            <a:prstGeom prst="rect">
              <a:avLst/>
            </a:prstGeom>
            <a:solidFill>
              <a:srgbClr val="2E718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86" name="Text Box 270"/>
            <p:cNvSpPr txBox="1">
              <a:spLocks noChangeArrowheads="1"/>
            </p:cNvSpPr>
            <p:nvPr/>
          </p:nvSpPr>
          <p:spPr bwMode="auto">
            <a:xfrm>
              <a:off x="6313189" y="5877272"/>
              <a:ext cx="1427163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 sz="1200" dirty="0"/>
                <a:t>bilateral</a:t>
              </a:r>
            </a:p>
            <a:p>
              <a:r>
                <a:rPr lang="de-DE" sz="1200" dirty="0" smtClean="0"/>
                <a:t>regional</a:t>
              </a:r>
              <a:endParaRPr lang="de-DE" sz="1200" dirty="0"/>
            </a:p>
          </p:txBody>
        </p:sp>
      </p:grpSp>
      <p:pic>
        <p:nvPicPr>
          <p:cNvPr id="189" name="Bild 188" descr="Weltkarte_Ruanda_PPT_150dpi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25094" y="2859952"/>
            <a:ext cx="8058912" cy="37246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600" dirty="0" smtClean="0"/>
              <a:t>EAC-PTB Project 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1"/>
          </p:nvPr>
        </p:nvSpPr>
        <p:spPr>
          <a:xfrm>
            <a:off x="1219462" y="1879220"/>
            <a:ext cx="7772138" cy="576262"/>
          </a:xfrm>
        </p:spPr>
        <p:txBody>
          <a:bodyPr/>
          <a:lstStyle/>
          <a:p>
            <a:pPr marL="539750" indent="-53975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/>
              <a:t>Part of </a:t>
            </a:r>
            <a:r>
              <a:rPr lang="en-US" dirty="0" smtClean="0"/>
              <a:t>German Program </a:t>
            </a:r>
            <a:r>
              <a:rPr lang="en-US" dirty="0"/>
              <a:t>“Support of the EAC Integration Process</a:t>
            </a:r>
            <a:r>
              <a:rPr lang="en-US" dirty="0" smtClean="0"/>
              <a:t>” (implemented by GIZ)</a:t>
            </a:r>
            <a:endParaRPr lang="en-US" dirty="0"/>
          </a:p>
          <a:p>
            <a:pPr marL="539750" indent="-53975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Objective: The quality infrastructure in the EAC has been adapted to fit the needs of the Pharmaceutical Sector </a:t>
            </a:r>
          </a:p>
          <a:p>
            <a:pPr marL="539750" indent="-53975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Implementation Partner: EAC Secretariat (Department for Health and Department for Industry). Cooperation and coordination with all other </a:t>
            </a:r>
            <a:r>
              <a:rPr lang="en-US" dirty="0" smtClean="0"/>
              <a:t>development partners </a:t>
            </a:r>
            <a:r>
              <a:rPr lang="en-US" dirty="0" smtClean="0"/>
              <a:t>of the EAC Secretariat in the pharmaceutical </a:t>
            </a:r>
            <a:r>
              <a:rPr lang="en-US" dirty="0" smtClean="0"/>
              <a:t>sector</a:t>
            </a:r>
            <a:r>
              <a:rPr lang="en-US" dirty="0" smtClean="0"/>
              <a:t> </a:t>
            </a:r>
            <a:endParaRPr lang="en-US" dirty="0" smtClean="0"/>
          </a:p>
          <a:p>
            <a:pPr marL="539750" indent="-53975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Main project stakeholders: NMRAs (in particular NQCLs), FEAPM, Metrology Institutes, </a:t>
            </a:r>
          </a:p>
          <a:p>
            <a:pPr marL="539750" indent="-53975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r>
              <a:rPr lang="en-US" dirty="0" smtClean="0"/>
              <a:t>Budget</a:t>
            </a:r>
            <a:r>
              <a:rPr lang="en-US" dirty="0"/>
              <a:t>: </a:t>
            </a: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term: 1.5 </a:t>
            </a:r>
            <a:r>
              <a:rPr lang="en-US" dirty="0"/>
              <a:t>Mio </a:t>
            </a:r>
            <a:r>
              <a:rPr lang="en-US" dirty="0" smtClean="0"/>
              <a:t>Euro (2013-2016), 2</a:t>
            </a:r>
            <a:r>
              <a:rPr lang="en-US" baseline="30000" dirty="0" smtClean="0"/>
              <a:t>nd</a:t>
            </a:r>
            <a:r>
              <a:rPr lang="en-US" dirty="0" smtClean="0"/>
              <a:t> term: 1.5 Mio Euro (2016-2019)</a:t>
            </a:r>
            <a:endParaRPr lang="en-US" dirty="0"/>
          </a:p>
          <a:p>
            <a:pPr marL="539750" indent="-539750">
              <a:lnSpc>
                <a:spcPct val="150000"/>
              </a:lnSpc>
              <a:spcBef>
                <a:spcPts val="600"/>
              </a:spcBef>
            </a:pPr>
            <a:endParaRPr lang="en-US" dirty="0"/>
          </a:p>
          <a:p>
            <a:pPr marL="539750" indent="-539750">
              <a:lnSpc>
                <a:spcPct val="150000"/>
              </a:lnSpc>
              <a:spcBef>
                <a:spcPts val="600"/>
              </a:spcBef>
              <a:buFont typeface="Wingdings" pitchFamily="2" charset="2"/>
              <a:buChar char="Ø"/>
            </a:pPr>
            <a:endParaRPr lang="en-US" sz="1600" dirty="0" smtClean="0"/>
          </a:p>
          <a:p>
            <a:pPr marL="539750" indent="-539750">
              <a:lnSpc>
                <a:spcPct val="100000"/>
              </a:lnSpc>
              <a:spcBef>
                <a:spcPts val="600"/>
              </a:spcBef>
            </a:pPr>
            <a:r>
              <a:rPr lang="en-US" sz="1600" dirty="0" smtClean="0"/>
              <a:t>	</a:t>
            </a:r>
            <a:endParaRPr lang="en-US" sz="1200" dirty="0" smtClean="0"/>
          </a:p>
          <a:p>
            <a:pPr marL="539750" indent="-539750">
              <a:lnSpc>
                <a:spcPct val="100000"/>
              </a:lnSpc>
              <a:spcBef>
                <a:spcPts val="600"/>
              </a:spcBef>
            </a:pPr>
            <a:endParaRPr lang="en-US" sz="1200" dirty="0" smtClean="0"/>
          </a:p>
          <a:p>
            <a:pPr marL="539750" indent="-539750">
              <a:lnSpc>
                <a:spcPct val="150000"/>
              </a:lnSpc>
              <a:spcBef>
                <a:spcPts val="1200"/>
              </a:spcBef>
            </a:pPr>
            <a:r>
              <a:rPr lang="en-US" sz="1600" dirty="0" smtClean="0"/>
              <a:t>	</a:t>
            </a:r>
          </a:p>
        </p:txBody>
      </p:sp>
      <p:pic>
        <p:nvPicPr>
          <p:cNvPr id="9" name="Bildplatzhalter 4" descr="Projektflyer_Titel1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/>
          <a:srcRect t="3772" b="3772"/>
          <a:stretch>
            <a:fillRect/>
          </a:stretch>
        </p:blipFill>
        <p:spPr>
          <a:prstGeom prst="rect">
            <a:avLst/>
          </a:prstGeom>
        </p:spPr>
      </p:pic>
      <p:pic>
        <p:nvPicPr>
          <p:cNvPr id="10" name="Picture 3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 cstate="print"/>
          <a:srcRect l="2676" r="2676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9504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2" cstate="print"/>
          <a:srcRect l="9033" r="9033"/>
          <a:stretch>
            <a:fillRect/>
          </a:stretch>
        </p:blipFill>
        <p:spPr bwMode="auto">
          <a:xfrm>
            <a:off x="6477000" y="4632325"/>
            <a:ext cx="20772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platzhalt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sz="2600" dirty="0" smtClean="0"/>
              <a:t>Intervention Areas</a:t>
            </a:r>
            <a:endParaRPr lang="de-DE" sz="2600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de-DE" sz="1600" dirty="0" err="1" smtClean="0"/>
              <a:t>Proficiency</a:t>
            </a:r>
            <a:r>
              <a:rPr lang="de-DE" sz="1600" dirty="0" smtClean="0"/>
              <a:t> </a:t>
            </a:r>
            <a:r>
              <a:rPr lang="de-DE" sz="1600" dirty="0" err="1" smtClean="0"/>
              <a:t>Testing</a:t>
            </a:r>
            <a:r>
              <a:rPr lang="de-DE" sz="1600" dirty="0" smtClean="0"/>
              <a:t> </a:t>
            </a:r>
            <a:r>
              <a:rPr lang="de-DE" sz="1600" dirty="0" err="1" smtClean="0"/>
              <a:t>Schemes</a:t>
            </a:r>
            <a:endParaRPr lang="de-DE" sz="1600" dirty="0" smtClean="0"/>
          </a:p>
          <a:p>
            <a:pPr>
              <a:lnSpc>
                <a:spcPct val="150000"/>
              </a:lnSpc>
            </a:pPr>
            <a:r>
              <a:rPr lang="de-DE" sz="1600" dirty="0" smtClean="0"/>
              <a:t>Post-Market </a:t>
            </a:r>
            <a:r>
              <a:rPr lang="de-DE" sz="1600" dirty="0" err="1" smtClean="0"/>
              <a:t>Surveillance</a:t>
            </a:r>
            <a:r>
              <a:rPr lang="de-DE" sz="16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de-DE" sz="1600" dirty="0" err="1" smtClean="0"/>
              <a:t>Capacity</a:t>
            </a:r>
            <a:r>
              <a:rPr lang="de-DE" sz="1600" dirty="0" smtClean="0"/>
              <a:t> </a:t>
            </a:r>
            <a:r>
              <a:rPr lang="de-DE" sz="1600" dirty="0" err="1" smtClean="0"/>
              <a:t>Building</a:t>
            </a:r>
            <a:r>
              <a:rPr lang="de-DE" sz="1600" dirty="0" smtClean="0"/>
              <a:t> </a:t>
            </a:r>
            <a:r>
              <a:rPr lang="de-DE" sz="1600" dirty="0" err="1" smtClean="0"/>
              <a:t>regarding</a:t>
            </a:r>
            <a:r>
              <a:rPr lang="de-DE" sz="1600" dirty="0" smtClean="0"/>
              <a:t> </a:t>
            </a:r>
            <a:r>
              <a:rPr lang="de-DE" sz="1600" dirty="0" err="1" smtClean="0"/>
              <a:t>quality</a:t>
            </a:r>
            <a:r>
              <a:rPr lang="de-DE" sz="1600" dirty="0" smtClean="0"/>
              <a:t> </a:t>
            </a:r>
            <a:r>
              <a:rPr lang="de-DE" sz="1600" dirty="0" err="1" smtClean="0"/>
              <a:t>standards</a:t>
            </a:r>
            <a:endParaRPr lang="de-DE" sz="1600" dirty="0" smtClean="0"/>
          </a:p>
          <a:p>
            <a:pPr>
              <a:lnSpc>
                <a:spcPct val="150000"/>
              </a:lnSpc>
            </a:pPr>
            <a:r>
              <a:rPr lang="de-DE" sz="1600" dirty="0" smtClean="0"/>
              <a:t>Chemical Reference </a:t>
            </a:r>
            <a:r>
              <a:rPr lang="de-DE" sz="1600" dirty="0" err="1" smtClean="0"/>
              <a:t>Substances</a:t>
            </a:r>
            <a:endParaRPr lang="de-DE" sz="1600" dirty="0" smtClean="0"/>
          </a:p>
          <a:p>
            <a:pPr>
              <a:lnSpc>
                <a:spcPct val="150000"/>
              </a:lnSpc>
            </a:pPr>
            <a:r>
              <a:rPr lang="de-DE" sz="1600" dirty="0" err="1" smtClean="0"/>
              <a:t>Calibration</a:t>
            </a:r>
            <a:r>
              <a:rPr lang="de-DE" sz="1600" dirty="0" smtClean="0"/>
              <a:t> Services</a:t>
            </a:r>
          </a:p>
          <a:p>
            <a:pPr>
              <a:lnSpc>
                <a:spcPct val="150000"/>
              </a:lnSpc>
            </a:pPr>
            <a:endParaRPr lang="de-DE" sz="1600" dirty="0" smtClean="0"/>
          </a:p>
        </p:txBody>
      </p:sp>
      <p:pic>
        <p:nvPicPr>
          <p:cNvPr id="13" name="Picture 2" descr="http://www.gphf.org/images/minilab/mlab_pic2gr.jpg"/>
          <p:cNvPicPr>
            <a:picLocks noGrp="1" noChangeAspect="1" noChangeArrowheads="1"/>
          </p:cNvPicPr>
          <p:nvPr>
            <p:ph type="pic" sz="quarter" idx="4294967295"/>
          </p:nvPr>
        </p:nvPicPr>
        <p:blipFill>
          <a:blip r:embed="rId3" cstate="print"/>
          <a:srcRect t="10700" b="10700"/>
          <a:stretch>
            <a:fillRect/>
          </a:stretch>
        </p:blipFill>
        <p:spPr bwMode="auto">
          <a:xfrm>
            <a:off x="368343" y="4461184"/>
            <a:ext cx="2078038" cy="1441450"/>
          </a:xfrm>
          <a:prstGeom prst="rect">
            <a:avLst/>
          </a:prstGeom>
          <a:noFill/>
        </p:spPr>
      </p:pic>
      <p:pic>
        <p:nvPicPr>
          <p:cNvPr id="14" name="Picture 8" descr="7000 GC Flowmeter"/>
          <p:cNvPicPr>
            <a:picLocks noGrp="1" noChangeAspect="1" noChangeArrowheads="1"/>
          </p:cNvPicPr>
          <p:nvPr>
            <p:ph type="pic" sz="quarter" idx="4294967295"/>
          </p:nvPr>
        </p:nvPicPr>
        <p:blipFill>
          <a:blip r:embed="rId4" cstate="print"/>
          <a:srcRect l="10545" r="10545"/>
          <a:stretch>
            <a:fillRect/>
          </a:stretch>
        </p:blipFill>
        <p:spPr bwMode="auto">
          <a:xfrm>
            <a:off x="2506193" y="4461184"/>
            <a:ext cx="914400" cy="1448291"/>
          </a:xfrm>
          <a:prstGeom prst="rect">
            <a:avLst/>
          </a:prstGeom>
          <a:noFill/>
        </p:spPr>
      </p:pic>
      <p:pic>
        <p:nvPicPr>
          <p:cNvPr id="11" name="Grafik 12" descr="10d-bildleiste50j.jpg"/>
          <p:cNvPicPr>
            <a:picLocks noChangeAspect="1"/>
          </p:cNvPicPr>
          <p:nvPr/>
        </p:nvPicPr>
        <p:blipFill>
          <a:blip r:embed="rId5" cstate="print"/>
          <a:srcRect l="837" r="837"/>
          <a:stretch>
            <a:fillRect/>
          </a:stretch>
        </p:blipFill>
        <p:spPr>
          <a:xfrm>
            <a:off x="3962400" y="4572000"/>
            <a:ext cx="20772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22255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Proficiency Testing Schemes</a:t>
            </a:r>
          </a:p>
          <a:p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 smtClean="0"/>
              <a:t>13 laboratories participated successfully in </a:t>
            </a:r>
            <a:r>
              <a:rPr lang="en-US" dirty="0" err="1" smtClean="0"/>
              <a:t>Amoxycillin</a:t>
            </a:r>
            <a:r>
              <a:rPr lang="en-US" dirty="0" smtClean="0"/>
              <a:t> PT (tablets) in 2013. </a:t>
            </a:r>
          </a:p>
          <a:p>
            <a:endParaRPr lang="en-US" dirty="0" smtClean="0"/>
          </a:p>
          <a:p>
            <a:r>
              <a:rPr lang="en-US" dirty="0" smtClean="0"/>
              <a:t>15 laboratories participated successfully in </a:t>
            </a:r>
            <a:r>
              <a:rPr lang="en-US" dirty="0" err="1" smtClean="0"/>
              <a:t>Ofloxacin</a:t>
            </a:r>
            <a:r>
              <a:rPr lang="en-US" dirty="0" smtClean="0"/>
              <a:t> PT (liquid) in 2014. </a:t>
            </a:r>
          </a:p>
          <a:p>
            <a:endParaRPr lang="en-US" dirty="0" smtClean="0"/>
          </a:p>
          <a:p>
            <a:r>
              <a:rPr lang="en-US" dirty="0" smtClean="0"/>
              <a:t>17 laboratories participated successfully in PT on </a:t>
            </a:r>
            <a:r>
              <a:rPr lang="en-US" dirty="0" err="1" smtClean="0"/>
              <a:t>Paracetamol</a:t>
            </a:r>
            <a:r>
              <a:rPr lang="en-US" dirty="0" smtClean="0"/>
              <a:t> by UV method </a:t>
            </a:r>
            <a:r>
              <a:rPr lang="en-US" dirty="0" err="1" smtClean="0"/>
              <a:t>organised</a:t>
            </a:r>
            <a:r>
              <a:rPr lang="en-US" dirty="0" smtClean="0"/>
              <a:t> by </a:t>
            </a:r>
            <a:r>
              <a:rPr lang="en-US" dirty="0" err="1" smtClean="0"/>
              <a:t>Muhumbili</a:t>
            </a:r>
            <a:r>
              <a:rPr lang="en-US" dirty="0" smtClean="0"/>
              <a:t> University and facilitated by PTB</a:t>
            </a:r>
            <a:r>
              <a:rPr lang="en-US" sz="1200" dirty="0" smtClean="0"/>
              <a:t>.</a:t>
            </a:r>
          </a:p>
          <a:p>
            <a:pPr marL="715963" indent="-266700">
              <a:buFontTx/>
              <a:buChar char="-"/>
            </a:pPr>
            <a:endParaRPr lang="en-US" sz="1200" dirty="0" smtClean="0"/>
          </a:p>
          <a:p>
            <a:r>
              <a:rPr lang="de-DE" dirty="0" err="1" smtClean="0"/>
              <a:t>Currently</a:t>
            </a:r>
            <a:r>
              <a:rPr lang="de-DE" dirty="0" smtClean="0"/>
              <a:t> PT on </a:t>
            </a:r>
            <a:r>
              <a:rPr lang="en-GB" dirty="0" smtClean="0"/>
              <a:t>Quinine Sulphate in tablet using Titration method. Final workshop in two </a:t>
            </a:r>
            <a:r>
              <a:rPr lang="en-GB" dirty="0" smtClean="0"/>
              <a:t>weeks in Dar Es Salaam</a:t>
            </a:r>
            <a:endParaRPr lang="en-GB" dirty="0" smtClean="0"/>
          </a:p>
          <a:p>
            <a:endParaRPr lang="en-GB" dirty="0" smtClean="0"/>
          </a:p>
          <a:p>
            <a:r>
              <a:rPr lang="en-GB" u="sng" dirty="0" smtClean="0"/>
              <a:t>Target</a:t>
            </a:r>
            <a:r>
              <a:rPr lang="en-GB" dirty="0" smtClean="0"/>
              <a:t>: </a:t>
            </a:r>
            <a:r>
              <a:rPr lang="en-GB" dirty="0" err="1" smtClean="0"/>
              <a:t>Muhumbili</a:t>
            </a:r>
            <a:r>
              <a:rPr lang="en-GB" dirty="0" smtClean="0"/>
              <a:t> University </a:t>
            </a:r>
            <a:r>
              <a:rPr lang="en-GB" dirty="0" smtClean="0"/>
              <a:t>becomes </a:t>
            </a:r>
            <a:r>
              <a:rPr lang="en-GB" dirty="0" smtClean="0"/>
              <a:t>accredited to ISO </a:t>
            </a:r>
            <a:r>
              <a:rPr lang="en-GB" dirty="0" smtClean="0"/>
              <a:t>17043 and offers regular PTs for the region</a:t>
            </a:r>
            <a:endParaRPr lang="de-DE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 cstate="print"/>
          <a:srcRect l="8937" r="8937"/>
          <a:stretch>
            <a:fillRect/>
          </a:stretch>
        </p:blipFill>
        <p:spPr bwMode="auto">
          <a:xfrm>
            <a:off x="1331913" y="5055854"/>
            <a:ext cx="1807894" cy="125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3" cstate="print"/>
          <a:srcRect t="311" b="311"/>
          <a:stretch>
            <a:fillRect/>
          </a:stretch>
        </p:blipFill>
        <p:spPr bwMode="auto">
          <a:xfrm>
            <a:off x="3240857" y="4869160"/>
            <a:ext cx="2077200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 l="16915" t="15158" r="50454" b="10526"/>
          <a:stretch>
            <a:fillRect/>
          </a:stretch>
        </p:blipFill>
        <p:spPr bwMode="auto">
          <a:xfrm>
            <a:off x="5739957" y="4649118"/>
            <a:ext cx="1234106" cy="1756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smtClean="0"/>
              <a:t>Post Market </a:t>
            </a:r>
            <a:r>
              <a:rPr lang="de-DE" dirty="0" err="1" smtClean="0"/>
              <a:t>Surveillance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de-DE" dirty="0" smtClean="0"/>
              <a:t>Situation Analysis on post </a:t>
            </a:r>
            <a:r>
              <a:rPr lang="de-DE" dirty="0" err="1" smtClean="0"/>
              <a:t>market</a:t>
            </a:r>
            <a:r>
              <a:rPr lang="de-DE" dirty="0" smtClean="0"/>
              <a:t> </a:t>
            </a:r>
            <a:r>
              <a:rPr lang="de-DE" dirty="0" err="1" smtClean="0"/>
              <a:t>surveillance</a:t>
            </a:r>
            <a:r>
              <a:rPr lang="de-DE" dirty="0" smtClean="0"/>
              <a:t> </a:t>
            </a:r>
            <a:r>
              <a:rPr lang="de-DE" dirty="0" err="1" smtClean="0"/>
              <a:t>systems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smtClean="0"/>
              <a:t>EAC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Experts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th</a:t>
            </a:r>
            <a:r>
              <a:rPr lang="de-DE" dirty="0" err="1" smtClean="0"/>
              <a:t>e</a:t>
            </a:r>
            <a:r>
              <a:rPr lang="de-DE" dirty="0" smtClean="0"/>
              <a:t> UK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Tanzania</a:t>
            </a:r>
            <a:r>
              <a:rPr lang="de-DE" dirty="0" smtClean="0"/>
              <a:t> in 2014</a:t>
            </a:r>
            <a:endParaRPr lang="de-DE" dirty="0" smtClean="0"/>
          </a:p>
          <a:p>
            <a:pPr>
              <a:lnSpc>
                <a:spcPct val="100000"/>
              </a:lnSpc>
            </a:pPr>
            <a:endParaRPr lang="de-DE" dirty="0" smtClean="0"/>
          </a:p>
          <a:p>
            <a:pPr>
              <a:lnSpc>
                <a:spcPct val="100000"/>
              </a:lnSpc>
            </a:pPr>
            <a:r>
              <a:rPr lang="de-DE" dirty="0" err="1" smtClean="0">
                <a:sym typeface="Wingdings" pitchFamily="2" charset="2"/>
              </a:rPr>
              <a:t>Faciliation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of</a:t>
            </a:r>
            <a:r>
              <a:rPr lang="de-DE" dirty="0" smtClean="0">
                <a:sym typeface="Wingdings" pitchFamily="2" charset="2"/>
              </a:rPr>
              <a:t> regional </a:t>
            </a:r>
            <a:r>
              <a:rPr lang="de-DE" dirty="0" err="1" smtClean="0">
                <a:sym typeface="Wingdings" pitchFamily="2" charset="2"/>
              </a:rPr>
              <a:t>w</a:t>
            </a:r>
            <a:r>
              <a:rPr lang="de-DE" dirty="0" err="1" smtClean="0">
                <a:sym typeface="Wingdings" pitchFamily="2" charset="2"/>
              </a:rPr>
              <a:t>orking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group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meetings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smtClean="0">
                <a:sym typeface="Wingdings" pitchFamily="2" charset="2"/>
              </a:rPr>
              <a:t>on Post-Market </a:t>
            </a:r>
            <a:r>
              <a:rPr lang="de-DE" dirty="0" err="1" smtClean="0">
                <a:sym typeface="Wingdings" pitchFamily="2" charset="2"/>
              </a:rPr>
              <a:t>Surveillance</a:t>
            </a:r>
            <a:r>
              <a:rPr lang="de-DE" dirty="0" smtClean="0">
                <a:sym typeface="Wingdings" pitchFamily="2" charset="2"/>
              </a:rPr>
              <a:t> Systems </a:t>
            </a:r>
            <a:r>
              <a:rPr lang="de-DE" dirty="0" err="1" smtClean="0">
                <a:sym typeface="Wingdings" pitchFamily="2" charset="2"/>
              </a:rPr>
              <a:t>to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discuss</a:t>
            </a:r>
            <a:r>
              <a:rPr lang="de-DE" dirty="0" smtClean="0">
                <a:sym typeface="Wingdings" pitchFamily="2" charset="2"/>
              </a:rPr>
              <a:t> a regional PMS </a:t>
            </a:r>
            <a:r>
              <a:rPr lang="de-DE" dirty="0" err="1" smtClean="0">
                <a:sym typeface="Wingdings" pitchFamily="2" charset="2"/>
              </a:rPr>
              <a:t>strategy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and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protocols</a:t>
            </a:r>
            <a:r>
              <a:rPr lang="de-DE" dirty="0" smtClean="0">
                <a:sym typeface="Wingdings" pitchFamily="2" charset="2"/>
              </a:rPr>
              <a:t> </a:t>
            </a:r>
            <a:endParaRPr lang="de-DE" dirty="0" smtClean="0">
              <a:sym typeface="Wingdings" pitchFamily="2" charset="2"/>
            </a:endParaRPr>
          </a:p>
          <a:p>
            <a:pPr>
              <a:lnSpc>
                <a:spcPct val="100000"/>
              </a:lnSpc>
            </a:pPr>
            <a:endParaRPr lang="de-DE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de-DE" dirty="0" err="1" smtClean="0">
                <a:sym typeface="Wingdings" pitchFamily="2" charset="2"/>
              </a:rPr>
              <a:t>Purchase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of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smtClean="0">
                <a:sym typeface="Wingdings" pitchFamily="2" charset="2"/>
              </a:rPr>
              <a:t>GPHF-</a:t>
            </a:r>
            <a:r>
              <a:rPr lang="de-DE" dirty="0" err="1" smtClean="0">
                <a:sym typeface="Wingdings" pitchFamily="2" charset="2"/>
              </a:rPr>
              <a:t>Minilabs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for</a:t>
            </a:r>
            <a:r>
              <a:rPr lang="de-DE" dirty="0" smtClean="0">
                <a:sym typeface="Wingdings" pitchFamily="2" charset="2"/>
              </a:rPr>
              <a:t> Rwanda, Burundi </a:t>
            </a:r>
            <a:r>
              <a:rPr lang="de-DE" dirty="0" err="1" smtClean="0">
                <a:sym typeface="Wingdings" pitchFamily="2" charset="2"/>
              </a:rPr>
              <a:t>and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Zanzibar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and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organisation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of</a:t>
            </a:r>
            <a:r>
              <a:rPr lang="de-DE" dirty="0" smtClean="0">
                <a:sym typeface="Wingdings" pitchFamily="2" charset="2"/>
              </a:rPr>
              <a:t> Training </a:t>
            </a:r>
          </a:p>
          <a:p>
            <a:pPr>
              <a:lnSpc>
                <a:spcPct val="100000"/>
              </a:lnSpc>
            </a:pPr>
            <a:endParaRPr lang="de-DE" sz="1200" dirty="0" smtClean="0">
              <a:sym typeface="Wingdings" pitchFamily="2" charset="2"/>
            </a:endParaRPr>
          </a:p>
          <a:p>
            <a:pPr>
              <a:lnSpc>
                <a:spcPct val="150000"/>
              </a:lnSpc>
            </a:pPr>
            <a:r>
              <a:rPr lang="de-DE" u="sng" dirty="0" smtClean="0">
                <a:sym typeface="Wingdings" pitchFamily="2" charset="2"/>
              </a:rPr>
              <a:t>Target</a:t>
            </a:r>
            <a:r>
              <a:rPr lang="de-DE" dirty="0" smtClean="0">
                <a:sym typeface="Wingdings" pitchFamily="2" charset="2"/>
              </a:rPr>
              <a:t>: </a:t>
            </a:r>
            <a:r>
              <a:rPr lang="de-DE" dirty="0" err="1" smtClean="0">
                <a:sym typeface="Wingdings" pitchFamily="2" charset="2"/>
              </a:rPr>
              <a:t>Approved</a:t>
            </a:r>
            <a:r>
              <a:rPr lang="de-DE" dirty="0" smtClean="0">
                <a:sym typeface="Wingdings" pitchFamily="2" charset="2"/>
              </a:rPr>
              <a:t> regional PMS </a:t>
            </a:r>
            <a:r>
              <a:rPr lang="de-DE" dirty="0" err="1" smtClean="0">
                <a:sym typeface="Wingdings" pitchFamily="2" charset="2"/>
              </a:rPr>
              <a:t>strategy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and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regular</a:t>
            </a:r>
            <a:r>
              <a:rPr lang="de-DE" dirty="0" smtClean="0">
                <a:sym typeface="Wingdings" pitchFamily="2" charset="2"/>
              </a:rPr>
              <a:t> </a:t>
            </a:r>
            <a:r>
              <a:rPr lang="de-DE" dirty="0" err="1" smtClean="0">
                <a:sym typeface="Wingdings" pitchFamily="2" charset="2"/>
              </a:rPr>
              <a:t>joint</a:t>
            </a:r>
            <a:r>
              <a:rPr lang="de-DE" dirty="0" smtClean="0">
                <a:sym typeface="Wingdings" pitchFamily="2" charset="2"/>
              </a:rPr>
              <a:t> PMS </a:t>
            </a:r>
            <a:r>
              <a:rPr lang="de-DE" dirty="0" err="1" smtClean="0">
                <a:sym typeface="Wingdings" pitchFamily="2" charset="2"/>
              </a:rPr>
              <a:t>activities</a:t>
            </a:r>
            <a:endParaRPr lang="de-DE" dirty="0" smtClean="0"/>
          </a:p>
          <a:p>
            <a:endParaRPr lang="de-DE" dirty="0"/>
          </a:p>
        </p:txBody>
      </p:sp>
      <p:pic>
        <p:nvPicPr>
          <p:cNvPr id="6" name="Picture 2" descr="http://www.gphf.org/images/minilab/mlab_pic2gr.jpg"/>
          <p:cNvPicPr>
            <a:picLocks noGrp="1" noChangeAspect="1" noChangeArrowheads="1"/>
          </p:cNvPicPr>
          <p:nvPr>
            <p:ph type="pic" sz="quarter" idx="12"/>
          </p:nvPr>
        </p:nvPicPr>
        <p:blipFill>
          <a:blip r:embed="rId2" cstate="print"/>
          <a:srcRect t="10700" b="10700"/>
          <a:stretch>
            <a:fillRect/>
          </a:stretch>
        </p:blipFill>
        <p:spPr bwMode="auto">
          <a:prstGeom prst="rect">
            <a:avLst/>
          </a:prstGeom>
          <a:noFill/>
        </p:spPr>
      </p:pic>
      <p:pic>
        <p:nvPicPr>
          <p:cNvPr id="9" name="Grafik 8" descr="pharma picsr10.jpg"/>
          <p:cNvPicPr>
            <a:picLocks noChangeAspect="1"/>
          </p:cNvPicPr>
          <p:nvPr/>
        </p:nvPicPr>
        <p:blipFill>
          <a:blip r:embed="rId3" cstate="print"/>
          <a:srcRect b="7784"/>
          <a:stretch>
            <a:fillRect/>
          </a:stretch>
        </p:blipFill>
        <p:spPr>
          <a:xfrm>
            <a:off x="3714128" y="4739684"/>
            <a:ext cx="1376380" cy="1692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platzhalter 7" descr="General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/>
          <a:srcRect t="3772" b="3772"/>
          <a:stretch>
            <a:fillRect/>
          </a:stretch>
        </p:blipFill>
        <p:spPr/>
      </p:pic>
      <p:sp>
        <p:nvSpPr>
          <p:cNvPr id="4" name="Textplatzhalt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de-DE" dirty="0" err="1" smtClean="0"/>
              <a:t>Calibration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Equipment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1588" indent="12700"/>
            <a:r>
              <a:rPr lang="de-DE" dirty="0" err="1" smtClean="0"/>
              <a:t>Purchase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calibration</a:t>
            </a:r>
            <a:r>
              <a:rPr lang="de-DE" dirty="0" smtClean="0"/>
              <a:t> </a:t>
            </a:r>
            <a:r>
              <a:rPr lang="de-DE" dirty="0" err="1" smtClean="0"/>
              <a:t>equipment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smtClean="0"/>
              <a:t>National </a:t>
            </a:r>
            <a:r>
              <a:rPr lang="de-DE" dirty="0" err="1" smtClean="0"/>
              <a:t>Metrology</a:t>
            </a:r>
            <a:r>
              <a:rPr lang="de-DE" dirty="0" smtClean="0"/>
              <a:t> Institutes (</a:t>
            </a:r>
            <a:r>
              <a:rPr lang="de-DE" dirty="0" smtClean="0"/>
              <a:t>NSBs) in </a:t>
            </a:r>
            <a:r>
              <a:rPr lang="de-DE" dirty="0" err="1" smtClean="0"/>
              <a:t>partner</a:t>
            </a:r>
            <a:r>
              <a:rPr lang="de-DE" dirty="0" smtClean="0"/>
              <a:t> </a:t>
            </a:r>
            <a:r>
              <a:rPr lang="de-DE" dirty="0" err="1" smtClean="0"/>
              <a:t>states</a:t>
            </a:r>
            <a:endParaRPr lang="de-DE" dirty="0" smtClean="0"/>
          </a:p>
          <a:p>
            <a:pPr marL="627063" lvl="1" indent="-212725">
              <a:lnSpc>
                <a:spcPct val="100000"/>
              </a:lnSpc>
              <a:buFontTx/>
              <a:buChar char="-"/>
            </a:pP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Particle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Counter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Calibration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System,  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Anemometer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calibration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system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UV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light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calibration</a:t>
            </a:r>
            <a:endParaRPr lang="de-DE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588" indent="12700"/>
            <a:endParaRPr lang="de-DE" dirty="0" smtClean="0"/>
          </a:p>
          <a:p>
            <a:pPr marL="1588" indent="12700"/>
            <a:r>
              <a:rPr lang="de-DE" dirty="0" err="1" smtClean="0"/>
              <a:t>Metrology</a:t>
            </a:r>
            <a:r>
              <a:rPr lang="de-DE" dirty="0" smtClean="0"/>
              <a:t> </a:t>
            </a:r>
            <a:r>
              <a:rPr lang="de-DE" dirty="0" smtClean="0"/>
              <a:t>Seminars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smtClean="0"/>
              <a:t>Training</a:t>
            </a:r>
            <a:endParaRPr lang="de-DE" dirty="0" smtClean="0"/>
          </a:p>
          <a:p>
            <a:pPr marL="630238" lvl="1" indent="-268288">
              <a:lnSpc>
                <a:spcPct val="150000"/>
              </a:lnSpc>
              <a:buFontTx/>
              <a:buChar char="-"/>
            </a:pP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Participants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from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all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partner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states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Private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public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sector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</a:p>
          <a:p>
            <a:pPr marL="630238" lvl="1" indent="-268288">
              <a:lnSpc>
                <a:spcPct val="150000"/>
              </a:lnSpc>
              <a:buFontTx/>
              <a:buChar char="-"/>
            </a:pP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Awareness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raising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on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need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calibrations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630238" lvl="1" indent="-268288">
              <a:lnSpc>
                <a:spcPct val="150000"/>
              </a:lnSpc>
              <a:buFontTx/>
              <a:buChar char="-"/>
            </a:pP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Practical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Training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at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a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local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company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. Training on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</a:t>
            </a:r>
            <a:r>
              <a:rPr lang="de-DE" sz="12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2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uncertainties</a:t>
            </a:r>
            <a:endParaRPr lang="de-DE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30238" lvl="1" indent="-268288">
              <a:lnSpc>
                <a:spcPct val="150000"/>
              </a:lnSpc>
              <a:buNone/>
            </a:pPr>
            <a:endParaRPr lang="de-DE" sz="1200" dirty="0" smtClean="0"/>
          </a:p>
          <a:p>
            <a:pPr lvl="1">
              <a:lnSpc>
                <a:spcPct val="100000"/>
              </a:lnSpc>
              <a:buNone/>
            </a:pPr>
            <a:r>
              <a:rPr lang="de-DE" sz="1400" u="sng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Target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: NMIs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offer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regional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available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and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affordable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calibrations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most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measuing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equipment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used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in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pharmaceutical</a:t>
            </a:r>
            <a:r>
              <a:rPr lang="de-DE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de-DE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sector</a:t>
            </a:r>
            <a:endParaRPr lang="de-DE" sz="14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30238" lvl="1" indent="-268288">
              <a:lnSpc>
                <a:spcPct val="150000"/>
              </a:lnSpc>
              <a:buNone/>
            </a:pPr>
            <a:endParaRPr lang="de-DE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630238" lvl="1" indent="-268288">
              <a:lnSpc>
                <a:spcPct val="150000"/>
              </a:lnSpc>
              <a:buNone/>
            </a:pPr>
            <a:endParaRPr lang="de-DE" sz="12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de-DE" dirty="0"/>
          </a:p>
        </p:txBody>
      </p:sp>
      <p:pic>
        <p:nvPicPr>
          <p:cNvPr id="7" name="Grafik 6" descr="IMG_0026"/>
          <p:cNvPicPr/>
          <p:nvPr/>
        </p:nvPicPr>
        <p:blipFill>
          <a:blip r:embed="rId3" cstate="print"/>
          <a:srcRect b="20602"/>
          <a:stretch>
            <a:fillRect/>
          </a:stretch>
        </p:blipFill>
        <p:spPr bwMode="auto">
          <a:xfrm>
            <a:off x="3481329" y="4869455"/>
            <a:ext cx="2908453" cy="1432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N:\Abt_Q\Q\Q-5\Q-54\Projekte\95085 EAC\2 Durchführung\2.7 Dienstreisen\2013_02 Kenia_Tansania\Fotos EAC 3_2013\100_0982.JPG"/>
          <p:cNvPicPr>
            <a:picLocks noGrp="1" noChangeAspect="1" noChangeArrowheads="1"/>
          </p:cNvPicPr>
          <p:nvPr>
            <p:ph type="pic" sz="quarter" idx="13"/>
          </p:nvPr>
        </p:nvPicPr>
        <p:blipFill>
          <a:blip r:embed="rId4" cstate="print"/>
          <a:srcRect t="3792" b="3792"/>
          <a:stretch>
            <a:fillRect/>
          </a:stretch>
        </p:blipFill>
        <p:spPr bwMode="auto">
          <a:xfrm>
            <a:off x="6499485" y="4876336"/>
            <a:ext cx="2077200" cy="1439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pitel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1_Projektprofil_inn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2_Kapitel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5.xml><?xml version="1.0" encoding="utf-8"?>
<a:theme xmlns:a="http://schemas.openxmlformats.org/drawingml/2006/main" name="2_Innen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B_Q5">
      <a:majorFont>
        <a:latin typeface="BundesSans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16.xml><?xml version="1.0" encoding="utf-8"?>
<a:theme xmlns:a="http://schemas.openxmlformats.org/drawingml/2006/main" name="2_Innen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17.xml><?xml version="1.0" encoding="utf-8"?>
<a:theme xmlns:a="http://schemas.openxmlformats.org/drawingml/2006/main" name="2_Innen3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18.xml><?xml version="1.0" encoding="utf-8"?>
<a:theme xmlns:a="http://schemas.openxmlformats.org/drawingml/2006/main" name="2_Projektprofil_inn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19.xml><?xml version="1.0" encoding="utf-8"?>
<a:theme xmlns:a="http://schemas.openxmlformats.org/drawingml/2006/main" name="3_Kapitel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Innen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B_Q5">
      <a:majorFont>
        <a:latin typeface="BundesSans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20.xml><?xml version="1.0" encoding="utf-8"?>
<a:theme xmlns:a="http://schemas.openxmlformats.org/drawingml/2006/main" name="3_Innen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B_Q5">
      <a:majorFont>
        <a:latin typeface="BundesSans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21.xml><?xml version="1.0" encoding="utf-8"?>
<a:theme xmlns:a="http://schemas.openxmlformats.org/drawingml/2006/main" name="3_Innen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22.xml><?xml version="1.0" encoding="utf-8"?>
<a:theme xmlns:a="http://schemas.openxmlformats.org/drawingml/2006/main" name="3_Innen3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3.xml><?xml version="1.0" encoding="utf-8"?>
<a:theme xmlns:a="http://schemas.openxmlformats.org/drawingml/2006/main" name="3_Projektprofil_inn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24.xml><?xml version="1.0" encoding="utf-8"?>
<a:theme xmlns:a="http://schemas.openxmlformats.org/drawingml/2006/main" name="4_Kapitel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5.xml><?xml version="1.0" encoding="utf-8"?>
<a:theme xmlns:a="http://schemas.openxmlformats.org/drawingml/2006/main" name="4_Innen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B_Q5">
      <a:majorFont>
        <a:latin typeface="BundesSans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26.xml><?xml version="1.0" encoding="utf-8"?>
<a:theme xmlns:a="http://schemas.openxmlformats.org/drawingml/2006/main" name="4_Innen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27.xml><?xml version="1.0" encoding="utf-8"?>
<a:theme xmlns:a="http://schemas.openxmlformats.org/drawingml/2006/main" name="4_Innen3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28.xml><?xml version="1.0" encoding="utf-8"?>
<a:theme xmlns:a="http://schemas.openxmlformats.org/drawingml/2006/main" name="4_Projektprofil_inn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29.xml><?xml version="1.0" encoding="utf-8"?>
<a:theme xmlns:a="http://schemas.openxmlformats.org/drawingml/2006/main" name="5_Kapitel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Innen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30.xml><?xml version="1.0" encoding="utf-8"?>
<a:theme xmlns:a="http://schemas.openxmlformats.org/drawingml/2006/main" name="6_Kapitel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31.xml><?xml version="1.0" encoding="utf-8"?>
<a:theme xmlns:a="http://schemas.openxmlformats.org/drawingml/2006/main" name="7_Kapitel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3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Innen3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Projektprofil_inne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1_Kapitelmaster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1_Innen1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PTB_Q5">
      <a:majorFont>
        <a:latin typeface="BundesSans Office"/>
        <a:ea typeface=""/>
        <a:cs typeface=""/>
      </a:majorFont>
      <a:minorFont>
        <a:latin typeface="BundesSans Office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1_Innen2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100" baseline="0" dirty="0">
            <a:latin typeface="BundesSans Office" pitchFamily="34" charset="0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1_Innen3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600"/>
          </a:lnSpc>
          <a:defRPr sz="1400" baseline="0" dirty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Findings Eval PTB EAC QI 270915 E</Template>
  <TotalTime>0</TotalTime>
  <Words>901</Words>
  <Application>Microsoft Office PowerPoint</Application>
  <PresentationFormat>Bildschirmpräsentation (4:3)</PresentationFormat>
  <Paragraphs>117</Paragraphs>
  <Slides>14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31</vt:i4>
      </vt:variant>
      <vt:variant>
        <vt:lpstr>Folientitel</vt:lpstr>
      </vt:variant>
      <vt:variant>
        <vt:i4>14</vt:i4>
      </vt:variant>
    </vt:vector>
  </HeadingPairs>
  <TitlesOfParts>
    <vt:vector size="45" baseType="lpstr">
      <vt:lpstr>Kapitelmaster</vt:lpstr>
      <vt:lpstr>Innen1</vt:lpstr>
      <vt:lpstr>Innen2</vt:lpstr>
      <vt:lpstr>Innen3</vt:lpstr>
      <vt:lpstr>Projektprofil_innen</vt:lpstr>
      <vt:lpstr>1_Kapitelmaster</vt:lpstr>
      <vt:lpstr>1_Innen1</vt:lpstr>
      <vt:lpstr>1_Innen2</vt:lpstr>
      <vt:lpstr>1_Innen3</vt:lpstr>
      <vt:lpstr>1_Projektprofil_innen</vt:lpstr>
      <vt:lpstr>2_Kapitelmaster</vt:lpstr>
      <vt:lpstr>Benutzerdefiniertes Design</vt:lpstr>
      <vt:lpstr>Standarddesign</vt:lpstr>
      <vt:lpstr>1_Standarddesign</vt:lpstr>
      <vt:lpstr>2_Innen1</vt:lpstr>
      <vt:lpstr>2_Innen2</vt:lpstr>
      <vt:lpstr>2_Innen3</vt:lpstr>
      <vt:lpstr>2_Projektprofil_innen</vt:lpstr>
      <vt:lpstr>3_Kapitelmaster</vt:lpstr>
      <vt:lpstr>3_Innen1</vt:lpstr>
      <vt:lpstr>3_Innen2</vt:lpstr>
      <vt:lpstr>3_Innen3</vt:lpstr>
      <vt:lpstr>3_Projektprofil_innen</vt:lpstr>
      <vt:lpstr>4_Kapitelmaster</vt:lpstr>
      <vt:lpstr>4_Innen1</vt:lpstr>
      <vt:lpstr>4_Innen2</vt:lpstr>
      <vt:lpstr>4_Innen3</vt:lpstr>
      <vt:lpstr>4_Projektprofil_innen</vt:lpstr>
      <vt:lpstr>5_Kapitelmaster</vt:lpstr>
      <vt:lpstr>6_Kapitelmaster</vt:lpstr>
      <vt:lpstr>7_Kapitelmaster</vt:lpstr>
      <vt:lpstr>Folie 1</vt:lpstr>
      <vt:lpstr>Folie 2</vt:lpstr>
      <vt:lpstr>Folie 3</vt:lpstr>
      <vt:lpstr>Folie 4</vt:lpstr>
      <vt:lpstr>Folie 5</vt:lpstr>
      <vt:lpstr>Folie 6</vt:lpstr>
      <vt:lpstr>Folie 7</vt:lpstr>
      <vt:lpstr>Folie 8</vt:lpstr>
      <vt:lpstr>Folie 9</vt:lpstr>
      <vt:lpstr>Folie 10</vt:lpstr>
      <vt:lpstr>Folie 11</vt:lpstr>
      <vt:lpstr>Folie 12</vt:lpstr>
      <vt:lpstr>Folie 13</vt:lpstr>
      <vt:lpstr>Folie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toshiba</dc:creator>
  <cp:lastModifiedBy>Tobias Diergardt</cp:lastModifiedBy>
  <cp:revision>141</cp:revision>
  <dcterms:created xsi:type="dcterms:W3CDTF">2006-08-16T00:00:00Z</dcterms:created>
  <dcterms:modified xsi:type="dcterms:W3CDTF">2016-11-04T05:40:38Z</dcterms:modified>
</cp:coreProperties>
</file>