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421" r:id="rId2"/>
    <p:sldId id="450" r:id="rId3"/>
    <p:sldId id="473" r:id="rId4"/>
    <p:sldId id="469" r:id="rId5"/>
    <p:sldId id="451" r:id="rId6"/>
    <p:sldId id="465" r:id="rId7"/>
    <p:sldId id="466" r:id="rId8"/>
    <p:sldId id="47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 Karanja" initials="RK" lastIdx="2" clrIdx="0">
    <p:extLst>
      <p:ext uri="{19B8F6BF-5375-455C-9EA6-DF929625EA0E}">
        <p15:presenceInfo xmlns:p15="http://schemas.microsoft.com/office/powerpoint/2012/main" userId="24314de9992cb78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8" autoAdjust="0"/>
    <p:restoredTop sz="94660"/>
  </p:normalViewPr>
  <p:slideViewPr>
    <p:cSldViewPr snapToObjects="1">
      <p:cViewPr>
        <p:scale>
          <a:sx n="88" d="100"/>
          <a:sy n="88" d="100"/>
        </p:scale>
        <p:origin x="808" y="56"/>
      </p:cViewPr>
      <p:guideLst>
        <p:guide orient="horz" pos="2160"/>
        <p:guide pos="2880"/>
      </p:guideLst>
    </p:cSldViewPr>
  </p:slideViewPr>
  <p:notesTextViewPr>
    <p:cViewPr>
      <p:scale>
        <a:sx n="100" d="100"/>
        <a:sy n="100" d="100"/>
      </p:scale>
      <p:origin x="0" y="-116"/>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199BCA-9169-8845-B82E-0B091B637E01}" type="datetimeFigureOut">
              <a:rPr lang="en-US" smtClean="0"/>
              <a:pPr/>
              <a:t>11/4/2016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E10A9-5A9C-DD48-9FF6-87029730B167}" type="slidenum">
              <a:rPr lang="en-US" smtClean="0"/>
              <a:pPr/>
              <a:t>‹#›</a:t>
            </a:fld>
            <a:endParaRPr lang="en-US"/>
          </a:p>
        </p:txBody>
      </p:sp>
    </p:spTree>
    <p:extLst>
      <p:ext uri="{BB962C8B-B14F-4D97-AF65-F5344CB8AC3E}">
        <p14:creationId xmlns:p14="http://schemas.microsoft.com/office/powerpoint/2010/main" val="38311057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http://store.bmiresearch.com/kenya-pharmaceuticals-healthcare-report.html </a:t>
            </a:r>
          </a:p>
        </p:txBody>
      </p:sp>
      <p:sp>
        <p:nvSpPr>
          <p:cNvPr id="4" name="Slide Number Placeholder 3"/>
          <p:cNvSpPr>
            <a:spLocks noGrp="1"/>
          </p:cNvSpPr>
          <p:nvPr>
            <p:ph type="sldNum" sz="quarter" idx="10"/>
          </p:nvPr>
        </p:nvSpPr>
        <p:spPr/>
        <p:txBody>
          <a:bodyPr/>
          <a:lstStyle/>
          <a:p>
            <a:fld id="{5F9E10A9-5A9C-DD48-9FF6-87029730B167}" type="slidenum">
              <a:rPr lang="en-US" smtClean="0"/>
              <a:pPr/>
              <a:t>4</a:t>
            </a:fld>
            <a:endParaRPr lang="en-US"/>
          </a:p>
        </p:txBody>
      </p:sp>
    </p:spTree>
    <p:extLst>
      <p:ext uri="{BB962C8B-B14F-4D97-AF65-F5344CB8AC3E}">
        <p14:creationId xmlns:p14="http://schemas.microsoft.com/office/powerpoint/2010/main" val="864608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Kenya’s scientific production (2005-2010)</a:t>
            </a:r>
            <a:r>
              <a:rPr lang="en-US" sz="1200" kern="1200" dirty="0">
                <a:solidFill>
                  <a:schemeClr val="tx1"/>
                </a:solidFill>
                <a:effectLst/>
                <a:latin typeface="+mn-lt"/>
                <a:ea typeface="+mn-ea"/>
                <a:cs typeface="+mn-cs"/>
              </a:rPr>
              <a:t>. Quality of national scientific output across all disciplines as measured by the impact factor of peer reviewed publications is presented on the y-axis, and the intensity of research as measured by the volume of publications is presented on the x-axis. Healthcare and life sciences research (blue arrows) present the largest research output (size of dots) and predominantly occupy the top right quadrant that demarcates above world average performance for Kenya’s volume of research output per capita and its quality.  ICT (red arrow) shows small size output that is below global average for quality and volume of research.  Despite a relatively weak position in terms of scientific output, ICT’s is an unrivalled science, technology &amp; innovation success story of social impact and economic development that has so far eluded the well endowed healthcare and life sciences.</a:t>
            </a:r>
          </a:p>
          <a:p>
            <a:endParaRPr lang="en-US" dirty="0"/>
          </a:p>
        </p:txBody>
      </p:sp>
      <p:sp>
        <p:nvSpPr>
          <p:cNvPr id="4" name="Slide Number Placeholder 3"/>
          <p:cNvSpPr>
            <a:spLocks noGrp="1"/>
          </p:cNvSpPr>
          <p:nvPr>
            <p:ph type="sldNum" sz="quarter" idx="10"/>
          </p:nvPr>
        </p:nvSpPr>
        <p:spPr/>
        <p:txBody>
          <a:bodyPr/>
          <a:lstStyle/>
          <a:p>
            <a:fld id="{5F9E10A9-5A9C-DD48-9FF6-87029730B167}" type="slidenum">
              <a:rPr lang="en-US" smtClean="0"/>
              <a:pPr/>
              <a:t>5</a:t>
            </a:fld>
            <a:endParaRPr lang="en-US"/>
          </a:p>
        </p:txBody>
      </p:sp>
    </p:spTree>
    <p:extLst>
      <p:ext uri="{BB962C8B-B14F-4D97-AF65-F5344CB8AC3E}">
        <p14:creationId xmlns:p14="http://schemas.microsoft.com/office/powerpoint/2010/main" val="3303882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a:t>
            </a:r>
            <a:r>
              <a:rPr lang="en-US" dirty="0" err="1"/>
              <a:t>Veripad</a:t>
            </a:r>
            <a:r>
              <a:rPr lang="en-US" baseline="0" dirty="0"/>
              <a:t> startup that is democratizing post market surveillance (PMS) through a paper-based POC diagnostic for screening of substandard drugs at the “street level” where even the public can test the quality of drugs for themselves!</a:t>
            </a:r>
            <a:endParaRPr lang="en-US" dirty="0"/>
          </a:p>
        </p:txBody>
      </p:sp>
      <p:sp>
        <p:nvSpPr>
          <p:cNvPr id="4" name="Slide Number Placeholder 3"/>
          <p:cNvSpPr>
            <a:spLocks noGrp="1"/>
          </p:cNvSpPr>
          <p:nvPr>
            <p:ph type="sldNum" sz="quarter" idx="10"/>
          </p:nvPr>
        </p:nvSpPr>
        <p:spPr/>
        <p:txBody>
          <a:bodyPr/>
          <a:lstStyle/>
          <a:p>
            <a:fld id="{5F9E10A9-5A9C-DD48-9FF6-87029730B167}" type="slidenum">
              <a:rPr lang="en-US" smtClean="0"/>
              <a:pPr/>
              <a:t>6</a:t>
            </a:fld>
            <a:endParaRPr lang="en-US"/>
          </a:p>
        </p:txBody>
      </p:sp>
    </p:spTree>
    <p:extLst>
      <p:ext uri="{BB962C8B-B14F-4D97-AF65-F5344CB8AC3E}">
        <p14:creationId xmlns:p14="http://schemas.microsoft.com/office/powerpoint/2010/main" val="2869816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Development finance institutions (DFIs) are a significant player in the market, having deployed nearly $8 billion in impact capital to date. </a:t>
            </a:r>
            <a:r>
              <a:rPr lang="en-GB" sz="1200" b="0" i="0" kern="1200">
                <a:solidFill>
                  <a:schemeClr val="tx1"/>
                </a:solidFill>
                <a:effectLst/>
                <a:latin typeface="+mn-lt"/>
                <a:ea typeface="+mn-ea"/>
                <a:cs typeface="+mn-cs"/>
              </a:rPr>
              <a:t>However, many other types of investors—including VC/PE funds, foundations, family offices, commercial banks, and angel investor networks—are increasingly active, with these non-DFI impact investors having deployed over $1.4 billion to date in the region through more than 550 deals.</a:t>
            </a:r>
            <a:endParaRPr lang="en-US" dirty="0"/>
          </a:p>
        </p:txBody>
      </p:sp>
      <p:sp>
        <p:nvSpPr>
          <p:cNvPr id="4" name="Slide Number Placeholder 3"/>
          <p:cNvSpPr>
            <a:spLocks noGrp="1"/>
          </p:cNvSpPr>
          <p:nvPr>
            <p:ph type="sldNum" sz="quarter" idx="10"/>
          </p:nvPr>
        </p:nvSpPr>
        <p:spPr/>
        <p:txBody>
          <a:bodyPr/>
          <a:lstStyle/>
          <a:p>
            <a:fld id="{5F9E10A9-5A9C-DD48-9FF6-87029730B167}" type="slidenum">
              <a:rPr lang="en-US" smtClean="0"/>
              <a:pPr/>
              <a:t>8</a:t>
            </a:fld>
            <a:endParaRPr lang="en-US"/>
          </a:p>
        </p:txBody>
      </p:sp>
    </p:spTree>
    <p:extLst>
      <p:ext uri="{BB962C8B-B14F-4D97-AF65-F5344CB8AC3E}">
        <p14:creationId xmlns:p14="http://schemas.microsoft.com/office/powerpoint/2010/main" val="1802825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2805496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3662785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3015831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4039291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1143562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1397262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1122428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1918656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1612412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1443243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E10ED58-2150-D74C-8FA6-1BEA903BA6D8}" type="datetimeFigureOut">
              <a:rPr lang="en-US" smtClean="0"/>
              <a:pPr/>
              <a:t>11/4/2016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ABCFDBD-0A74-A946-ACB1-3CDB12421D59}" type="slidenum">
              <a:rPr lang="en-US" smtClean="0"/>
              <a:pPr/>
              <a:t>‹#›</a:t>
            </a:fld>
            <a:endParaRPr lang="en-US"/>
          </a:p>
        </p:txBody>
      </p:sp>
    </p:spTree>
    <p:extLst>
      <p:ext uri="{BB962C8B-B14F-4D97-AF65-F5344CB8AC3E}">
        <p14:creationId xmlns:p14="http://schemas.microsoft.com/office/powerpoint/2010/main" val="394471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50037"/>
            <a:ext cx="8229600" cy="1143000"/>
          </a:xfrm>
          <a:prstGeom prst="rect">
            <a:avLst/>
          </a:prstGeom>
        </p:spPr>
        <p:txBody>
          <a:bodyPr vert="horz" lIns="91440" tIns="45720" rIns="91440" bIns="45720"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457200" y="2274181"/>
            <a:ext cx="8229600" cy="4525963"/>
          </a:xfrm>
          <a:prstGeom prst="rect">
            <a:avLst/>
          </a:prstGeom>
        </p:spPr>
        <p:txBody>
          <a:bodyPr vert="horz" lIns="91440" tIns="45720" rIns="91440" bIns="45720"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Rectangle 3"/>
          <p:cNvSpPr>
            <a:spLocks noChangeArrowheads="1"/>
          </p:cNvSpPr>
          <p:nvPr userDrawn="1"/>
        </p:nvSpPr>
        <p:spPr bwMode="auto">
          <a:xfrm>
            <a:off x="13508" y="457200"/>
            <a:ext cx="6598959" cy="228600"/>
          </a:xfrm>
          <a:prstGeom prst="rect">
            <a:avLst/>
          </a:prstGeom>
          <a:solidFill>
            <a:srgbClr val="86A70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9" name="Rectangle 3"/>
          <p:cNvSpPr>
            <a:spLocks noChangeArrowheads="1"/>
          </p:cNvSpPr>
          <p:nvPr userDrawn="1"/>
        </p:nvSpPr>
        <p:spPr bwMode="auto">
          <a:xfrm>
            <a:off x="8161884" y="457200"/>
            <a:ext cx="973667" cy="228600"/>
          </a:xfrm>
          <a:prstGeom prst="rect">
            <a:avLst/>
          </a:prstGeom>
          <a:solidFill>
            <a:srgbClr val="86A70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10" name="Straight Connector 1"/>
          <p:cNvSpPr>
            <a:spLocks noChangeShapeType="1"/>
          </p:cNvSpPr>
          <p:nvPr userDrawn="1"/>
        </p:nvSpPr>
        <p:spPr bwMode="auto">
          <a:xfrm>
            <a:off x="13508" y="457200"/>
            <a:ext cx="6600501" cy="0"/>
          </a:xfrm>
          <a:prstGeom prst="line">
            <a:avLst/>
          </a:prstGeom>
          <a:noFill/>
          <a:ln w="44450">
            <a:solidFill>
              <a:srgbClr val="008000"/>
            </a:solidFill>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Straight Connector 1"/>
          <p:cNvSpPr>
            <a:spLocks noChangeShapeType="1"/>
          </p:cNvSpPr>
          <p:nvPr userDrawn="1"/>
        </p:nvSpPr>
        <p:spPr bwMode="auto">
          <a:xfrm>
            <a:off x="8161884" y="457200"/>
            <a:ext cx="973667" cy="0"/>
          </a:xfrm>
          <a:prstGeom prst="line">
            <a:avLst/>
          </a:prstGeom>
          <a:noFill/>
          <a:ln w="44450">
            <a:solidFill>
              <a:srgbClr val="008000"/>
            </a:solidFill>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userDrawn="1"/>
        </p:nvPicPr>
        <p:blipFill>
          <a:blip r:embed="rId13"/>
          <a:srcRect/>
          <a:stretch>
            <a:fillRect/>
          </a:stretch>
        </p:blipFill>
        <p:spPr bwMode="auto">
          <a:xfrm>
            <a:off x="6589490" y="161148"/>
            <a:ext cx="1865086" cy="888889"/>
          </a:xfrm>
          <a:prstGeom prst="rect">
            <a:avLst/>
          </a:prstGeom>
          <a:noFill/>
          <a:ln w="9525">
            <a:noFill/>
            <a:miter lim="800000"/>
            <a:headEnd/>
            <a:tailEnd/>
          </a:ln>
          <a:effectLst/>
        </p:spPr>
      </p:pic>
    </p:spTree>
    <p:extLst>
      <p:ext uri="{BB962C8B-B14F-4D97-AF65-F5344CB8AC3E}">
        <p14:creationId xmlns:p14="http://schemas.microsoft.com/office/powerpoint/2010/main" val="88501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3857" y="1219200"/>
            <a:ext cx="7772400" cy="1470025"/>
          </a:xfrm>
        </p:spPr>
        <p:txBody>
          <a:bodyPr>
            <a:normAutofit fontScale="90000"/>
          </a:bodyPr>
          <a:lstStyle/>
          <a:p>
            <a:r>
              <a:rPr lang="en-US" dirty="0">
                <a:latin typeface="Georgia"/>
                <a:cs typeface="Georgia"/>
              </a:rPr>
              <a:t>Investing in EA Pharmaceutical Manufacturing Sector</a:t>
            </a:r>
            <a:endParaRPr lang="en-US" sz="2800" dirty="0">
              <a:solidFill>
                <a:srgbClr val="00B050"/>
              </a:solidFill>
              <a:latin typeface="Georgia"/>
              <a:cs typeface="Georgia"/>
            </a:endParaRPr>
          </a:p>
        </p:txBody>
      </p:sp>
      <p:sp>
        <p:nvSpPr>
          <p:cNvPr id="3" name="Subtitle 2"/>
          <p:cNvSpPr>
            <a:spLocks noGrp="1"/>
          </p:cNvSpPr>
          <p:nvPr>
            <p:ph type="subTitle" idx="1"/>
          </p:nvPr>
        </p:nvSpPr>
        <p:spPr>
          <a:xfrm>
            <a:off x="1600200" y="5410200"/>
            <a:ext cx="5511800" cy="762000"/>
          </a:xfrm>
        </p:spPr>
        <p:txBody>
          <a:bodyPr>
            <a:normAutofit fontScale="92500" lnSpcReduction="10000"/>
          </a:bodyPr>
          <a:lstStyle/>
          <a:p>
            <a:r>
              <a:rPr lang="en-US" sz="2400" dirty="0">
                <a:solidFill>
                  <a:schemeClr val="tx1"/>
                </a:solidFill>
              </a:rPr>
              <a:t>Robert M. Karanja, PhD</a:t>
            </a:r>
          </a:p>
          <a:p>
            <a:r>
              <a:rPr lang="en-US" sz="2400" dirty="0">
                <a:solidFill>
                  <a:schemeClr val="tx1"/>
                </a:solidFill>
              </a:rPr>
              <a:t>Co-founder &amp; CEO, Villgro Kenya</a:t>
            </a:r>
          </a:p>
        </p:txBody>
      </p:sp>
      <p:sp>
        <p:nvSpPr>
          <p:cNvPr id="4" name="TextBox 3"/>
          <p:cNvSpPr txBox="1"/>
          <p:nvPr/>
        </p:nvSpPr>
        <p:spPr>
          <a:xfrm>
            <a:off x="457200" y="6248400"/>
            <a:ext cx="8077200" cy="369332"/>
          </a:xfrm>
          <a:prstGeom prst="rect">
            <a:avLst/>
          </a:prstGeom>
          <a:noFill/>
        </p:spPr>
        <p:txBody>
          <a:bodyPr wrap="square" rtlCol="0">
            <a:spAutoFit/>
          </a:bodyPr>
          <a:lstStyle/>
          <a:p>
            <a:pPr algn="ctr"/>
            <a:r>
              <a:rPr lang="en-US" dirty="0">
                <a:latin typeface="Georgia"/>
                <a:cs typeface="Georgia"/>
              </a:rPr>
              <a:t>Impact Investment for Global Health Innovations</a:t>
            </a:r>
            <a:endParaRPr lang="en-US" dirty="0"/>
          </a:p>
        </p:txBody>
      </p:sp>
      <p:sp>
        <p:nvSpPr>
          <p:cNvPr id="8" name="TextBox 7"/>
          <p:cNvSpPr txBox="1"/>
          <p:nvPr/>
        </p:nvSpPr>
        <p:spPr>
          <a:xfrm>
            <a:off x="1219200" y="3429000"/>
            <a:ext cx="6553200" cy="1077218"/>
          </a:xfrm>
          <a:prstGeom prst="rect">
            <a:avLst/>
          </a:prstGeom>
          <a:noFill/>
        </p:spPr>
        <p:txBody>
          <a:bodyPr wrap="square" rtlCol="0">
            <a:spAutoFit/>
          </a:bodyPr>
          <a:lstStyle/>
          <a:p>
            <a:pPr algn="ctr"/>
            <a:r>
              <a:rPr lang="en-US" sz="3200" dirty="0"/>
              <a:t>1</a:t>
            </a:r>
            <a:r>
              <a:rPr lang="en-US" sz="3200" baseline="30000" dirty="0"/>
              <a:t>st</a:t>
            </a:r>
            <a:r>
              <a:rPr lang="en-US" sz="3200" dirty="0"/>
              <a:t> International High Level Multi-Stakeholder Conference</a:t>
            </a:r>
          </a:p>
        </p:txBody>
      </p:sp>
    </p:spTree>
    <p:extLst>
      <p:ext uri="{BB962C8B-B14F-4D97-AF65-F5344CB8AC3E}">
        <p14:creationId xmlns:p14="http://schemas.microsoft.com/office/powerpoint/2010/main" val="1297042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a:t>What we do</a:t>
            </a:r>
          </a:p>
        </p:txBody>
      </p:sp>
      <p:sp>
        <p:nvSpPr>
          <p:cNvPr id="3" name="Content Placeholder 2"/>
          <p:cNvSpPr>
            <a:spLocks noGrp="1"/>
          </p:cNvSpPr>
          <p:nvPr>
            <p:ph idx="1"/>
          </p:nvPr>
        </p:nvSpPr>
        <p:spPr>
          <a:xfrm>
            <a:off x="457200" y="1752600"/>
            <a:ext cx="8229600" cy="4525963"/>
          </a:xfrm>
        </p:spPr>
        <p:txBody>
          <a:bodyPr>
            <a:normAutofit fontScale="92500" lnSpcReduction="20000"/>
          </a:bodyPr>
          <a:lstStyle/>
          <a:p>
            <a:pPr marL="514350" indent="-514350">
              <a:buFont typeface="+mj-lt"/>
              <a:buAutoNum type="arabicPeriod"/>
            </a:pPr>
            <a:r>
              <a:rPr lang="en-US" sz="2600" dirty="0"/>
              <a:t>Villgro Kenya supports global health innovation thro’ social entrepreneurship and impact investment</a:t>
            </a:r>
          </a:p>
          <a:p>
            <a:pPr marL="514350" indent="-514350">
              <a:buFont typeface="+mj-lt"/>
              <a:buAutoNum type="arabicPeriod"/>
            </a:pPr>
            <a:endParaRPr lang="en-US" sz="2600" dirty="0"/>
          </a:p>
          <a:p>
            <a:pPr marL="514350" indent="-514350">
              <a:buFont typeface="+mj-lt"/>
              <a:buAutoNum type="arabicPeriod"/>
            </a:pPr>
            <a:r>
              <a:rPr lang="en-US" sz="2600" dirty="0"/>
              <a:t>We de-risk impact investment for global health technologies thro’ early stage “high-touch” incubation:</a:t>
            </a:r>
          </a:p>
          <a:p>
            <a:pPr marL="914400" lvl="1" indent="-514350">
              <a:buFont typeface="+mj-lt"/>
              <a:buAutoNum type="romanLcPeriod"/>
            </a:pPr>
            <a:r>
              <a:rPr lang="en-US" sz="2200" dirty="0"/>
              <a:t>IP and innovation management</a:t>
            </a:r>
          </a:p>
          <a:p>
            <a:pPr marL="914400" lvl="1" indent="-514350">
              <a:buFont typeface="+mj-lt"/>
              <a:buAutoNum type="romanLcPeriod"/>
            </a:pPr>
            <a:r>
              <a:rPr lang="en-US" sz="2200" dirty="0"/>
              <a:t>Value preposition &amp; business model validation (fail fast, fail safe)</a:t>
            </a:r>
          </a:p>
          <a:p>
            <a:pPr marL="914400" lvl="1" indent="-514350">
              <a:buFont typeface="+mj-lt"/>
              <a:buAutoNum type="romanLcPeriod"/>
            </a:pPr>
            <a:r>
              <a:rPr lang="en-US" sz="2200" dirty="0"/>
              <a:t>Go to market and demand-creation strategies</a:t>
            </a:r>
          </a:p>
          <a:p>
            <a:pPr marL="914400" lvl="1" indent="-514350">
              <a:buFont typeface="+mj-lt"/>
              <a:buAutoNum type="romanLcPeriod"/>
            </a:pPr>
            <a:r>
              <a:rPr lang="en-US" sz="2200" dirty="0"/>
              <a:t>Regulatory approval &amp; policy/advocacy support</a:t>
            </a:r>
          </a:p>
          <a:p>
            <a:pPr marL="914400" lvl="1" indent="-514350">
              <a:buFont typeface="+mj-lt"/>
              <a:buAutoNum type="romanLcPeriod"/>
            </a:pPr>
            <a:r>
              <a:rPr lang="en-US" sz="2200" dirty="0"/>
              <a:t>Fund raising for product development, launch &amp; scale</a:t>
            </a:r>
          </a:p>
          <a:p>
            <a:pPr marL="514350" indent="-514350">
              <a:buFont typeface="+mj-lt"/>
              <a:buAutoNum type="arabicPeriod"/>
            </a:pPr>
            <a:endParaRPr lang="en-US" sz="2600" dirty="0"/>
          </a:p>
          <a:p>
            <a:pPr marL="514350" indent="-514350">
              <a:buFont typeface="+mj-lt"/>
              <a:buAutoNum type="arabicPeriod"/>
            </a:pPr>
            <a:r>
              <a:rPr lang="en-US" sz="2600" dirty="0"/>
              <a:t>We promote vibrant healthcare and life sciences innovation system in the EA region</a:t>
            </a:r>
          </a:p>
        </p:txBody>
      </p:sp>
    </p:spTree>
    <p:extLst>
      <p:ext uri="{BB962C8B-B14F-4D97-AF65-F5344CB8AC3E}">
        <p14:creationId xmlns:p14="http://schemas.microsoft.com/office/powerpoint/2010/main" val="3767567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4230914"/>
          </a:xfrm>
        </p:spPr>
        <p:txBody>
          <a:bodyPr>
            <a:noAutofit/>
          </a:bodyPr>
          <a:lstStyle/>
          <a:p>
            <a:r>
              <a:rPr lang="en-US" sz="3600" dirty="0"/>
              <a:t>Making the case for</a:t>
            </a:r>
            <a:r>
              <a:rPr lang="en-US" sz="3600" dirty="0"/>
              <a:t> health sector</a:t>
            </a:r>
            <a:r>
              <a:rPr lang="en-US" sz="3600" dirty="0"/>
              <a:t> paradigm shift from donor driven to sustainable development: the role of local pharma manufacturing in the </a:t>
            </a:r>
            <a:r>
              <a:rPr lang="en-US" sz="3600" dirty="0" err="1"/>
              <a:t>SocEnt</a:t>
            </a:r>
            <a:r>
              <a:rPr lang="en-US" sz="3600" dirty="0"/>
              <a:t> &amp; </a:t>
            </a:r>
            <a:r>
              <a:rPr lang="en-US" sz="3600" dirty="0" err="1"/>
              <a:t>ImpInv</a:t>
            </a:r>
            <a:r>
              <a:rPr lang="en-US" sz="3600" dirty="0"/>
              <a:t> sector </a:t>
            </a:r>
          </a:p>
        </p:txBody>
      </p:sp>
    </p:spTree>
    <p:extLst>
      <p:ext uri="{BB962C8B-B14F-4D97-AF65-F5344CB8AC3E}">
        <p14:creationId xmlns:p14="http://schemas.microsoft.com/office/powerpoint/2010/main" val="1751467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441" y="685800"/>
            <a:ext cx="8229600" cy="1143000"/>
          </a:xfrm>
        </p:spPr>
        <p:txBody>
          <a:bodyPr/>
          <a:lstStyle/>
          <a:p>
            <a:r>
              <a:rPr lang="en-US" dirty="0"/>
              <a:t>Financial (ROI) opportunity</a:t>
            </a:r>
          </a:p>
        </p:txBody>
      </p:sp>
      <p:sp>
        <p:nvSpPr>
          <p:cNvPr id="3" name="Content Placeholder 2"/>
          <p:cNvSpPr>
            <a:spLocks noGrp="1"/>
          </p:cNvSpPr>
          <p:nvPr>
            <p:ph idx="1"/>
          </p:nvPr>
        </p:nvSpPr>
        <p:spPr>
          <a:xfrm>
            <a:off x="457200" y="1996275"/>
            <a:ext cx="8229600" cy="4525963"/>
          </a:xfrm>
        </p:spPr>
        <p:txBody>
          <a:bodyPr>
            <a:normAutofit/>
          </a:bodyPr>
          <a:lstStyle/>
          <a:p>
            <a:r>
              <a:rPr lang="en-US" sz="2400" dirty="0"/>
              <a:t>East African countries (including Kenya) have the fastest economic growth in Africa of &gt;5% with a growing middle class</a:t>
            </a:r>
          </a:p>
          <a:p>
            <a:endParaRPr lang="en-US" sz="2400" dirty="0"/>
          </a:p>
          <a:p>
            <a:r>
              <a:rPr lang="en-GB" sz="2400" i="1" dirty="0"/>
              <a:t>Growing Pharmaceuticals Market:</a:t>
            </a:r>
            <a:r>
              <a:rPr lang="en-GB" sz="2400" dirty="0"/>
              <a:t> KES73.34bn (USD746mn) in 2015 to KES83.97bn (USD806mn) in 2016; 14.5% growth in local currency terms and 8.0% in US dollar terms</a:t>
            </a:r>
          </a:p>
          <a:p>
            <a:endParaRPr lang="en-GB" sz="2400" dirty="0"/>
          </a:p>
          <a:p>
            <a:r>
              <a:rPr lang="en-GB" sz="2400" i="1" dirty="0"/>
              <a:t>Growing Healthcare Market:</a:t>
            </a:r>
            <a:r>
              <a:rPr lang="en-GB" sz="2400" dirty="0"/>
              <a:t> KES341.15bn (USD3.47bn) in 2015 to KES377.09 (USD3.62bn) in 2016; 10.5% growth in local currency terms and 4.3% in US dollar terms</a:t>
            </a:r>
          </a:p>
          <a:p>
            <a:endParaRPr lang="en-US" sz="2400" dirty="0"/>
          </a:p>
        </p:txBody>
      </p:sp>
      <p:sp>
        <p:nvSpPr>
          <p:cNvPr id="4" name="TextBox 3"/>
          <p:cNvSpPr txBox="1"/>
          <p:nvPr/>
        </p:nvSpPr>
        <p:spPr>
          <a:xfrm>
            <a:off x="5105400" y="6310699"/>
            <a:ext cx="3810000" cy="276999"/>
          </a:xfrm>
          <a:prstGeom prst="rect">
            <a:avLst/>
          </a:prstGeom>
          <a:noFill/>
        </p:spPr>
        <p:txBody>
          <a:bodyPr wrap="square" rtlCol="0">
            <a:spAutoFit/>
          </a:bodyPr>
          <a:lstStyle/>
          <a:p>
            <a:r>
              <a:rPr lang="en-US" sz="1200" dirty="0"/>
              <a:t>Source: BMI Kenya Pharmaceuticals &amp; Healthcare Report</a:t>
            </a:r>
          </a:p>
        </p:txBody>
      </p:sp>
    </p:spTree>
    <p:extLst>
      <p:ext uri="{BB962C8B-B14F-4D97-AF65-F5344CB8AC3E}">
        <p14:creationId xmlns:p14="http://schemas.microsoft.com/office/powerpoint/2010/main" val="1682546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838200"/>
          </a:xfrm>
        </p:spPr>
        <p:txBody>
          <a:bodyPr>
            <a:normAutofit fontScale="90000"/>
          </a:bodyPr>
          <a:lstStyle/>
          <a:p>
            <a:r>
              <a:rPr lang="en-US" sz="3600" dirty="0"/>
              <a:t>Relatively strong R&amp;D and production capacity</a:t>
            </a:r>
          </a:p>
        </p:txBody>
      </p:sp>
      <p:pic>
        <p:nvPicPr>
          <p:cNvPr id="4" name="Content Placeholder 3"/>
          <p:cNvPicPr>
            <a:picLocks noGrp="1" noChangeAspect="1"/>
          </p:cNvPicPr>
          <p:nvPr>
            <p:ph idx="1"/>
          </p:nvPr>
        </p:nvPicPr>
        <p:blipFill>
          <a:blip r:embed="rId3"/>
          <a:stretch>
            <a:fillRect/>
          </a:stretch>
        </p:blipFill>
        <p:spPr>
          <a:xfrm>
            <a:off x="2352311" y="1828800"/>
            <a:ext cx="6634093" cy="4571999"/>
          </a:xfrm>
          <a:prstGeom prst="rect">
            <a:avLst/>
          </a:prstGeom>
        </p:spPr>
      </p:pic>
      <p:sp>
        <p:nvSpPr>
          <p:cNvPr id="6" name="Text Box 2"/>
          <p:cNvSpPr txBox="1">
            <a:spLocks noChangeArrowheads="1"/>
          </p:cNvSpPr>
          <p:nvPr/>
        </p:nvSpPr>
        <p:spPr bwMode="auto">
          <a:xfrm>
            <a:off x="5788025" y="6400800"/>
            <a:ext cx="3203575" cy="232410"/>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marL="0" marR="0" algn="just" fontAlgn="base">
              <a:spcBef>
                <a:spcPts val="0"/>
              </a:spcBef>
              <a:spcAft>
                <a:spcPts val="0"/>
              </a:spcAft>
            </a:pPr>
            <a:r>
              <a:rPr lang="en-US" sz="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Source: African Observatory of Science Technology &amp; Innovation (AOSTI)</a:t>
            </a:r>
            <a:endParaRPr lang="en-US" sz="1200" dirty="0">
              <a:effectLst/>
              <a:latin typeface="Times New Roman" panose="02020603050405020304" pitchFamily="18" charset="0"/>
              <a:ea typeface="Times New Roman" panose="02020603050405020304" pitchFamily="18" charset="0"/>
            </a:endParaRPr>
          </a:p>
        </p:txBody>
      </p:sp>
      <p:sp>
        <p:nvSpPr>
          <p:cNvPr id="7" name="Text Box 2"/>
          <p:cNvSpPr txBox="1">
            <a:spLocks noChangeArrowheads="1"/>
          </p:cNvSpPr>
          <p:nvPr/>
        </p:nvSpPr>
        <p:spPr bwMode="auto">
          <a:xfrm>
            <a:off x="3352800" y="1485900"/>
            <a:ext cx="5410200" cy="304800"/>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marL="0" marR="0" algn="just" fontAlgn="base">
              <a:spcBef>
                <a:spcPts val="0"/>
              </a:spcBef>
              <a:spcAft>
                <a:spcPts val="0"/>
              </a:spcAft>
            </a:pPr>
            <a:r>
              <a:rPr lang="en-US" sz="2000" b="1"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KENYA’S SCIENTIFIC PRODUCTION: 2005 - 2010</a:t>
            </a:r>
            <a:endParaRPr lang="en-US" sz="2000" b="1" dirty="0">
              <a:effectLst/>
              <a:latin typeface="Times New Roman" panose="02020603050405020304" pitchFamily="18" charset="0"/>
              <a:ea typeface="Times New Roman" panose="02020603050405020304" pitchFamily="18" charset="0"/>
            </a:endParaRPr>
          </a:p>
        </p:txBody>
      </p:sp>
      <p:cxnSp>
        <p:nvCxnSpPr>
          <p:cNvPr id="17" name="Straight Arrow Connector 16"/>
          <p:cNvCxnSpPr/>
          <p:nvPr/>
        </p:nvCxnSpPr>
        <p:spPr>
          <a:xfrm flipH="1">
            <a:off x="3810000" y="2017846"/>
            <a:ext cx="1" cy="1157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4953000" y="2819400"/>
            <a:ext cx="0" cy="1524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8534400" y="3657600"/>
            <a:ext cx="0" cy="1524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5105400" y="3048000"/>
            <a:ext cx="0" cy="1524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7772400" y="3352800"/>
            <a:ext cx="0" cy="1524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2971800" y="4495800"/>
            <a:ext cx="0" cy="15240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7" name="TextBox 46"/>
          <p:cNvSpPr txBox="1"/>
          <p:nvPr/>
        </p:nvSpPr>
        <p:spPr>
          <a:xfrm>
            <a:off x="0" y="1333143"/>
            <a:ext cx="2395355" cy="4739759"/>
          </a:xfrm>
          <a:prstGeom prst="rect">
            <a:avLst/>
          </a:prstGeom>
          <a:noFill/>
        </p:spPr>
        <p:txBody>
          <a:bodyPr wrap="square" rtlCol="0">
            <a:spAutoFit/>
          </a:bodyPr>
          <a:lstStyle/>
          <a:p>
            <a:r>
              <a:rPr lang="en-US" b="1" dirty="0"/>
              <a:t>EAC pharma production info:</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Vibrant local pharma manufacturing in EAC</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Highest pharma sales growth in Africa with </a:t>
            </a:r>
            <a:r>
              <a:rPr lang="en-GB" sz="1600" dirty="0" err="1"/>
              <a:t>est</a:t>
            </a:r>
            <a:r>
              <a:rPr lang="en-GB" sz="1600" dirty="0"/>
              <a:t> CAGR of 12.4% and market value of USD 5.3 billion</a:t>
            </a:r>
          </a:p>
          <a:p>
            <a:endParaRPr lang="en-GB" sz="1600" dirty="0"/>
          </a:p>
          <a:p>
            <a:pPr marL="285750" indent="-285750">
              <a:buFont typeface="Arial" panose="020B0604020202020204" pitchFamily="34" charset="0"/>
              <a:buChar char="•"/>
            </a:pPr>
            <a:r>
              <a:rPr lang="en-GB" sz="1600" dirty="0"/>
              <a:t>Supplying only 30% of the domestic market</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50% idle manufacturing capacity </a:t>
            </a:r>
          </a:p>
          <a:p>
            <a:endParaRPr lang="en-GB" sz="1000" dirty="0"/>
          </a:p>
        </p:txBody>
      </p:sp>
    </p:spTree>
    <p:extLst>
      <p:ext uri="{BB962C8B-B14F-4D97-AF65-F5344CB8AC3E}">
        <p14:creationId xmlns:p14="http://schemas.microsoft.com/office/powerpoint/2010/main" val="3233857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371" y="609600"/>
            <a:ext cx="8229600" cy="1143000"/>
          </a:xfrm>
        </p:spPr>
        <p:txBody>
          <a:bodyPr/>
          <a:lstStyle/>
          <a:p>
            <a:r>
              <a:rPr lang="en-US" dirty="0"/>
              <a:t>The leap frogging opportunity</a:t>
            </a:r>
          </a:p>
        </p:txBody>
      </p:sp>
      <p:sp>
        <p:nvSpPr>
          <p:cNvPr id="3" name="Content Placeholder 2"/>
          <p:cNvSpPr>
            <a:spLocks noGrp="1"/>
          </p:cNvSpPr>
          <p:nvPr>
            <p:ph idx="1"/>
          </p:nvPr>
        </p:nvSpPr>
        <p:spPr>
          <a:xfrm>
            <a:off x="457200" y="1905000"/>
            <a:ext cx="8229600" cy="4525963"/>
          </a:xfrm>
        </p:spPr>
        <p:txBody>
          <a:bodyPr>
            <a:normAutofit fontScale="55000" lnSpcReduction="20000"/>
          </a:bodyPr>
          <a:lstStyle/>
          <a:p>
            <a:pPr marL="514350" indent="-514350">
              <a:buFont typeface="+mj-lt"/>
              <a:buAutoNum type="arabicPeriod"/>
            </a:pPr>
            <a:r>
              <a:rPr lang="en-GB" dirty="0"/>
              <a:t>Emerging economies have at their disposal multiple </a:t>
            </a:r>
            <a:r>
              <a:rPr lang="en-GB" b="1" dirty="0"/>
              <a:t>disruptive technological innovations</a:t>
            </a:r>
            <a:r>
              <a:rPr lang="en-GB" dirty="0"/>
              <a:t>, </a:t>
            </a:r>
            <a:r>
              <a:rPr lang="en-GB" b="1" dirty="0"/>
              <a:t>alternative operating models</a:t>
            </a:r>
            <a:r>
              <a:rPr lang="en-GB" dirty="0"/>
              <a:t>, and </a:t>
            </a:r>
            <a:r>
              <a:rPr lang="en-GB" b="1" dirty="0"/>
              <a:t>behaviour change initiatives </a:t>
            </a:r>
            <a:r>
              <a:rPr lang="en-GB" dirty="0"/>
              <a:t>that were not available for developed economies when they first began to address NCDs.</a:t>
            </a:r>
          </a:p>
          <a:p>
            <a:pPr marL="514350" indent="-514350">
              <a:buFont typeface="+mj-lt"/>
              <a:buAutoNum type="arabicPeriod"/>
            </a:pPr>
            <a:endParaRPr lang="en-GB" dirty="0"/>
          </a:p>
          <a:p>
            <a:pPr marL="514350" indent="-514350">
              <a:buFont typeface="+mj-lt"/>
              <a:buAutoNum type="arabicPeriod"/>
            </a:pPr>
            <a:r>
              <a:rPr lang="en-GB" dirty="0"/>
              <a:t>Emerging economies are managing </a:t>
            </a:r>
            <a:r>
              <a:rPr lang="en-GB" b="1" dirty="0"/>
              <a:t>larger investments in health </a:t>
            </a:r>
            <a:r>
              <a:rPr lang="en-GB" dirty="0"/>
              <a:t>than ever before, and they will have to make forward-thinking choices about how to allocate these additional resources. </a:t>
            </a:r>
          </a:p>
          <a:p>
            <a:pPr marL="971550" lvl="1" indent="-571500">
              <a:buFont typeface="+mj-lt"/>
              <a:buAutoNum type="romanLcPeriod"/>
            </a:pPr>
            <a:r>
              <a:rPr lang="en-GB" dirty="0"/>
              <a:t>In 2014, emerging economies contributed 23 percent to global health expenditures, up from 10 percent in 1995,</a:t>
            </a:r>
          </a:p>
          <a:p>
            <a:pPr marL="971550" lvl="1" indent="-571500">
              <a:buFont typeface="+mj-lt"/>
              <a:buAutoNum type="romanLcPeriod"/>
            </a:pPr>
            <a:r>
              <a:rPr lang="en-GB" dirty="0"/>
              <a:t>Expenditures expected to reach 33 percent by 2024—a </a:t>
            </a:r>
            <a:r>
              <a:rPr lang="en-GB" b="1" dirty="0"/>
              <a:t>$4 trillion investment per year</a:t>
            </a:r>
            <a:r>
              <a:rPr lang="en-GB" dirty="0"/>
              <a:t>.</a:t>
            </a:r>
          </a:p>
          <a:p>
            <a:pPr marL="400050" lvl="1" indent="0">
              <a:buNone/>
            </a:pPr>
            <a:endParaRPr lang="en-GB" dirty="0"/>
          </a:p>
          <a:p>
            <a:pPr marL="514350" indent="-514350">
              <a:buFont typeface="+mj-lt"/>
              <a:buAutoNum type="arabicPeriod"/>
            </a:pPr>
            <a:r>
              <a:rPr lang="en-GB" dirty="0"/>
              <a:t>Most emerging economies </a:t>
            </a:r>
            <a:r>
              <a:rPr lang="en-GB" b="1" dirty="0"/>
              <a:t>unencumbered to invest in new solutions </a:t>
            </a:r>
            <a:r>
              <a:rPr lang="en-GB" dirty="0"/>
              <a:t>since they have fewer sunk costs of existing infrastructure and equipment, lower fixed costs from building overcapacity, weaker vested interests, and a less divided public opinion (as compared to developed economies).</a:t>
            </a:r>
          </a:p>
          <a:p>
            <a:endParaRPr lang="en-US" dirty="0"/>
          </a:p>
        </p:txBody>
      </p:sp>
      <p:sp>
        <p:nvSpPr>
          <p:cNvPr id="4" name="TextBox 3"/>
          <p:cNvSpPr txBox="1"/>
          <p:nvPr/>
        </p:nvSpPr>
        <p:spPr>
          <a:xfrm>
            <a:off x="3200401" y="6002179"/>
            <a:ext cx="5486400" cy="246221"/>
          </a:xfrm>
          <a:prstGeom prst="rect">
            <a:avLst/>
          </a:prstGeom>
          <a:noFill/>
        </p:spPr>
        <p:txBody>
          <a:bodyPr wrap="square" rtlCol="0">
            <a:spAutoFit/>
          </a:bodyPr>
          <a:lstStyle/>
          <a:p>
            <a:r>
              <a:rPr lang="en-GB" sz="1000" dirty="0"/>
              <a:t>Source: World Economic Forum Report (2016)  “Health Systems Leapfrogging in Emerging Economies”</a:t>
            </a:r>
            <a:endParaRPr lang="en-US" sz="1000" dirty="0"/>
          </a:p>
        </p:txBody>
      </p:sp>
    </p:spTree>
    <p:extLst>
      <p:ext uri="{BB962C8B-B14F-4D97-AF65-F5344CB8AC3E}">
        <p14:creationId xmlns:p14="http://schemas.microsoft.com/office/powerpoint/2010/main" val="2947102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a:t>The social impact opportunity</a:t>
            </a:r>
          </a:p>
        </p:txBody>
      </p:sp>
      <p:sp>
        <p:nvSpPr>
          <p:cNvPr id="3" name="Content Placeholder 2"/>
          <p:cNvSpPr>
            <a:spLocks noGrp="1"/>
          </p:cNvSpPr>
          <p:nvPr>
            <p:ph idx="1"/>
          </p:nvPr>
        </p:nvSpPr>
        <p:spPr>
          <a:xfrm>
            <a:off x="4439770" y="1889312"/>
            <a:ext cx="4648200" cy="4525963"/>
          </a:xfrm>
        </p:spPr>
        <p:txBody>
          <a:bodyPr>
            <a:normAutofit fontScale="92500" lnSpcReduction="10000"/>
          </a:bodyPr>
          <a:lstStyle/>
          <a:p>
            <a:pPr marL="0" indent="0">
              <a:buNone/>
            </a:pPr>
            <a:r>
              <a:rPr lang="en-US" dirty="0" err="1"/>
              <a:t>Sub-saharan</a:t>
            </a:r>
            <a:r>
              <a:rPr lang="en-US" dirty="0"/>
              <a:t> Africa accounts for about 11% of the world’s population, BUT:</a:t>
            </a:r>
          </a:p>
          <a:p>
            <a:pPr lvl="1"/>
            <a:r>
              <a:rPr lang="en-US" dirty="0"/>
              <a:t>bears an uneven 24% of the global disease burden</a:t>
            </a:r>
          </a:p>
          <a:p>
            <a:pPr lvl="1"/>
            <a:r>
              <a:rPr lang="en-US" dirty="0"/>
              <a:t>Including 44% of the world’s communicable diseases</a:t>
            </a:r>
          </a:p>
          <a:p>
            <a:pPr lvl="1"/>
            <a:r>
              <a:rPr lang="en-US" dirty="0"/>
              <a:t>About half of the world’s deaths of children under 5 take place in Africa</a:t>
            </a:r>
          </a:p>
        </p:txBody>
      </p:sp>
      <p:pic>
        <p:nvPicPr>
          <p:cNvPr id="1026" name="Picture 2" descr="http://www.worldatlas.com/webimage/countrys/africa/afoutlne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085" y="2133600"/>
            <a:ext cx="4048685" cy="398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7263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838200"/>
            <a:ext cx="8229600" cy="1143000"/>
          </a:xfrm>
        </p:spPr>
        <p:txBody>
          <a:bodyPr>
            <a:normAutofit fontScale="90000"/>
          </a:bodyPr>
          <a:lstStyle/>
          <a:p>
            <a:r>
              <a:rPr lang="en-US" dirty="0"/>
              <a:t>… and Nairobi’s emergence as global a </a:t>
            </a:r>
            <a:r>
              <a:rPr lang="en-US" dirty="0" err="1"/>
              <a:t>SocEnt</a:t>
            </a:r>
            <a:r>
              <a:rPr lang="en-US" dirty="0"/>
              <a:t> &amp; </a:t>
            </a:r>
            <a:r>
              <a:rPr lang="en-US" dirty="0" err="1"/>
              <a:t>ImpInv</a:t>
            </a:r>
            <a:r>
              <a:rPr lang="en-US" dirty="0"/>
              <a:t> hub</a:t>
            </a:r>
          </a:p>
        </p:txBody>
      </p:sp>
      <p:pic>
        <p:nvPicPr>
          <p:cNvPr id="4" name="Content Placeholder 3"/>
          <p:cNvPicPr>
            <a:picLocks noGrp="1" noChangeAspect="1"/>
          </p:cNvPicPr>
          <p:nvPr>
            <p:ph idx="1"/>
          </p:nvPr>
        </p:nvPicPr>
        <p:blipFill>
          <a:blip r:embed="rId3"/>
          <a:stretch>
            <a:fillRect/>
          </a:stretch>
        </p:blipFill>
        <p:spPr>
          <a:xfrm>
            <a:off x="1" y="1981201"/>
            <a:ext cx="9168234" cy="4876800"/>
          </a:xfrm>
        </p:spPr>
      </p:pic>
    </p:spTree>
    <p:extLst>
      <p:ext uri="{BB962C8B-B14F-4D97-AF65-F5344CB8AC3E}">
        <p14:creationId xmlns:p14="http://schemas.microsoft.com/office/powerpoint/2010/main" val="25568802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17722</TotalTime>
  <Words>749</Words>
  <Application>Microsoft Office PowerPoint</Application>
  <PresentationFormat>On-screen Show (4:3)</PresentationFormat>
  <Paragraphs>59</Paragraphs>
  <Slides>8</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Georgia</vt:lpstr>
      <vt:lpstr>Times New Roman</vt:lpstr>
      <vt:lpstr>Office Theme</vt:lpstr>
      <vt:lpstr>Investing in EA Pharmaceutical Manufacturing Sector</vt:lpstr>
      <vt:lpstr>What we do</vt:lpstr>
      <vt:lpstr>Making the case for health sector paradigm shift from donor driven to sustainable development: the role of local pharma manufacturing in the SocEnt &amp; ImpInv sector </vt:lpstr>
      <vt:lpstr>Financial (ROI) opportunity</vt:lpstr>
      <vt:lpstr>Relatively strong R&amp;D and production capacity</vt:lpstr>
      <vt:lpstr>The leap frogging opportunity</vt:lpstr>
      <vt:lpstr>The social impact opportunity</vt:lpstr>
      <vt:lpstr>… and Nairobi’s emergence as global a SocEnt &amp; ImpInv hub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Villgro Kenya</dc:creator>
  <cp:lastModifiedBy>Robert Karanja</cp:lastModifiedBy>
  <cp:revision>251</cp:revision>
  <dcterms:created xsi:type="dcterms:W3CDTF">2014-11-14T08:10:37Z</dcterms:created>
  <dcterms:modified xsi:type="dcterms:W3CDTF">2016-11-04T08:11:01Z</dcterms:modified>
</cp:coreProperties>
</file>