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5" r:id="rId1"/>
    <p:sldMasterId id="2147484297" r:id="rId2"/>
  </p:sldMasterIdLst>
  <p:notesMasterIdLst>
    <p:notesMasterId r:id="rId19"/>
  </p:notesMasterIdLst>
  <p:sldIdLst>
    <p:sldId id="256" r:id="rId3"/>
    <p:sldId id="263" r:id="rId4"/>
    <p:sldId id="297" r:id="rId5"/>
    <p:sldId id="298" r:id="rId6"/>
    <p:sldId id="291" r:id="rId7"/>
    <p:sldId id="294" r:id="rId8"/>
    <p:sldId id="305" r:id="rId9"/>
    <p:sldId id="265" r:id="rId10"/>
    <p:sldId id="306" r:id="rId11"/>
    <p:sldId id="296" r:id="rId12"/>
    <p:sldId id="301" r:id="rId13"/>
    <p:sldId id="295" r:id="rId14"/>
    <p:sldId id="303" r:id="rId15"/>
    <p:sldId id="307" r:id="rId16"/>
    <p:sldId id="300" r:id="rId17"/>
    <p:sldId id="302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oud KADDAR" initials="MK" lastIdx="14" clrIdx="0">
    <p:extLst/>
  </p:cmAuthor>
  <p:cmAuthor id="2" name="AMITABH MEHTA" initials="" lastIdx="0" clrIdx="1"/>
  <p:cmAuthor id="3" name="PITKANEN" initials="P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D22F"/>
    <a:srgbClr val="89B4CD"/>
    <a:srgbClr val="54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3148" autoAdjust="0"/>
    <p:restoredTop sz="98364" autoAdjust="0"/>
  </p:normalViewPr>
  <p:slideViewPr>
    <p:cSldViewPr snapToGrid="0" snapToObjects="1">
      <p:cViewPr varScale="1">
        <p:scale>
          <a:sx n="74" d="100"/>
          <a:sy n="74" d="100"/>
        </p:scale>
        <p:origin x="6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-2046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1D347-F048-284F-9DD6-28BCCF24D680}" type="datetimeFigureOut">
              <a:rPr lang="en-US" smtClean="0"/>
              <a:t>11/3/2016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98390F-E470-6B4B-B461-59FDFD0CAB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87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8390F-E470-6B4B-B461-59FDFD0CAB7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973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8390F-E470-6B4B-B461-59FDFD0CAB7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973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8390F-E470-6B4B-B461-59FDFD0CAB7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9732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8390F-E470-6B4B-B461-59FDFD0CAB7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392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8390F-E470-6B4B-B461-59FDFD0CAB7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973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8390F-E470-6B4B-B461-59FDFD0CAB7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973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8390F-E470-6B4B-B461-59FDFD0CAB7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720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8390F-E470-6B4B-B461-59FDFD0CAB7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720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8DEAFE-601B-9449-AE9E-C67C2CE8FAE3}" type="slidenum">
              <a:rPr lang="de-DE"/>
              <a:pPr/>
              <a:t>7</a:t>
            </a:fld>
            <a:endParaRPr lang="de-DE"/>
          </a:p>
        </p:txBody>
      </p:sp>
      <p:sp>
        <p:nvSpPr>
          <p:cNvPr id="1215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15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00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8390F-E470-6B4B-B461-59FDFD0CAB7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7205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8390F-E470-6B4B-B461-59FDFD0CAB7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054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8390F-E470-6B4B-B461-59FDFD0CAB7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25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935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743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850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543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880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422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681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692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0107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14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26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11/3/2016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11/3/2016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11/3/2016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166499" y="6126163"/>
            <a:ext cx="860661" cy="6403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6744E-F293-4AD7-82F5-8D2B4138B744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71D19-4FCD-46A5-B7F7-4265734D0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62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  <p:sldLayoutId id="2147484306" r:id="rId9"/>
    <p:sldLayoutId id="2147484307" r:id="rId10"/>
    <p:sldLayoutId id="21474843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4067" y="2099448"/>
            <a:ext cx="8382000" cy="707886"/>
          </a:xfrm>
          <a:solidFill>
            <a:schemeClr val="lt1">
              <a:alpha val="3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i="1" dirty="0">
                <a:solidFill>
                  <a:schemeClr val="dk1"/>
                </a:solidFill>
              </a:rPr>
              <a:t>1st International High Level Multi-Stakeholders Meeting on Promoting Pharmaceutical Sector Investments in the East African Community (EAC)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64067" y="4237568"/>
            <a:ext cx="8382000" cy="2027766"/>
          </a:xfr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Mr. Amitabh Mehta</a:t>
            </a:r>
          </a:p>
          <a:p>
            <a:r>
              <a:rPr lang="en-US" sz="2000" b="1" i="1" dirty="0" smtClean="0">
                <a:solidFill>
                  <a:schemeClr val="tx1"/>
                </a:solidFill>
              </a:rPr>
              <a:t>Innovative </a:t>
            </a:r>
            <a:r>
              <a:rPr lang="en-US" sz="2000" b="1" i="1" dirty="0">
                <a:solidFill>
                  <a:schemeClr val="tx1"/>
                </a:solidFill>
              </a:rPr>
              <a:t>Financing Solutions, Fundraising Strategy &amp; Corporate </a:t>
            </a:r>
            <a:r>
              <a:rPr lang="en-US" sz="2000" b="1" i="1" dirty="0" smtClean="0">
                <a:solidFill>
                  <a:schemeClr val="tx1"/>
                </a:solidFill>
              </a:rPr>
              <a:t>Partnerships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smtClean="0">
                <a:solidFill>
                  <a:schemeClr val="tx1"/>
                </a:solidFill>
              </a:rPr>
              <a:t>Nairobi 3</a:t>
            </a:r>
            <a:r>
              <a:rPr lang="en-US" sz="2000" b="1" baseline="30000" dirty="0" smtClean="0">
                <a:solidFill>
                  <a:schemeClr val="tx1"/>
                </a:solidFill>
              </a:rPr>
              <a:t>rd</a:t>
            </a:r>
            <a:r>
              <a:rPr lang="en-US" sz="2000" b="1" dirty="0" smtClean="0">
                <a:solidFill>
                  <a:schemeClr val="tx1"/>
                </a:solidFill>
              </a:rPr>
              <a:t> November 2016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4067" y="726718"/>
            <a:ext cx="83820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i="1" dirty="0" smtClean="0"/>
              <a:t>Exploring </a:t>
            </a:r>
            <a:r>
              <a:rPr lang="en-US" sz="3600" i="1" dirty="0"/>
              <a:t>Innovative Mechanisms for Financing Local </a:t>
            </a:r>
            <a:r>
              <a:rPr lang="en-US" sz="3600" i="1" dirty="0" smtClean="0"/>
              <a:t>Manufacturing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562022" y="6047370"/>
            <a:ext cx="3335866" cy="810630"/>
          </a:xfrm>
          <a:prstGeom prst="rect">
            <a:avLst/>
          </a:prstGeom>
          <a:ln>
            <a:noFill/>
          </a:ln>
        </p:spPr>
      </p:pic>
      <p:pic>
        <p:nvPicPr>
          <p:cNvPr id="4" name="Picture 3" descr="giz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67" y="5974080"/>
            <a:ext cx="2104079" cy="87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03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000" y="5461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Viability Gap Funding</a:t>
            </a:r>
            <a:endParaRPr lang="en-US" sz="40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31234" y="2420408"/>
            <a:ext cx="8695266" cy="31707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200" b="1" u="sng" dirty="0"/>
              <a:t>Defined: </a:t>
            </a:r>
            <a:r>
              <a:rPr lang="en-GB" sz="1200" dirty="0" smtClean="0"/>
              <a:t>VGF </a:t>
            </a:r>
            <a:r>
              <a:rPr lang="en-GB" sz="1200" dirty="0"/>
              <a:t>is effectively a fund set-up by government(s) to supplement returns into a specific priority industry. </a:t>
            </a:r>
            <a:r>
              <a:rPr lang="en-GB" sz="1200" dirty="0" smtClean="0"/>
              <a:t>It serves </a:t>
            </a:r>
            <a:r>
              <a:rPr lang="en-GB" sz="1200" dirty="0"/>
              <a:t>as a feature to attract further private sector funding. </a:t>
            </a:r>
          </a:p>
          <a:p>
            <a:pPr marL="0" indent="0" algn="just">
              <a:buNone/>
            </a:pPr>
            <a:endParaRPr lang="en-GB" sz="1200" dirty="0"/>
          </a:p>
          <a:p>
            <a:pPr marL="0" indent="0">
              <a:buNone/>
            </a:pPr>
            <a:r>
              <a:rPr lang="en-GB" sz="1200" b="1" u="sng" dirty="0" smtClean="0"/>
              <a:t>Structure: </a:t>
            </a:r>
            <a:r>
              <a:rPr lang="en-GB" sz="1200" dirty="0" smtClean="0"/>
              <a:t>No specific structure needed but a corpus fund would be created by the governments typically and earmarked to bridge the GAP between </a:t>
            </a:r>
            <a:r>
              <a:rPr lang="en-US" sz="1200" dirty="0"/>
              <a:t>economically </a:t>
            </a:r>
            <a:r>
              <a:rPr lang="en-US" sz="1200" dirty="0" smtClean="0"/>
              <a:t>justified projects that </a:t>
            </a:r>
            <a:r>
              <a:rPr lang="en-US" sz="1200" dirty="0"/>
              <a:t>fall short of financial viability</a:t>
            </a:r>
            <a:r>
              <a:rPr lang="en-US" sz="1200" dirty="0" smtClean="0"/>
              <a:t>.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b="1" u="sng" dirty="0" smtClean="0"/>
              <a:t>Evidence: </a:t>
            </a:r>
            <a:r>
              <a:rPr lang="en-US" sz="1200" dirty="0" smtClean="0"/>
              <a:t>Several of these exist in the world of infrastructure though not necessarily in health. </a:t>
            </a:r>
            <a:r>
              <a:rPr lang="en-US" sz="1200" dirty="0"/>
              <a:t>S</a:t>
            </a:r>
            <a:r>
              <a:rPr lang="en-US" sz="1200" dirty="0" smtClean="0"/>
              <a:t>olid </a:t>
            </a:r>
            <a:r>
              <a:rPr lang="en-US" sz="1200" dirty="0"/>
              <a:t>waste management project in Kampala, </a:t>
            </a:r>
            <a:r>
              <a:rPr lang="en-US" sz="1200" dirty="0" smtClean="0"/>
              <a:t>Uganda; Highway projects in India, Vietnam Hydropower, Cambodia Renewable Energy.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b="1" u="sng" dirty="0" smtClean="0"/>
              <a:t>Issues to Consider:</a:t>
            </a:r>
            <a:endParaRPr lang="en-US" sz="1200" b="1" u="sng" dirty="0"/>
          </a:p>
          <a:p>
            <a:pPr lvl="1">
              <a:buFont typeface="Arial"/>
              <a:buChar char="•"/>
            </a:pPr>
            <a:r>
              <a:rPr lang="en-US" sz="1200" dirty="0" smtClean="0"/>
              <a:t>Usually limited amount of funding (</a:t>
            </a:r>
            <a:r>
              <a:rPr lang="en-US" sz="1200" dirty="0" err="1" smtClean="0"/>
              <a:t>uptil</a:t>
            </a:r>
            <a:r>
              <a:rPr lang="en-US" sz="1200" dirty="0" smtClean="0"/>
              <a:t> 20% of the entire project).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Favorable Terms and Return Profile.</a:t>
            </a:r>
          </a:p>
          <a:p>
            <a:pPr lvl="1">
              <a:buFont typeface="Arial"/>
              <a:buChar char="•"/>
            </a:pPr>
            <a:r>
              <a:rPr lang="en-GB" sz="1200" dirty="0"/>
              <a:t>VGF grants are only disbursed after investors have committed equity to the project, thereby putting their money at risk for a project they believe to be </a:t>
            </a:r>
            <a:r>
              <a:rPr lang="en-GB" sz="1200" dirty="0" smtClean="0"/>
              <a:t>viable.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8371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89" y="2383370"/>
            <a:ext cx="8695266" cy="424603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US" sz="2200" b="1" dirty="0" smtClean="0"/>
              <a:t>Using East Africa’s strengths to attract funding from growing bilateral trade and bilateral </a:t>
            </a:r>
            <a:r>
              <a:rPr lang="en-US" sz="2200" b="1" dirty="0"/>
              <a:t>negotiations. Investigate further how to use Africa's unique position as </a:t>
            </a:r>
            <a:r>
              <a:rPr lang="en-US" sz="2200" b="1" dirty="0" smtClean="0"/>
              <a:t>an attractive </a:t>
            </a:r>
            <a:r>
              <a:rPr lang="en-US" sz="2200" b="1" dirty="0"/>
              <a:t>consumer market to leverage manufacturing relationships and </a:t>
            </a:r>
            <a:r>
              <a:rPr lang="en-US" sz="2200" b="1" dirty="0" smtClean="0"/>
              <a:t>financing:</a:t>
            </a:r>
          </a:p>
          <a:p>
            <a:pPr marL="0" indent="0" algn="just">
              <a:buNone/>
            </a:pPr>
            <a:endParaRPr lang="en-US" sz="2200" dirty="0" smtClean="0"/>
          </a:p>
          <a:p>
            <a:pPr lvl="1" algn="just">
              <a:buFont typeface="Arial"/>
              <a:buChar char="•"/>
            </a:pPr>
            <a:r>
              <a:rPr lang="en-US" dirty="0" smtClean="0"/>
              <a:t>Government and Corporate Funding from global Pharma Market.</a:t>
            </a:r>
          </a:p>
          <a:p>
            <a:pPr lvl="1" algn="just">
              <a:buFont typeface="Arial"/>
              <a:buChar char="•"/>
            </a:pPr>
            <a:r>
              <a:rPr lang="en-US" dirty="0" smtClean="0"/>
              <a:t>Growing retail market.</a:t>
            </a:r>
          </a:p>
          <a:p>
            <a:pPr lvl="1" algn="just">
              <a:buFont typeface="Arial"/>
              <a:buChar char="•"/>
            </a:pPr>
            <a:r>
              <a:rPr lang="en-US" dirty="0" smtClean="0"/>
              <a:t>Political, population and economic ties.</a:t>
            </a:r>
          </a:p>
          <a:p>
            <a:pPr lvl="1" algn="just">
              <a:buFont typeface="Arial"/>
              <a:buChar char="•"/>
            </a:pPr>
            <a:r>
              <a:rPr lang="en-US" dirty="0" smtClean="0"/>
              <a:t>Indo-Africa Meet 2015. </a:t>
            </a:r>
          </a:p>
          <a:p>
            <a:pPr marL="301943" lvl="1" indent="0" algn="just">
              <a:buNone/>
            </a:pPr>
            <a:endParaRPr lang="en-US" dirty="0" smtClean="0"/>
          </a:p>
          <a:p>
            <a:pPr algn="just"/>
            <a:r>
              <a:rPr lang="en-US" sz="2200" b="1" dirty="0" smtClean="0"/>
              <a:t>India, China, Europe: </a:t>
            </a:r>
          </a:p>
          <a:p>
            <a:pPr algn="just"/>
            <a:endParaRPr lang="en-US" sz="2200" dirty="0" smtClean="0"/>
          </a:p>
          <a:p>
            <a:pPr lvl="1" algn="just">
              <a:buFont typeface="Arial"/>
              <a:buChar char="•"/>
            </a:pPr>
            <a:r>
              <a:rPr lang="en-US" dirty="0"/>
              <a:t>Keen to extend their links to a growing potential market: Retail goods and services</a:t>
            </a:r>
          </a:p>
          <a:p>
            <a:pPr lvl="1" algn="just">
              <a:buFont typeface="Arial"/>
              <a:buChar char="•"/>
            </a:pPr>
            <a:r>
              <a:rPr lang="en-US" dirty="0"/>
              <a:t>Keen to </a:t>
            </a:r>
            <a:r>
              <a:rPr lang="en-US" dirty="0" err="1"/>
              <a:t>utilise</a:t>
            </a:r>
            <a:r>
              <a:rPr lang="en-US" dirty="0"/>
              <a:t> their knowledge to increase trade and aid.</a:t>
            </a:r>
          </a:p>
          <a:p>
            <a:pPr lvl="1" algn="just">
              <a:buFont typeface="Arial"/>
              <a:buChar char="•"/>
            </a:pPr>
            <a:r>
              <a:rPr lang="en-US" dirty="0"/>
              <a:t>Bilateral funding. </a:t>
            </a:r>
          </a:p>
          <a:p>
            <a:pPr lvl="1" algn="just">
              <a:buFont typeface="Arial"/>
              <a:buChar char="•"/>
            </a:pPr>
            <a:r>
              <a:rPr lang="en-US" dirty="0"/>
              <a:t>Keen to extend markets, knowledge, and industry: Pharma, </a:t>
            </a:r>
            <a:r>
              <a:rPr lang="en-US" dirty="0" smtClean="0"/>
              <a:t>Vaccines.</a:t>
            </a:r>
            <a:endParaRPr lang="en-US" dirty="0"/>
          </a:p>
          <a:p>
            <a:pPr lvl="1" algn="just">
              <a:buFont typeface="Arial"/>
              <a:buChar char="•"/>
            </a:pPr>
            <a:r>
              <a:rPr lang="en-US" dirty="0"/>
              <a:t>Tech Transfer, JV and </a:t>
            </a:r>
            <a:r>
              <a:rPr lang="en-US" dirty="0" smtClean="0"/>
              <a:t>Funding.</a:t>
            </a:r>
          </a:p>
          <a:p>
            <a:pPr lvl="1" algn="just">
              <a:buFont typeface="Arial"/>
              <a:buChar char="•"/>
            </a:pPr>
            <a:r>
              <a:rPr lang="en-US" dirty="0" smtClean="0"/>
              <a:t>Trade and Aid Sovereign Funds.</a:t>
            </a:r>
          </a:p>
          <a:p>
            <a:pPr marL="301943" lvl="1" indent="0" algn="just">
              <a:buNone/>
            </a:pPr>
            <a:endParaRPr lang="en-US" dirty="0"/>
          </a:p>
          <a:p>
            <a:pPr algn="just"/>
            <a:r>
              <a:rPr lang="en-US" sz="2200" b="1" dirty="0" smtClean="0"/>
              <a:t>Benefits:</a:t>
            </a:r>
          </a:p>
          <a:p>
            <a:pPr algn="just"/>
            <a:endParaRPr lang="en-US" sz="2200" dirty="0" smtClean="0"/>
          </a:p>
          <a:p>
            <a:pPr lvl="1" algn="just">
              <a:buFont typeface="Arial"/>
              <a:buChar char="•"/>
            </a:pPr>
            <a:r>
              <a:rPr lang="en-US" dirty="0"/>
              <a:t>Understanding of the risks and returns of the market due to ancillary interests. </a:t>
            </a:r>
          </a:p>
          <a:p>
            <a:pPr lvl="1" algn="just">
              <a:buFont typeface="Arial"/>
              <a:buChar char="•"/>
            </a:pPr>
            <a:r>
              <a:rPr lang="en-US" dirty="0"/>
              <a:t>Cheaper funding.</a:t>
            </a:r>
          </a:p>
          <a:p>
            <a:pPr lvl="1" algn="just">
              <a:buFont typeface="Arial"/>
              <a:buChar char="•"/>
            </a:pPr>
            <a:r>
              <a:rPr lang="en-US" dirty="0"/>
              <a:t>Peripheral benefits such as training of staff and JVs.</a:t>
            </a:r>
          </a:p>
          <a:p>
            <a:pPr lvl="1" algn="just">
              <a:buFont typeface="Arial"/>
              <a:buChar char="•"/>
            </a:pPr>
            <a:r>
              <a:rPr lang="en-US" dirty="0"/>
              <a:t>Prior Knowledge. </a:t>
            </a:r>
          </a:p>
          <a:p>
            <a:pPr algn="just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Bilateral Funding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64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1" y="1490123"/>
            <a:ext cx="8712199" cy="48768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en-US" sz="3200" dirty="0"/>
          </a:p>
          <a:p>
            <a:pPr lvl="0" algn="just"/>
            <a:r>
              <a:rPr lang="en-US" sz="3200" dirty="0" smtClean="0"/>
              <a:t>Development Banks</a:t>
            </a:r>
          </a:p>
          <a:p>
            <a:pPr lvl="0" algn="just"/>
            <a:r>
              <a:rPr lang="en-US" sz="3200" dirty="0" smtClean="0"/>
              <a:t>Tax Subsidies: Funding through unrelated corporates</a:t>
            </a:r>
            <a:endParaRPr lang="en-GB" sz="3200" dirty="0"/>
          </a:p>
          <a:p>
            <a:pPr lvl="0" algn="just"/>
            <a:r>
              <a:rPr lang="en-GB" sz="3200" dirty="0" smtClean="0"/>
              <a:t>Incentive Schemes</a:t>
            </a:r>
            <a:endParaRPr lang="en-GB" sz="3200" dirty="0"/>
          </a:p>
          <a:p>
            <a:pPr algn="just"/>
            <a:r>
              <a:rPr lang="en-GB" sz="3200" dirty="0" smtClean="0"/>
              <a:t>Islamic Financing: </a:t>
            </a:r>
            <a:r>
              <a:rPr lang="en-GB" sz="3200" dirty="0" err="1" smtClean="0"/>
              <a:t>Sukuk</a:t>
            </a:r>
            <a:r>
              <a:rPr lang="en-GB" sz="3200" dirty="0" smtClean="0"/>
              <a:t>, Cleansing Monies, </a:t>
            </a:r>
            <a:r>
              <a:rPr lang="en-GB" sz="3200" dirty="0" err="1" smtClean="0"/>
              <a:t>IsDB</a:t>
            </a:r>
            <a:r>
              <a:rPr lang="en-GB" sz="3200" dirty="0" smtClean="0"/>
              <a:t> initiatives</a:t>
            </a:r>
          </a:p>
          <a:p>
            <a:pPr algn="just"/>
            <a:r>
              <a:rPr lang="en-US" sz="3200" dirty="0" smtClean="0"/>
              <a:t>Philanthropy and new donors (Trade and Aid) from developing countries.</a:t>
            </a:r>
            <a:endParaRPr lang="en-GB" sz="3200" dirty="0" smtClean="0"/>
          </a:p>
          <a:p>
            <a:pPr algn="just"/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potential mechanisms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2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794941"/>
            <a:ext cx="8712200" cy="53509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n-US" sz="1600" dirty="0"/>
          </a:p>
          <a:p>
            <a:pPr marL="114300" indent="0" algn="just">
              <a:buNone/>
            </a:pPr>
            <a:r>
              <a:rPr lang="en-GB" sz="1800" b="1" u="sng" dirty="0"/>
              <a:t>One could envisage a production line style of financing, with: </a:t>
            </a:r>
          </a:p>
          <a:p>
            <a:pPr lvl="0" algn="just"/>
            <a:r>
              <a:rPr lang="en-US" sz="1600" b="1" dirty="0" smtClean="0"/>
              <a:t>Multilateral </a:t>
            </a:r>
            <a:r>
              <a:rPr lang="en-US" sz="1600" b="1" dirty="0"/>
              <a:t>Loan</a:t>
            </a:r>
            <a:r>
              <a:rPr lang="en-US" sz="1600" dirty="0"/>
              <a:t>: A</a:t>
            </a:r>
            <a:r>
              <a:rPr lang="en-US" sz="1600" dirty="0" smtClean="0"/>
              <a:t> project platform </a:t>
            </a:r>
            <a:r>
              <a:rPr lang="en-US" sz="1600" dirty="0"/>
              <a:t>could seek a multilateral bank loan </a:t>
            </a:r>
            <a:r>
              <a:rPr lang="en-US" sz="1600" dirty="0" smtClean="0"/>
              <a:t>to allow </a:t>
            </a:r>
            <a:r>
              <a:rPr lang="en-US" sz="1600" dirty="0"/>
              <a:t>a mixture of projects to be financed (‘Core’ and ‘Related’</a:t>
            </a:r>
            <a:r>
              <a:rPr lang="en-US" sz="1600" dirty="0" smtClean="0"/>
              <a:t>).</a:t>
            </a:r>
          </a:p>
          <a:p>
            <a:pPr lvl="0" algn="just"/>
            <a:r>
              <a:rPr lang="en-US" sz="1600" b="1" dirty="0" smtClean="0"/>
              <a:t>PDA</a:t>
            </a:r>
            <a:r>
              <a:rPr lang="en-US" sz="1600" dirty="0"/>
              <a:t>: A </a:t>
            </a:r>
            <a:r>
              <a:rPr lang="en-US" sz="1600" dirty="0" smtClean="0"/>
              <a:t>Project </a:t>
            </a:r>
            <a:r>
              <a:rPr lang="en-US" sz="1600" dirty="0"/>
              <a:t>D</a:t>
            </a:r>
            <a:r>
              <a:rPr lang="en-US" sz="1600" dirty="0" smtClean="0"/>
              <a:t>esign </a:t>
            </a:r>
            <a:r>
              <a:rPr lang="en-US" sz="1600" dirty="0"/>
              <a:t>A</a:t>
            </a:r>
            <a:r>
              <a:rPr lang="en-US" sz="1600" dirty="0" smtClean="0"/>
              <a:t>dvance </a:t>
            </a:r>
            <a:r>
              <a:rPr lang="en-US" sz="1600" dirty="0"/>
              <a:t>from the governments/ foundations is envisaged to prepare initial projects and set up </a:t>
            </a:r>
            <a:r>
              <a:rPr lang="en-US" sz="1600" dirty="0" smtClean="0"/>
              <a:t>a </a:t>
            </a:r>
            <a:r>
              <a:rPr lang="en-US" sz="1600" dirty="0"/>
              <a:t>project </a:t>
            </a:r>
            <a:r>
              <a:rPr lang="en-US" sz="1600" dirty="0" smtClean="0"/>
              <a:t>platform.</a:t>
            </a:r>
          </a:p>
          <a:p>
            <a:pPr lvl="0" algn="just"/>
            <a:r>
              <a:rPr lang="en-US" sz="1600" b="1" dirty="0" smtClean="0"/>
              <a:t>The </a:t>
            </a:r>
            <a:r>
              <a:rPr lang="en-US" sz="1600" b="1" dirty="0"/>
              <a:t>first loan tranche: </a:t>
            </a:r>
            <a:r>
              <a:rPr lang="en-US" sz="1600" dirty="0" smtClean="0"/>
              <a:t>Could </a:t>
            </a:r>
            <a:r>
              <a:rPr lang="en-US" sz="1600" dirty="0"/>
              <a:t>be for a core </a:t>
            </a:r>
            <a:r>
              <a:rPr lang="en-US" sz="1600" dirty="0" smtClean="0"/>
              <a:t>drug or drugs </a:t>
            </a:r>
            <a:r>
              <a:rPr lang="en-US" sz="1600" dirty="0"/>
              <a:t>as identified by experts – which could theoretically use 100% multilateral financing – a PPP arrangement could then mean that the private contractor need not finance any capex and have a revenue model backed by the project </a:t>
            </a:r>
            <a:r>
              <a:rPr lang="en-US" sz="1600" dirty="0" smtClean="0"/>
              <a:t>platform with </a:t>
            </a:r>
            <a:r>
              <a:rPr lang="en-US" sz="1600" dirty="0"/>
              <a:t>assurance to pay possible revenue gaps. Viability GAP funding could also be investigated by governments where the manufacturing will take </a:t>
            </a:r>
            <a:r>
              <a:rPr lang="en-US" sz="1600" dirty="0" smtClean="0"/>
              <a:t>place.</a:t>
            </a:r>
          </a:p>
          <a:p>
            <a:pPr lvl="0" algn="just"/>
            <a:r>
              <a:rPr lang="en-US" sz="1600" b="1" dirty="0" smtClean="0"/>
              <a:t>Other </a:t>
            </a:r>
            <a:r>
              <a:rPr lang="en-US" sz="1600" b="1" dirty="0"/>
              <a:t>loan tranches</a:t>
            </a:r>
            <a:r>
              <a:rPr lang="en-US" sz="1600" dirty="0"/>
              <a:t>: Multilateral funds through later tranches can also be capped at 20-30% of a project to allow for financing from other sources (private sector)– this allows the impact of such funds to be much bigger and catalytic for private and commercial </a:t>
            </a:r>
            <a:r>
              <a:rPr lang="en-US" sz="1600" dirty="0" smtClean="0"/>
              <a:t>sources.</a:t>
            </a:r>
          </a:p>
          <a:p>
            <a:pPr lvl="0" algn="just"/>
            <a:r>
              <a:rPr lang="en-US" sz="1600" b="1" dirty="0" smtClean="0"/>
              <a:t>Non</a:t>
            </a:r>
            <a:r>
              <a:rPr lang="en-US" sz="1600" b="1" dirty="0"/>
              <a:t>-Sovereign Loan</a:t>
            </a:r>
            <a:r>
              <a:rPr lang="en-US" sz="1600" dirty="0"/>
              <a:t>: Some of the underlying manufacturing </a:t>
            </a:r>
            <a:r>
              <a:rPr lang="en-US" sz="1600" dirty="0" smtClean="0"/>
              <a:t>projects </a:t>
            </a:r>
            <a:r>
              <a:rPr lang="en-US" sz="1600" dirty="0"/>
              <a:t>may be developed for bankability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otential Mechanism Mix - 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04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1667" y="1913636"/>
            <a:ext cx="8741833" cy="49621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 smtClean="0"/>
              <a:t>In general, any platform to finance manufacturing must try to include initiatives to tap financing from:</a:t>
            </a:r>
          </a:p>
          <a:p>
            <a:pPr marL="0" indent="0" algn="just">
              <a:buNone/>
            </a:pPr>
            <a:endParaRPr lang="en-US" sz="2000" dirty="0"/>
          </a:p>
          <a:p>
            <a:pPr lvl="0" algn="just"/>
            <a:r>
              <a:rPr lang="en-GB" sz="2000" dirty="0"/>
              <a:t>The people that get the most benefit from the services being build – the populace – individual investments from conduits and bonds at the senior level debt lending.</a:t>
            </a:r>
          </a:p>
          <a:p>
            <a:pPr lvl="0" algn="just"/>
            <a:r>
              <a:rPr lang="en-GB" sz="2000" dirty="0"/>
              <a:t>Businesses that stand to benefit from the development – through indirect effects on </a:t>
            </a:r>
            <a:r>
              <a:rPr lang="en-GB" sz="2000" dirty="0" smtClean="0"/>
              <a:t>health and </a:t>
            </a:r>
            <a:r>
              <a:rPr lang="en-GB" sz="2000" dirty="0"/>
              <a:t>better standard of </a:t>
            </a:r>
            <a:r>
              <a:rPr lang="en-GB" sz="2000" dirty="0" smtClean="0"/>
              <a:t>living.</a:t>
            </a:r>
            <a:endParaRPr lang="en-GB" sz="2000" dirty="0"/>
          </a:p>
          <a:p>
            <a:pPr lvl="0" algn="just"/>
            <a:r>
              <a:rPr lang="en-GB" sz="2000" dirty="0"/>
              <a:t>Businesses that are benefitting from the </a:t>
            </a:r>
            <a:r>
              <a:rPr lang="en-GB" sz="2000" dirty="0" smtClean="0"/>
              <a:t>city.</a:t>
            </a:r>
            <a:endParaRPr lang="en-GB" sz="2000" dirty="0"/>
          </a:p>
          <a:p>
            <a:pPr lvl="0" algn="just"/>
            <a:r>
              <a:rPr lang="en-GB" sz="2000" dirty="0"/>
              <a:t>Allow leveraging of government and public sector equity and budget </a:t>
            </a:r>
            <a:r>
              <a:rPr lang="en-GB" sz="2000" dirty="0" smtClean="0"/>
              <a:t>allocations.</a:t>
            </a:r>
            <a:endParaRPr lang="en-GB" sz="2000" dirty="0"/>
          </a:p>
          <a:p>
            <a:pPr lvl="0" algn="just"/>
            <a:r>
              <a:rPr lang="en-GB" sz="2000" dirty="0"/>
              <a:t>Allow </a:t>
            </a:r>
            <a:r>
              <a:rPr lang="en-GB" sz="2000" dirty="0" smtClean="0"/>
              <a:t>development and commercial </a:t>
            </a:r>
            <a:r>
              <a:rPr lang="en-GB" sz="2000" dirty="0"/>
              <a:t>banks to contribute in areas </a:t>
            </a:r>
            <a:r>
              <a:rPr lang="en-GB" sz="2000" dirty="0" smtClean="0"/>
              <a:t>and stages of </a:t>
            </a:r>
            <a:r>
              <a:rPr lang="en-GB" sz="2000" dirty="0"/>
              <a:t>knowledge and risk acceptance</a:t>
            </a:r>
            <a:r>
              <a:rPr lang="en-GB" sz="2000" dirty="0" smtClean="0"/>
              <a:t>.</a:t>
            </a:r>
          </a:p>
          <a:p>
            <a:pPr marL="0" indent="0" algn="just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Mechanism Mix - </a:t>
            </a:r>
            <a:r>
              <a:rPr lang="en-US" dirty="0" smtClean="0"/>
              <a:t>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91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535" y="2214881"/>
            <a:ext cx="8644466" cy="4842932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n-US" sz="2000" dirty="0" smtClean="0"/>
              <a:t>Concept Notes for discussion, Business</a:t>
            </a:r>
            <a:r>
              <a:rPr lang="en-US" sz="2000" dirty="0"/>
              <a:t>/ Investment Case and </a:t>
            </a:r>
            <a:r>
              <a:rPr lang="en-US" sz="2000" dirty="0" smtClean="0"/>
              <a:t>Mechanisms.</a:t>
            </a:r>
            <a:endParaRPr lang="en-US" sz="2000" dirty="0"/>
          </a:p>
          <a:p>
            <a:pPr lvl="2" algn="just">
              <a:buFont typeface="Arial"/>
              <a:buChar char="•"/>
            </a:pPr>
            <a:r>
              <a:rPr lang="en-US" sz="1800" dirty="0" smtClean="0"/>
              <a:t>Specific Pharma drugs</a:t>
            </a:r>
            <a:endParaRPr lang="en-US" sz="1800" dirty="0"/>
          </a:p>
          <a:p>
            <a:pPr lvl="2" algn="just">
              <a:buFont typeface="Arial"/>
              <a:buChar char="•"/>
            </a:pPr>
            <a:r>
              <a:rPr lang="en-US" sz="1800" dirty="0" smtClean="0"/>
              <a:t>Specific </a:t>
            </a:r>
            <a:r>
              <a:rPr lang="en-US" sz="1800" dirty="0"/>
              <a:t>hubs/ geographical </a:t>
            </a:r>
            <a:r>
              <a:rPr lang="en-US" sz="1800" dirty="0" smtClean="0"/>
              <a:t>locations</a:t>
            </a:r>
          </a:p>
          <a:p>
            <a:pPr lvl="2" algn="just">
              <a:buFont typeface="Arial"/>
              <a:buChar char="•"/>
            </a:pPr>
            <a:r>
              <a:rPr lang="en-US" sz="1800" dirty="0" smtClean="0"/>
              <a:t>Specific Instruments Appetite</a:t>
            </a:r>
            <a:endParaRPr lang="en-US" sz="1800" dirty="0"/>
          </a:p>
          <a:p>
            <a:pPr marL="0" indent="0" algn="just">
              <a:buNone/>
            </a:pPr>
            <a:r>
              <a:rPr lang="en-US" sz="2000" dirty="0" smtClean="0"/>
              <a:t>  Knowledge dissemination for greater understanding of risks.</a:t>
            </a:r>
            <a:endParaRPr lang="en-US" sz="2000" dirty="0"/>
          </a:p>
          <a:p>
            <a:pPr lvl="2" algn="just">
              <a:buFont typeface="Arial"/>
              <a:buChar char="•"/>
            </a:pPr>
            <a:r>
              <a:rPr lang="en-US" sz="1800" dirty="0"/>
              <a:t>Workshops for investors, financiers, multilaterals</a:t>
            </a:r>
          </a:p>
          <a:p>
            <a:pPr lvl="2" algn="just">
              <a:buFont typeface="Arial"/>
              <a:buChar char="•"/>
            </a:pPr>
            <a:r>
              <a:rPr lang="en-US" sz="1800" dirty="0"/>
              <a:t>Comparable investment cases</a:t>
            </a:r>
          </a:p>
          <a:p>
            <a:pPr marL="114300" indent="0" algn="just">
              <a:buNone/>
            </a:pPr>
            <a:r>
              <a:rPr lang="en-US" sz="2000" dirty="0" smtClean="0"/>
              <a:t>Dialogue </a:t>
            </a:r>
            <a:r>
              <a:rPr lang="en-US" sz="2000" dirty="0"/>
              <a:t>with interested stakeholders on </a:t>
            </a:r>
            <a:r>
              <a:rPr lang="en-US" sz="2000" dirty="0" smtClean="0"/>
              <a:t>finance.</a:t>
            </a:r>
            <a:endParaRPr lang="en-US" sz="2000" dirty="0"/>
          </a:p>
          <a:p>
            <a:pPr lvl="2" algn="just">
              <a:buFont typeface="Arial"/>
              <a:buChar char="•"/>
            </a:pPr>
            <a:r>
              <a:rPr lang="en-US" sz="1800" dirty="0"/>
              <a:t>Suppliers</a:t>
            </a:r>
          </a:p>
          <a:p>
            <a:pPr lvl="2" algn="just">
              <a:buFont typeface="Arial"/>
              <a:buChar char="•"/>
            </a:pPr>
            <a:r>
              <a:rPr lang="en-US" sz="1800" dirty="0"/>
              <a:t>Developing Country Vaccine Manufacturers</a:t>
            </a:r>
          </a:p>
          <a:p>
            <a:pPr lvl="2" algn="just">
              <a:buFont typeface="Arial"/>
              <a:buChar char="•"/>
            </a:pPr>
            <a:r>
              <a:rPr lang="en-US" sz="1800" dirty="0"/>
              <a:t>Sovereigns (Africa</a:t>
            </a:r>
            <a:r>
              <a:rPr lang="en-US" dirty="0"/>
              <a:t>-India, Africa-China, Africa-EU</a:t>
            </a:r>
            <a:r>
              <a:rPr lang="en-US" dirty="0" smtClean="0"/>
              <a:t>)</a:t>
            </a:r>
          </a:p>
          <a:p>
            <a:pPr lvl="2" algn="just">
              <a:buFont typeface="Arial"/>
              <a:buChar char="•"/>
            </a:pPr>
            <a:r>
              <a:rPr lang="en-US" sz="2000" dirty="0" smtClean="0"/>
              <a:t>Multi</a:t>
            </a:r>
            <a:r>
              <a:rPr lang="en-US" sz="2000" dirty="0"/>
              <a:t>-laterals, specific initiatives: </a:t>
            </a:r>
            <a:r>
              <a:rPr lang="en-US" sz="2000" dirty="0" err="1"/>
              <a:t>AfDB</a:t>
            </a:r>
            <a:r>
              <a:rPr lang="en-US" sz="2000" dirty="0"/>
              <a:t>, </a:t>
            </a:r>
            <a:r>
              <a:rPr lang="en-US" sz="2000" dirty="0" err="1"/>
              <a:t>IsDB</a:t>
            </a:r>
            <a:r>
              <a:rPr lang="en-US" sz="2000" dirty="0"/>
              <a:t> </a:t>
            </a:r>
            <a:r>
              <a:rPr lang="en-US" sz="2000" dirty="0" smtClean="0"/>
              <a:t>Pharma Initiatives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Steps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48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5367" y="2675467"/>
            <a:ext cx="5368713" cy="26382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b="1" dirty="0" smtClean="0">
                <a:latin typeface="Copperplate Gothic Light"/>
                <a:cs typeface="Copperplate Gothic Light"/>
              </a:rPr>
              <a:t>AMITABH MEHTA</a:t>
            </a:r>
          </a:p>
          <a:p>
            <a:pPr marL="0" indent="0">
              <a:buNone/>
            </a:pPr>
            <a:r>
              <a:rPr lang="en-US" sz="2200" dirty="0" smtClean="0">
                <a:latin typeface="Copperplate Gothic Light"/>
                <a:cs typeface="Copperplate Gothic Light"/>
              </a:rPr>
              <a:t>Director: Innovative finance, strategy</a:t>
            </a:r>
            <a:endParaRPr lang="en-US" sz="2200" dirty="0">
              <a:latin typeface="Copperplate Gothic Light"/>
              <a:cs typeface="Copperplate Gothic Light"/>
            </a:endParaRPr>
          </a:p>
          <a:p>
            <a:pPr marL="0" indent="0">
              <a:buNone/>
            </a:pPr>
            <a:endParaRPr lang="en-US" dirty="0" smtClean="0">
              <a:latin typeface="Copperplate Gothic Light"/>
              <a:cs typeface="Copperplate Gothic Light"/>
            </a:endParaRPr>
          </a:p>
          <a:p>
            <a:pPr marL="0" indent="0">
              <a:buNone/>
            </a:pPr>
            <a:endParaRPr lang="en-US" dirty="0">
              <a:latin typeface="Copperplate Gothic Light"/>
              <a:cs typeface="Copperplate Gothic Light"/>
            </a:endParaRPr>
          </a:p>
          <a:p>
            <a:pPr marL="0" indent="0">
              <a:buNone/>
            </a:pPr>
            <a:endParaRPr lang="en-US" dirty="0">
              <a:latin typeface="Copperplate Gothic Light"/>
              <a:cs typeface="Copperplate Gothic Light"/>
            </a:endParaRPr>
          </a:p>
          <a:p>
            <a:pPr marL="0" indent="0">
              <a:buNone/>
            </a:pPr>
            <a:r>
              <a:rPr lang="en-US" dirty="0" smtClean="0">
                <a:latin typeface="Apple Chancery"/>
                <a:cs typeface="Apple Chancery"/>
              </a:rPr>
              <a:t>INDUS BLUE CONSULTING</a:t>
            </a:r>
          </a:p>
          <a:p>
            <a:pPr marL="0" indent="0">
              <a:buNone/>
            </a:pPr>
            <a:r>
              <a:rPr lang="en-US" dirty="0">
                <a:latin typeface="Apple Chancery"/>
                <a:cs typeface="Apple Chancery"/>
              </a:rPr>
              <a:t>6 RUE PRADIER</a:t>
            </a:r>
          </a:p>
          <a:p>
            <a:pPr marL="0" indent="0">
              <a:buNone/>
            </a:pPr>
            <a:r>
              <a:rPr lang="en-US" dirty="0">
                <a:latin typeface="Apple Chancery"/>
                <a:cs typeface="Apple Chancery"/>
              </a:rPr>
              <a:t>GENEVE </a:t>
            </a:r>
            <a:r>
              <a:rPr lang="en-US" dirty="0" smtClean="0">
                <a:latin typeface="Apple Chancery"/>
                <a:cs typeface="Apple Chancery"/>
              </a:rPr>
              <a:t>1201		</a:t>
            </a:r>
            <a:r>
              <a:rPr lang="en-US" dirty="0">
                <a:latin typeface="Apple Chancery"/>
                <a:cs typeface="Apple Chancery"/>
              </a:rPr>
              <a:t>	</a:t>
            </a:r>
            <a:r>
              <a:rPr lang="en-US" dirty="0" err="1" smtClean="0">
                <a:latin typeface="Apple Chancery"/>
                <a:cs typeface="Apple Chancery"/>
              </a:rPr>
              <a:t>mehta</a:t>
            </a:r>
            <a:r>
              <a:rPr lang="en-US" dirty="0" err="1">
                <a:latin typeface="Apple Chancery"/>
                <a:cs typeface="Apple Chancery"/>
              </a:rPr>
              <a:t>@gmx.ch</a:t>
            </a:r>
            <a:endParaRPr lang="en-US" dirty="0">
              <a:latin typeface="Apple Chancery"/>
              <a:cs typeface="Apple Chancery"/>
            </a:endParaRPr>
          </a:p>
          <a:p>
            <a:pPr marL="0" indent="0">
              <a:buNone/>
            </a:pPr>
            <a:r>
              <a:rPr lang="en-US" dirty="0">
                <a:latin typeface="Apple Chancery"/>
                <a:cs typeface="Apple Chancery"/>
              </a:rPr>
              <a:t>S</a:t>
            </a:r>
            <a:r>
              <a:rPr lang="en-US" dirty="0" smtClean="0">
                <a:latin typeface="Apple Chancery"/>
                <a:cs typeface="Apple Chancery"/>
              </a:rPr>
              <a:t>WITZERLAND</a:t>
            </a:r>
            <a:r>
              <a:rPr lang="en-US" dirty="0">
                <a:latin typeface="Apple Chancery"/>
                <a:cs typeface="Apple Chancery"/>
              </a:rPr>
              <a:t>		        </a:t>
            </a:r>
            <a:r>
              <a:rPr lang="en-US" dirty="0" smtClean="0">
                <a:latin typeface="Apple Chancery"/>
                <a:cs typeface="Apple Chancery"/>
              </a:rPr>
              <a:t>41 </a:t>
            </a:r>
            <a:r>
              <a:rPr lang="en-US" dirty="0">
                <a:latin typeface="Apple Chancery"/>
                <a:cs typeface="Apple Chancery"/>
              </a:rPr>
              <a:t>(0) 7622 80 757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50124" y="2675467"/>
            <a:ext cx="923956" cy="6874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99680" y="6126163"/>
            <a:ext cx="1422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giz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400" y="4246881"/>
            <a:ext cx="2711940" cy="11303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46240" y="2675467"/>
            <a:ext cx="1838960" cy="175432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IN CONSULTATION WITH, AND SUPPORTING THE WORK OF THE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00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25967" y="2040466"/>
            <a:ext cx="8589433" cy="42714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b="1" dirty="0" smtClean="0"/>
              <a:t>Recent study on Local Manufacturing of Vaccines in Africa looked at the question of financing and available finances:</a:t>
            </a:r>
            <a:endParaRPr lang="en-US" dirty="0" smtClean="0"/>
          </a:p>
          <a:p>
            <a:pPr marL="0" indent="0" algn="just">
              <a:buNone/>
            </a:pPr>
            <a:endParaRPr lang="en-US" sz="1800" dirty="0"/>
          </a:p>
          <a:p>
            <a:pPr lvl="0" algn="just"/>
            <a:r>
              <a:rPr lang="en-GB" sz="2600" dirty="0" smtClean="0"/>
              <a:t>Finance is available, but not necessarily ACCESSIBLE.</a:t>
            </a:r>
            <a:endParaRPr lang="en-GB" sz="2300" dirty="0"/>
          </a:p>
          <a:p>
            <a:pPr lvl="0" algn="just"/>
            <a:r>
              <a:rPr lang="en-GB" sz="2600" dirty="0" smtClean="0"/>
              <a:t>How do you tap into that?</a:t>
            </a:r>
            <a:endParaRPr lang="en-GB" sz="2600" dirty="0"/>
          </a:p>
          <a:p>
            <a:pPr lvl="1" algn="just">
              <a:buFont typeface="Arial"/>
              <a:buChar char="•"/>
            </a:pPr>
            <a:r>
              <a:rPr lang="en-GB" dirty="0" smtClean="0"/>
              <a:t>Making projects </a:t>
            </a:r>
            <a:r>
              <a:rPr lang="en-GB" dirty="0"/>
              <a:t>f</a:t>
            </a:r>
            <a:r>
              <a:rPr lang="en-GB" dirty="0" smtClean="0"/>
              <a:t>inancially </a:t>
            </a:r>
            <a:r>
              <a:rPr lang="en-GB" dirty="0"/>
              <a:t>i</a:t>
            </a:r>
            <a:r>
              <a:rPr lang="en-GB" dirty="0" smtClean="0"/>
              <a:t>nvestable/ bankable</a:t>
            </a:r>
            <a:endParaRPr lang="en-GB" dirty="0"/>
          </a:p>
          <a:p>
            <a:pPr lvl="1" algn="just">
              <a:buFont typeface="Arial"/>
              <a:buChar char="•"/>
            </a:pPr>
            <a:r>
              <a:rPr lang="en-GB" dirty="0" smtClean="0"/>
              <a:t>Diversification of the financing source to minimise cost</a:t>
            </a:r>
            <a:endParaRPr lang="en-GB" dirty="0"/>
          </a:p>
          <a:p>
            <a:pPr lvl="1" algn="just">
              <a:buFont typeface="Arial"/>
              <a:buChar char="•"/>
            </a:pPr>
            <a:r>
              <a:rPr lang="en-GB" dirty="0" smtClean="0"/>
              <a:t>Leveraging of existing finances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</a:t>
            </a:r>
            <a:r>
              <a:rPr lang="en-US" dirty="0"/>
              <a:t>t</a:t>
            </a:r>
            <a:r>
              <a:rPr lang="en-US" dirty="0" smtClean="0"/>
              <a:t>here a lack of financing?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38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4000" y="1629156"/>
            <a:ext cx="8648700" cy="50891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n-US" sz="1800" dirty="0"/>
          </a:p>
          <a:p>
            <a:pPr marL="0" indent="0" algn="just">
              <a:buNone/>
            </a:pPr>
            <a:endParaRPr lang="fr-FR" sz="1600" dirty="0" smtClean="0"/>
          </a:p>
          <a:p>
            <a:pPr algn="just"/>
            <a:r>
              <a:rPr lang="fr-FR" sz="1800" b="1" dirty="0" err="1" smtClean="0"/>
              <a:t>Innovative</a:t>
            </a:r>
            <a:r>
              <a:rPr lang="fr-FR" sz="1800" b="1" dirty="0" smtClean="0"/>
              <a:t> </a:t>
            </a:r>
            <a:r>
              <a:rPr lang="fr-FR" sz="1800" b="1" dirty="0" err="1"/>
              <a:t>financing</a:t>
            </a:r>
            <a:r>
              <a:rPr lang="fr-FR" sz="1800" b="1" dirty="0"/>
              <a:t> mechanisms, in </a:t>
            </a:r>
            <a:r>
              <a:rPr lang="fr-FR" sz="1800" b="1" dirty="0" err="1"/>
              <a:t>general</a:t>
            </a:r>
            <a:r>
              <a:rPr lang="fr-FR" sz="1800" b="1" dirty="0"/>
              <a:t>, must </a:t>
            </a:r>
            <a:r>
              <a:rPr lang="fr-FR" sz="1800" b="1" dirty="0" err="1"/>
              <a:t>provide</a:t>
            </a:r>
            <a:r>
              <a:rPr lang="fr-FR" sz="1800" b="1" dirty="0"/>
              <a:t> for the </a:t>
            </a:r>
            <a:r>
              <a:rPr lang="fr-FR" sz="1800" b="1" dirty="0" err="1"/>
              <a:t>following</a:t>
            </a:r>
            <a:r>
              <a:rPr lang="fr-FR" sz="1800" b="1" dirty="0" smtClean="0"/>
              <a:t>:</a:t>
            </a:r>
            <a:endParaRPr lang="en-GB" sz="1800" b="1" dirty="0"/>
          </a:p>
          <a:p>
            <a:pPr lvl="1" algn="just">
              <a:buFont typeface="Arial"/>
              <a:buChar char="•"/>
            </a:pPr>
            <a:r>
              <a:rPr lang="fr-FR" sz="1800" dirty="0" err="1"/>
              <a:t>Sustainability</a:t>
            </a:r>
            <a:r>
              <a:rPr lang="fr-FR" sz="1800" dirty="0"/>
              <a:t> </a:t>
            </a:r>
            <a:endParaRPr lang="en-GB" sz="1800" dirty="0"/>
          </a:p>
          <a:p>
            <a:pPr lvl="1" algn="just">
              <a:buFont typeface="Arial"/>
              <a:buChar char="•"/>
            </a:pPr>
            <a:r>
              <a:rPr lang="fr-FR" sz="1800" dirty="0" err="1"/>
              <a:t>Predictability</a:t>
            </a:r>
            <a:endParaRPr lang="en-GB" sz="1800" dirty="0"/>
          </a:p>
          <a:p>
            <a:pPr lvl="1" algn="just">
              <a:buFont typeface="Arial"/>
              <a:buChar char="•"/>
            </a:pPr>
            <a:r>
              <a:rPr lang="fr-FR" sz="1800" dirty="0" err="1"/>
              <a:t>Transparency</a:t>
            </a:r>
            <a:r>
              <a:rPr lang="fr-FR" sz="1800" dirty="0"/>
              <a:t> </a:t>
            </a:r>
            <a:endParaRPr lang="en-GB" sz="1800" dirty="0"/>
          </a:p>
          <a:p>
            <a:pPr lvl="1" algn="just">
              <a:buFont typeface="Arial"/>
              <a:buChar char="•"/>
            </a:pPr>
            <a:r>
              <a:rPr lang="fr-FR" sz="1800" dirty="0" err="1"/>
              <a:t>Leverage</a:t>
            </a:r>
            <a:endParaRPr lang="en-GB" sz="1800" dirty="0"/>
          </a:p>
          <a:p>
            <a:pPr lvl="1" algn="just">
              <a:buFont typeface="Arial"/>
              <a:buChar char="•"/>
            </a:pPr>
            <a:r>
              <a:rPr lang="fr-FR" sz="1800" dirty="0" err="1"/>
              <a:t>Partnerships</a:t>
            </a:r>
            <a:r>
              <a:rPr lang="fr-FR" sz="1800" dirty="0"/>
              <a:t> </a:t>
            </a:r>
            <a:endParaRPr lang="en-GB" sz="1800" dirty="0"/>
          </a:p>
          <a:p>
            <a:pPr marL="114300" indent="0" algn="just">
              <a:buNone/>
            </a:pPr>
            <a:endParaRPr lang="en-US" sz="1800" dirty="0" smtClean="0"/>
          </a:p>
          <a:p>
            <a:pPr algn="just"/>
            <a:r>
              <a:rPr lang="en-US" sz="1800" b="1" dirty="0" smtClean="0"/>
              <a:t>Models that: </a:t>
            </a:r>
          </a:p>
          <a:p>
            <a:pPr lvl="1" algn="just">
              <a:buFont typeface="Arial"/>
              <a:buChar char="•"/>
            </a:pPr>
            <a:r>
              <a:rPr lang="en-US" sz="1800" dirty="0"/>
              <a:t>Can maximize impact and potentially generate returns for investors;</a:t>
            </a:r>
          </a:p>
          <a:p>
            <a:pPr lvl="1" algn="just">
              <a:buFont typeface="Arial"/>
              <a:buChar char="•"/>
            </a:pPr>
            <a:r>
              <a:rPr lang="en-US" sz="1800" dirty="0"/>
              <a:t>Engage a new tier of investor in terms of both financial capacity and risk appetite for financial products across asset classes;</a:t>
            </a:r>
          </a:p>
          <a:p>
            <a:pPr lvl="1" algn="just">
              <a:buFont typeface="Arial"/>
              <a:buChar char="•"/>
            </a:pPr>
            <a:r>
              <a:rPr lang="en-US" sz="1800" dirty="0"/>
              <a:t>Diversify financing to reduce risk.</a:t>
            </a:r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Innovative mechanisms: Definition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53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37067" y="2233295"/>
            <a:ext cx="8678333" cy="45339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en-US" sz="1800" dirty="0"/>
          </a:p>
          <a:p>
            <a:pPr algn="just"/>
            <a:r>
              <a:rPr lang="en-US" sz="1400" dirty="0" smtClean="0"/>
              <a:t>Advance Market Commitments (</a:t>
            </a:r>
            <a:r>
              <a:rPr lang="en-GB" sz="1400" dirty="0" smtClean="0"/>
              <a:t>AMC): </a:t>
            </a:r>
            <a:r>
              <a:rPr lang="en-GB" sz="1400" dirty="0"/>
              <a:t>Fund structure designed to catalyse investments, from a mixture of government/ public funding with a possibility of other sources of funding – Private, Foundations, CSR</a:t>
            </a:r>
            <a:r>
              <a:rPr lang="en-GB" sz="1400" dirty="0" smtClean="0"/>
              <a:t>.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dirty="0" smtClean="0"/>
              <a:t>Revolving Fund: Multi-sourced, diversified capital structure.  </a:t>
            </a:r>
            <a:endParaRPr lang="en-US" sz="1400" dirty="0" smtClean="0"/>
          </a:p>
          <a:p>
            <a:pPr lvl="0" algn="just"/>
            <a:endParaRPr lang="en-US" sz="1400" dirty="0" smtClean="0"/>
          </a:p>
          <a:p>
            <a:pPr lvl="0" algn="just"/>
            <a:r>
              <a:rPr lang="en-US" sz="1400" dirty="0" smtClean="0"/>
              <a:t>Bond/ Loan structure using capital markets to finance, with government/ public sector commitments backing the borrowing. </a:t>
            </a:r>
          </a:p>
          <a:p>
            <a:pPr lvl="0" algn="just"/>
            <a:endParaRPr lang="en-US" sz="1400" dirty="0" smtClean="0"/>
          </a:p>
          <a:p>
            <a:pPr algn="just"/>
            <a:r>
              <a:rPr lang="en-US" sz="1400" dirty="0"/>
              <a:t>Private partners including suppliers JVs and </a:t>
            </a:r>
            <a:r>
              <a:rPr lang="en-US" sz="1400" dirty="0" smtClean="0"/>
              <a:t>upstream integration.</a:t>
            </a:r>
          </a:p>
          <a:p>
            <a:pPr marL="0" indent="0" algn="just">
              <a:buNone/>
            </a:pPr>
            <a:endParaRPr lang="en-GB" sz="1400" dirty="0"/>
          </a:p>
          <a:p>
            <a:pPr algn="just"/>
            <a:r>
              <a:rPr lang="en-GB" sz="1400" dirty="0" smtClean="0"/>
              <a:t>Social Impact Bonds: PPP Structures with risks being transferred to private investors/ capital markets/ individuals. Returns driven and impact investment.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dirty="0" smtClean="0"/>
              <a:t>Social Impact Funds: Private Fund structure with a public and private investor base, possibility of leverage from development banks/ loans. Returns and revenue driven. 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dirty="0" smtClean="0"/>
              <a:t>Islamic Financing/ CSR: Corporate sector funding, unlocked often using public sector incentives.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dirty="0"/>
              <a:t>New </a:t>
            </a:r>
            <a:r>
              <a:rPr lang="en-GB" sz="1400" dirty="0" smtClean="0"/>
              <a:t>donors, Bilateral Funding </a:t>
            </a:r>
            <a:r>
              <a:rPr lang="en-GB" sz="1400" dirty="0"/>
              <a:t>and </a:t>
            </a:r>
            <a:r>
              <a:rPr lang="en-GB" sz="1400" dirty="0" smtClean="0"/>
              <a:t>Philanthropy  +++++++++</a:t>
            </a:r>
            <a:endParaRPr lang="en-US" sz="1400" dirty="0"/>
          </a:p>
          <a:p>
            <a:pPr marL="0" lvl="1" indent="0" algn="just">
              <a:buNone/>
            </a:pP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Innovative mechanisms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8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2628901"/>
            <a:ext cx="8686800" cy="3924300"/>
          </a:xfrm>
        </p:spPr>
        <p:txBody>
          <a:bodyPr vert="horz" lIns="91440" tIns="45720" rIns="91440" bIns="45720" rtlCol="0">
            <a:noAutofit/>
          </a:bodyPr>
          <a:lstStyle/>
          <a:p>
            <a:pPr marL="114300" indent="0" algn="just">
              <a:buNone/>
            </a:pPr>
            <a:r>
              <a:rPr lang="en-GB" sz="1200" b="1" u="sng" dirty="0" smtClean="0"/>
              <a:t>Defined: </a:t>
            </a:r>
            <a:r>
              <a:rPr lang="fr-FR" sz="1200" dirty="0" smtClean="0"/>
              <a:t>A </a:t>
            </a:r>
            <a:r>
              <a:rPr lang="fr-FR" sz="1200" dirty="0"/>
              <a:t>promise or agreement to </a:t>
            </a:r>
            <a:r>
              <a:rPr lang="fr-FR" sz="1200" dirty="0" err="1"/>
              <a:t>take</a:t>
            </a:r>
            <a:r>
              <a:rPr lang="fr-FR" sz="1200" dirty="0"/>
              <a:t> </a:t>
            </a:r>
            <a:r>
              <a:rPr lang="fr-FR" sz="1200" dirty="0" err="1"/>
              <a:t>some</a:t>
            </a:r>
            <a:r>
              <a:rPr lang="fr-FR" sz="1200" dirty="0"/>
              <a:t> future action. For example, a promise by a buyer to purchase goods at a price set </a:t>
            </a:r>
            <a:r>
              <a:rPr lang="fr-FR" sz="1200" dirty="0" err="1"/>
              <a:t>beforehand</a:t>
            </a:r>
            <a:r>
              <a:rPr lang="fr-FR" sz="1200" dirty="0"/>
              <a:t> </a:t>
            </a:r>
            <a:r>
              <a:rPr lang="fr-FR" sz="1200" dirty="0" err="1"/>
              <a:t>is</a:t>
            </a:r>
            <a:r>
              <a:rPr lang="fr-FR" sz="1200" dirty="0"/>
              <a:t> an </a:t>
            </a:r>
            <a:r>
              <a:rPr lang="fr-FR" sz="1200" dirty="0" err="1"/>
              <a:t>advance</a:t>
            </a:r>
            <a:r>
              <a:rPr lang="fr-FR" sz="1200" dirty="0"/>
              <a:t> </a:t>
            </a:r>
            <a:r>
              <a:rPr lang="fr-FR" sz="1200" dirty="0" err="1"/>
              <a:t>commitment</a:t>
            </a:r>
            <a:r>
              <a:rPr lang="fr-FR" sz="1200" dirty="0"/>
              <a:t>. </a:t>
            </a:r>
            <a:r>
              <a:rPr lang="en-GB" sz="1200" dirty="0" smtClean="0"/>
              <a:t>By </a:t>
            </a:r>
            <a:r>
              <a:rPr lang="en-GB" sz="1200" dirty="0"/>
              <a:t>removing two important uncertainties  – price and demand – from the equation, the mechanism is being hailed by many as the holy grail of spurring development growth. </a:t>
            </a:r>
          </a:p>
          <a:p>
            <a:pPr marL="114300" indent="0" algn="just">
              <a:buNone/>
            </a:pPr>
            <a:endParaRPr lang="en-GB" sz="1200" b="1" u="sng" dirty="0" smtClean="0"/>
          </a:p>
          <a:p>
            <a:pPr marL="114300" indent="0" algn="just">
              <a:buNone/>
            </a:pPr>
            <a:r>
              <a:rPr lang="en-GB" sz="1200" b="1" u="sng" dirty="0" smtClean="0"/>
              <a:t>Structure: </a:t>
            </a:r>
            <a:r>
              <a:rPr lang="en-GB" sz="1200" dirty="0" smtClean="0"/>
              <a:t>A Pharmaceutical Fund, financed by the government and other health organisations where monies would be earmarked for </a:t>
            </a:r>
            <a:r>
              <a:rPr lang="en-GB" sz="1200" u="sng" dirty="0" smtClean="0"/>
              <a:t>Target Pharma Product Profile (TPPP)</a:t>
            </a:r>
            <a:r>
              <a:rPr lang="en-GB" sz="1200" dirty="0" smtClean="0"/>
              <a:t>. </a:t>
            </a:r>
            <a:endParaRPr lang="en-GB" sz="1200" b="1" u="sng" dirty="0" smtClean="0"/>
          </a:p>
          <a:p>
            <a:pPr marL="114300" indent="0" algn="just">
              <a:buNone/>
            </a:pPr>
            <a:endParaRPr lang="en-GB" sz="1200" b="1" u="sng" dirty="0" smtClean="0"/>
          </a:p>
          <a:p>
            <a:pPr marL="114300" indent="0" algn="just">
              <a:buNone/>
            </a:pPr>
            <a:r>
              <a:rPr lang="en-GB" sz="1200" b="1" u="sng" dirty="0" smtClean="0"/>
              <a:t>Evidence:</a:t>
            </a:r>
            <a:r>
              <a:rPr lang="en-GB" sz="1200" dirty="0" smtClean="0"/>
              <a:t> The pneumococcal vaccine related AMC is a prime example of a successful use of such a mechanism. In the pilot AMC, donors committed funds to guarantee the price of vaccines once they have been developed. </a:t>
            </a:r>
          </a:p>
          <a:p>
            <a:pPr marL="114300" indent="0" algn="just">
              <a:buNone/>
            </a:pPr>
            <a:endParaRPr lang="en-GB" sz="1200" b="1" u="sng" dirty="0" smtClean="0"/>
          </a:p>
          <a:p>
            <a:pPr marL="114300" indent="0" algn="just">
              <a:buNone/>
            </a:pPr>
            <a:r>
              <a:rPr lang="en-GB" sz="1200" b="1" u="sng" dirty="0" smtClean="0"/>
              <a:t>Points to consider: </a:t>
            </a:r>
            <a:r>
              <a:rPr lang="en-GB" sz="1200" dirty="0" smtClean="0"/>
              <a:t>Volume and pooling, Pre-Qualification, Joint Fund, Leveraging using development banking borrowing (as lower risk), Stimulated </a:t>
            </a:r>
            <a:r>
              <a:rPr lang="en-GB" sz="1200" dirty="0"/>
              <a:t>Demand and Increased Supply for Revenue </a:t>
            </a:r>
            <a:r>
              <a:rPr lang="en-GB" sz="1200" dirty="0" smtClean="0"/>
              <a:t>generation.</a:t>
            </a:r>
          </a:p>
          <a:p>
            <a:pPr marL="114300" indent="0" algn="just">
              <a:buNone/>
            </a:pPr>
            <a:endParaRPr lang="en-GB" sz="1200" b="1" i="1" dirty="0" smtClean="0"/>
          </a:p>
          <a:p>
            <a:pPr marL="114300" indent="0" algn="just">
              <a:buNone/>
            </a:pPr>
            <a:r>
              <a:rPr lang="en-GB" sz="1200" b="1" i="1" dirty="0" smtClean="0"/>
              <a:t>Complementary forces need: </a:t>
            </a:r>
            <a:r>
              <a:rPr lang="en-GB" sz="1200" i="1" dirty="0" smtClean="0"/>
              <a:t>to an AMC are critical for creating the enabling environment necessary for its success (e.g. GAVI’s Accelerated Vaccine Introduction initiative, WHO recommendations, GAVI co-financing policy, GAVI’s operational partners)</a:t>
            </a:r>
            <a:r>
              <a:rPr lang="en-GB" sz="1200" dirty="0" smtClean="0"/>
              <a:t>, </a:t>
            </a:r>
            <a:r>
              <a:rPr lang="en-US" sz="1200" dirty="0" smtClean="0"/>
              <a:t>Non revenue driven, Specific use of funds.</a:t>
            </a:r>
          </a:p>
          <a:p>
            <a:pPr marL="114300" indent="0">
              <a:buNone/>
            </a:pPr>
            <a:endParaRPr lang="en-GB" sz="1100" b="1" u="sng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</a:t>
            </a:r>
            <a:r>
              <a:rPr lang="en-US" dirty="0" smtClean="0"/>
              <a:t>dvanced </a:t>
            </a:r>
            <a:r>
              <a:rPr lang="en-US" dirty="0"/>
              <a:t>M</a:t>
            </a:r>
            <a:r>
              <a:rPr lang="en-US" dirty="0" smtClean="0"/>
              <a:t>arket Commission (AMC)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2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6206" y="2570419"/>
            <a:ext cx="8607906" cy="3697031"/>
          </a:xfrm>
        </p:spPr>
        <p:txBody>
          <a:bodyPr vert="horz" lIns="91440" tIns="45720" rIns="91440" bIns="45720" rtlCol="0">
            <a:noAutofit/>
          </a:bodyPr>
          <a:lstStyle/>
          <a:p>
            <a:pPr marL="0" lvl="0" indent="0" algn="just">
              <a:buNone/>
            </a:pPr>
            <a:endParaRPr lang="en-GB" sz="1100" b="1" u="sng" dirty="0" smtClean="0"/>
          </a:p>
          <a:p>
            <a:pPr marL="0" lvl="0" indent="0" algn="just">
              <a:buNone/>
            </a:pPr>
            <a:r>
              <a:rPr lang="en-GB" sz="1200" b="1" u="sng" dirty="0" smtClean="0"/>
              <a:t>Defined:</a:t>
            </a:r>
            <a:r>
              <a:rPr lang="en-GB" sz="1200" b="1" dirty="0" smtClean="0"/>
              <a:t> </a:t>
            </a:r>
            <a:r>
              <a:rPr lang="en-GB" sz="1200" dirty="0" smtClean="0"/>
              <a:t>A </a:t>
            </a:r>
            <a:r>
              <a:rPr lang="en-GB" sz="1200" u="sng" dirty="0" smtClean="0"/>
              <a:t>Revolving PPP Fund </a:t>
            </a:r>
            <a:r>
              <a:rPr lang="en-GB" sz="1200" dirty="0" smtClean="0"/>
              <a:t>designed to provide the 1</a:t>
            </a:r>
            <a:r>
              <a:rPr lang="en-GB" sz="1200" baseline="30000" dirty="0" smtClean="0"/>
              <a:t>st</a:t>
            </a:r>
            <a:r>
              <a:rPr lang="en-GB" sz="1200" dirty="0" smtClean="0"/>
              <a:t> layer of risk in order to attract other forms of investment and lending, along the lines of a social impact Fund. </a:t>
            </a:r>
          </a:p>
          <a:p>
            <a:pPr marL="0" lvl="0" indent="0" algn="just">
              <a:buNone/>
            </a:pPr>
            <a:endParaRPr lang="en-US" sz="1200" b="1" dirty="0" smtClean="0"/>
          </a:p>
          <a:p>
            <a:pPr marL="0" indent="0" algn="just">
              <a:buNone/>
            </a:pPr>
            <a:r>
              <a:rPr lang="en-GB" sz="1200" b="1" u="sng" dirty="0"/>
              <a:t>Structure: </a:t>
            </a:r>
            <a:r>
              <a:rPr lang="en-US" sz="1200" dirty="0"/>
              <a:t>The aim of the Fund will be to create a transparent, well governed, project </a:t>
            </a:r>
            <a:r>
              <a:rPr lang="en-US" sz="1200" dirty="0" err="1"/>
              <a:t>catalysing</a:t>
            </a:r>
            <a:r>
              <a:rPr lang="en-US" sz="1200" dirty="0"/>
              <a:t>, financing facility that can attract funding from various financing sources that are not sovereign </a:t>
            </a:r>
            <a:r>
              <a:rPr lang="en-US" sz="1200" dirty="0" smtClean="0"/>
              <a:t>guaranteed.</a:t>
            </a:r>
            <a:endParaRPr lang="en-US" sz="1200" dirty="0"/>
          </a:p>
          <a:p>
            <a:pPr marL="0" indent="0" algn="just">
              <a:buNone/>
            </a:pPr>
            <a:endParaRPr lang="en-GB" sz="1200" b="1" u="sng" dirty="0" smtClean="0"/>
          </a:p>
          <a:p>
            <a:pPr marL="0" indent="0" algn="just">
              <a:buNone/>
            </a:pPr>
            <a:r>
              <a:rPr lang="en-GB" sz="1200" b="1" u="sng" dirty="0" smtClean="0"/>
              <a:t>Evidence</a:t>
            </a:r>
            <a:r>
              <a:rPr lang="en-GB" sz="1200" b="1" u="sng" dirty="0"/>
              <a:t>:</a:t>
            </a:r>
            <a:r>
              <a:rPr lang="en-GB" sz="1200" dirty="0">
                <a:solidFill>
                  <a:srgbClr val="073E87"/>
                </a:solidFill>
              </a:rPr>
              <a:t> </a:t>
            </a:r>
            <a:r>
              <a:rPr lang="en-GB" sz="1200" dirty="0" smtClean="0"/>
              <a:t>There are several Funds in discussion such as the one being suggested. The creation of such a Fund could have a first mover advantage, be highly innovative (attracting new sources of financing). </a:t>
            </a:r>
            <a:r>
              <a:rPr lang="en-GB" sz="1200" dirty="0"/>
              <a:t>L</a:t>
            </a:r>
            <a:r>
              <a:rPr lang="en-GB" sz="1200" dirty="0" smtClean="0"/>
              <a:t>ocal Health Investment Fund is a smaller prototype of this ideology, as is the power of nutrition.</a:t>
            </a:r>
          </a:p>
          <a:p>
            <a:pPr marL="0" indent="0" algn="just">
              <a:buNone/>
            </a:pPr>
            <a:endParaRPr lang="en-GB" sz="1200" b="1" u="sng" dirty="0" smtClean="0"/>
          </a:p>
          <a:p>
            <a:pPr marL="0" indent="0" algn="just">
              <a:buNone/>
            </a:pPr>
            <a:r>
              <a:rPr lang="en-GB" sz="1200" b="1" u="sng" dirty="0" smtClean="0"/>
              <a:t>Points </a:t>
            </a:r>
            <a:r>
              <a:rPr lang="en-GB" sz="1200" b="1" u="sng" dirty="0"/>
              <a:t>to consider</a:t>
            </a:r>
            <a:r>
              <a:rPr lang="en-GB" sz="1200" b="1" u="sng" dirty="0" smtClean="0"/>
              <a:t>:</a:t>
            </a:r>
          </a:p>
          <a:p>
            <a:pPr lvl="1" algn="just">
              <a:buFont typeface="Arial"/>
              <a:buChar char="•"/>
            </a:pPr>
            <a:r>
              <a:rPr lang="en-US" sz="1200" dirty="0"/>
              <a:t>Well structured fund able to attract international/ domestic finance  </a:t>
            </a:r>
            <a:r>
              <a:rPr lang="en-US" sz="1200" dirty="0" smtClean="0"/>
              <a:t>sources.</a:t>
            </a:r>
          </a:p>
          <a:p>
            <a:pPr lvl="1" algn="just">
              <a:buFont typeface="Arial"/>
              <a:buChar char="•"/>
            </a:pPr>
            <a:r>
              <a:rPr lang="en-US" sz="1200" dirty="0"/>
              <a:t>Strict eligibility criteria for projects </a:t>
            </a:r>
            <a:r>
              <a:rPr lang="en-US" sz="1200" dirty="0" smtClean="0"/>
              <a:t>based on </a:t>
            </a:r>
            <a:r>
              <a:rPr lang="en-US" sz="1200" dirty="0" err="1" smtClean="0"/>
              <a:t>prioritised</a:t>
            </a:r>
            <a:r>
              <a:rPr lang="en-US" sz="1200" dirty="0" smtClean="0"/>
              <a:t> need,  volumes and a diversified portfolio.</a:t>
            </a:r>
          </a:p>
          <a:p>
            <a:pPr lvl="1" algn="just">
              <a:buFont typeface="Arial"/>
              <a:buChar char="•"/>
            </a:pPr>
            <a:r>
              <a:rPr lang="en-US" sz="1200" dirty="0"/>
              <a:t>Commercial rationale for projects to attract private sector.</a:t>
            </a:r>
          </a:p>
          <a:p>
            <a:pPr lvl="1" algn="just">
              <a:buFont typeface="Arial"/>
              <a:buChar char="•"/>
            </a:pPr>
            <a:r>
              <a:rPr lang="en-US" sz="1200" dirty="0" smtClean="0"/>
              <a:t> </a:t>
            </a:r>
            <a:r>
              <a:rPr lang="en-US" sz="1200" dirty="0"/>
              <a:t>Well designed and ready ‘Anchor Projects’ that can seek funding from the Facility to demonstrate success.</a:t>
            </a:r>
          </a:p>
          <a:p>
            <a:pPr lvl="1" algn="just">
              <a:buFont typeface="Arial"/>
              <a:buChar char="•"/>
            </a:pPr>
            <a:r>
              <a:rPr lang="en-US" sz="1200" dirty="0"/>
              <a:t>Eco-system in terms of HR institutions, NRAs, Policies, </a:t>
            </a:r>
            <a:r>
              <a:rPr lang="en-US" sz="1200" dirty="0" smtClean="0"/>
              <a:t>Management, plus infrastructure, incentives.</a:t>
            </a:r>
            <a:endParaRPr lang="en-US" sz="1200" dirty="0"/>
          </a:p>
          <a:p>
            <a:pPr lvl="1" algn="just">
              <a:buFont typeface="Arial"/>
              <a:buChar char="•"/>
            </a:pPr>
            <a:endParaRPr lang="en-US" sz="900" dirty="0"/>
          </a:p>
          <a:p>
            <a:pPr algn="just">
              <a:buFontTx/>
              <a:buChar char="-"/>
            </a:pPr>
            <a:endParaRPr lang="en-US" sz="900" dirty="0"/>
          </a:p>
          <a:p>
            <a:pPr marL="0" indent="0" algn="just">
              <a:buNone/>
            </a:pPr>
            <a:endParaRPr lang="en-GB" sz="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06" y="338328"/>
            <a:ext cx="8847794" cy="1252728"/>
          </a:xfrm>
        </p:spPr>
        <p:txBody>
          <a:bodyPr>
            <a:normAutofit fontScale="90000"/>
          </a:bodyPr>
          <a:lstStyle/>
          <a:p>
            <a:r>
              <a:rPr lang="en-US" cap="small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/>
              <a:t>Catalytic</a:t>
            </a:r>
            <a:r>
              <a:rPr lang="en-US" cap="small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smtClean="0"/>
              <a:t>EAC </a:t>
            </a:r>
            <a:r>
              <a:rPr lang="en-US" dirty="0"/>
              <a:t>Pharma Manufacturing Fund </a:t>
            </a:r>
            <a:r>
              <a:rPr lang="en-US" dirty="0" smtClean="0"/>
              <a:t>(PMF) - PPP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5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0511236_1447666872154265_4074396536046570738_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888" y="5580594"/>
            <a:ext cx="835963" cy="467381"/>
          </a:xfrm>
          <a:prstGeom prst="rect">
            <a:avLst/>
          </a:prstGeom>
        </p:spPr>
      </p:pic>
      <p:sp>
        <p:nvSpPr>
          <p:cNvPr id="52" name="Rectangle 839"/>
          <p:cNvSpPr>
            <a:spLocks noChangeArrowheads="1"/>
          </p:cNvSpPr>
          <p:nvPr/>
        </p:nvSpPr>
        <p:spPr bwMode="auto">
          <a:xfrm>
            <a:off x="5655733" y="5555193"/>
            <a:ext cx="889519" cy="503238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96000"/>
                  <a:satMod val="120000"/>
                  <a:lumMod val="120000"/>
                  <a:alpha val="20000"/>
                </a:schemeClr>
              </a:gs>
              <a:gs pos="100000">
                <a:schemeClr val="accent4">
                  <a:shade val="89000"/>
                  <a:lumMod val="90000"/>
                  <a:alpha val="20000"/>
                </a:schemeClr>
              </a:gs>
            </a:gsLst>
            <a:lin ang="5400000" scaled="0"/>
            <a:tileRect/>
          </a:gradFill>
          <a:ln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1000" b="1" dirty="0" smtClean="0"/>
              <a:t>PROJECT 3</a:t>
            </a:r>
            <a:endParaRPr lang="en-GB" sz="1000" b="1" dirty="0"/>
          </a:p>
        </p:txBody>
      </p:sp>
      <p:pic>
        <p:nvPicPr>
          <p:cNvPr id="11" name="Picture 10" descr="images-2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370" y="5563660"/>
            <a:ext cx="809302" cy="467381"/>
          </a:xfrm>
          <a:prstGeom prst="rect">
            <a:avLst/>
          </a:prstGeom>
        </p:spPr>
      </p:pic>
      <p:sp>
        <p:nvSpPr>
          <p:cNvPr id="51" name="Rectangle 839"/>
          <p:cNvSpPr>
            <a:spLocks noChangeArrowheads="1"/>
          </p:cNvSpPr>
          <p:nvPr/>
        </p:nvSpPr>
        <p:spPr bwMode="auto">
          <a:xfrm>
            <a:off x="4695309" y="5555193"/>
            <a:ext cx="857255" cy="503238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96000"/>
                  <a:satMod val="120000"/>
                  <a:lumMod val="120000"/>
                  <a:alpha val="32000"/>
                </a:schemeClr>
              </a:gs>
              <a:gs pos="100000">
                <a:schemeClr val="accent4">
                  <a:shade val="89000"/>
                  <a:lumMod val="90000"/>
                  <a:alpha val="32000"/>
                </a:schemeClr>
              </a:gs>
            </a:gsLst>
            <a:lin ang="5400000" scaled="0"/>
            <a:tileRect/>
          </a:gradFill>
          <a:ln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1000" b="1" dirty="0" smtClean="0"/>
              <a:t>PROJECT 2</a:t>
            </a:r>
            <a:endParaRPr lang="en-GB" sz="1000" b="1" dirty="0"/>
          </a:p>
        </p:txBody>
      </p:sp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308" y="5555193"/>
            <a:ext cx="792158" cy="5172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1441" y="3519960"/>
            <a:ext cx="922566" cy="810740"/>
          </a:xfrm>
          <a:prstGeom prst="rect">
            <a:avLst/>
          </a:prstGeom>
        </p:spPr>
      </p:pic>
      <p:sp>
        <p:nvSpPr>
          <p:cNvPr id="1194810" name="Rectangle 826"/>
          <p:cNvSpPr>
            <a:spLocks noChangeArrowheads="1"/>
          </p:cNvSpPr>
          <p:nvPr/>
        </p:nvSpPr>
        <p:spPr bwMode="auto">
          <a:xfrm>
            <a:off x="4067175" y="3031067"/>
            <a:ext cx="2173288" cy="1617663"/>
          </a:xfrm>
          <a:prstGeom prst="rect">
            <a:avLst/>
          </a:prstGeom>
          <a:solidFill>
            <a:schemeClr val="accent2">
              <a:alpha val="24000"/>
            </a:schemeClr>
          </a:solidFill>
          <a:ln w="12700">
            <a:solidFill>
              <a:srgbClr val="FFBC63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lnSpc>
                <a:spcPct val="60000"/>
              </a:lnSpc>
              <a:spcBef>
                <a:spcPct val="0"/>
              </a:spcBef>
            </a:pPr>
            <a:r>
              <a:rPr lang="en-US" sz="1000" b="1" dirty="0" smtClean="0"/>
              <a:t>Catalytic</a:t>
            </a:r>
            <a:r>
              <a:rPr lang="en-US" sz="1000" b="1" cap="small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000" b="1" dirty="0"/>
              <a:t>EAC Pharma </a:t>
            </a:r>
            <a:endParaRPr lang="en-US" sz="1000" b="1" dirty="0" smtClean="0"/>
          </a:p>
          <a:p>
            <a:pPr algn="ctr">
              <a:spcBef>
                <a:spcPct val="0"/>
              </a:spcBef>
            </a:pPr>
            <a:r>
              <a:rPr lang="en-US" sz="1000" b="1" dirty="0" smtClean="0"/>
              <a:t>Manufacturing </a:t>
            </a:r>
            <a:r>
              <a:rPr lang="en-US" sz="1000" b="1" dirty="0"/>
              <a:t>Fund (PMF</a:t>
            </a:r>
            <a:r>
              <a:rPr lang="en-US" sz="1000" b="1" dirty="0" smtClean="0"/>
              <a:t>)</a:t>
            </a:r>
            <a:endParaRPr lang="en-US" sz="1000" b="1" dirty="0"/>
          </a:p>
          <a:p>
            <a:pPr algn="ctr">
              <a:spcBef>
                <a:spcPct val="0"/>
              </a:spcBef>
            </a:pPr>
            <a:r>
              <a:rPr lang="en-US" sz="1000" dirty="0"/>
              <a:t>Independent, Bankruptcy-Remote, </a:t>
            </a:r>
          </a:p>
          <a:p>
            <a:pPr algn="ctr">
              <a:spcBef>
                <a:spcPct val="0"/>
              </a:spcBef>
            </a:pPr>
            <a:r>
              <a:rPr lang="en-US" sz="1000" dirty="0" smtClean="0"/>
              <a:t>Special</a:t>
            </a:r>
            <a:r>
              <a:rPr lang="en-US" sz="1000" dirty="0"/>
              <a:t>-</a:t>
            </a:r>
            <a:r>
              <a:rPr lang="en-US" sz="1000" dirty="0" smtClean="0"/>
              <a:t>Purpose Trust</a:t>
            </a:r>
            <a:endParaRPr lang="en-GB" sz="1000" dirty="0"/>
          </a:p>
        </p:txBody>
      </p:sp>
      <p:sp>
        <p:nvSpPr>
          <p:cNvPr id="1193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EAC Pharma </a:t>
            </a:r>
            <a:r>
              <a:rPr lang="en-US" dirty="0"/>
              <a:t>Manufacturing Fund (PMF)</a:t>
            </a:r>
            <a:endParaRPr lang="de-DE" dirty="0"/>
          </a:p>
        </p:txBody>
      </p:sp>
      <p:sp>
        <p:nvSpPr>
          <p:cNvPr id="1193988" name="Rectangle 4"/>
          <p:cNvSpPr>
            <a:spLocks noChangeArrowheads="1"/>
          </p:cNvSpPr>
          <p:nvPr/>
        </p:nvSpPr>
        <p:spPr bwMode="gray">
          <a:xfrm>
            <a:off x="71438" y="1376363"/>
            <a:ext cx="9001125" cy="52562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4813" name="Rectangle 829"/>
          <p:cNvSpPr>
            <a:spLocks noChangeArrowheads="1"/>
          </p:cNvSpPr>
          <p:nvPr/>
        </p:nvSpPr>
        <p:spPr bwMode="auto">
          <a:xfrm>
            <a:off x="6714067" y="2755900"/>
            <a:ext cx="2116666" cy="951412"/>
          </a:xfrm>
          <a:prstGeom prst="rect">
            <a:avLst/>
          </a:prstGeom>
          <a:solidFill>
            <a:schemeClr val="accent2"/>
          </a:solidFill>
          <a:ln w="9525">
            <a:solidFill>
              <a:srgbClr val="FFBC6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 sz="1000" b="1" u="sng" dirty="0" smtClean="0"/>
              <a:t>Fund Management Company (PPP)</a:t>
            </a:r>
          </a:p>
          <a:p>
            <a:pPr marL="171450" indent="-171450" algn="ctr">
              <a:spcBef>
                <a:spcPct val="0"/>
              </a:spcBef>
              <a:buFontTx/>
              <a:buChar char="-"/>
            </a:pPr>
            <a:r>
              <a:rPr lang="en-US" sz="1000" b="1" dirty="0" smtClean="0"/>
              <a:t>Professional Fund Manager</a:t>
            </a:r>
          </a:p>
          <a:p>
            <a:pPr marL="171450" indent="-171450" algn="ctr">
              <a:spcBef>
                <a:spcPct val="0"/>
              </a:spcBef>
              <a:buFontTx/>
              <a:buChar char="-"/>
            </a:pPr>
            <a:r>
              <a:rPr lang="en-US" sz="1000" b="1" dirty="0" smtClean="0"/>
              <a:t>Governments (Finance Ministries)</a:t>
            </a:r>
          </a:p>
          <a:p>
            <a:pPr algn="ctr">
              <a:spcBef>
                <a:spcPct val="0"/>
              </a:spcBef>
            </a:pPr>
            <a:endParaRPr lang="en-US" sz="1000" b="1" dirty="0"/>
          </a:p>
        </p:txBody>
      </p:sp>
      <p:sp>
        <p:nvSpPr>
          <p:cNvPr id="1194816" name="Rectangle 832"/>
          <p:cNvSpPr>
            <a:spLocks noChangeArrowheads="1"/>
          </p:cNvSpPr>
          <p:nvPr/>
        </p:nvSpPr>
        <p:spPr bwMode="auto">
          <a:xfrm>
            <a:off x="457200" y="3479800"/>
            <a:ext cx="1985434" cy="683036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BC6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1000" b="1" u="sng" dirty="0" smtClean="0"/>
              <a:t>Leverage Finance</a:t>
            </a:r>
          </a:p>
          <a:p>
            <a:pPr marL="171450" indent="-171450" algn="ctr">
              <a:spcBef>
                <a:spcPct val="0"/>
              </a:spcBef>
              <a:buFontTx/>
              <a:buChar char="-"/>
            </a:pPr>
            <a:r>
              <a:rPr lang="en-GB" sz="1000" dirty="0" smtClean="0"/>
              <a:t>Development/ Commercial Bank</a:t>
            </a:r>
          </a:p>
          <a:p>
            <a:pPr marL="171450" indent="-171450" algn="ctr">
              <a:spcBef>
                <a:spcPct val="0"/>
              </a:spcBef>
              <a:buFontTx/>
              <a:buChar char="-"/>
            </a:pPr>
            <a:r>
              <a:rPr lang="en-GB" sz="1000" dirty="0" smtClean="0"/>
              <a:t>Social Impact/ Pension Funds</a:t>
            </a:r>
          </a:p>
          <a:p>
            <a:pPr marL="171450" indent="-171450" algn="ctr">
              <a:spcBef>
                <a:spcPct val="0"/>
              </a:spcBef>
              <a:buFontTx/>
              <a:buChar char="-"/>
            </a:pPr>
            <a:r>
              <a:rPr lang="en-GB" sz="1000" dirty="0" smtClean="0"/>
              <a:t>Bond/ Corporate Investors</a:t>
            </a:r>
            <a:endParaRPr lang="en-GB" sz="1000" dirty="0"/>
          </a:p>
        </p:txBody>
      </p:sp>
      <p:sp>
        <p:nvSpPr>
          <p:cNvPr id="1194820" name="Rectangle 836"/>
          <p:cNvSpPr>
            <a:spLocks noChangeArrowheads="1"/>
          </p:cNvSpPr>
          <p:nvPr/>
        </p:nvSpPr>
        <p:spPr bwMode="auto">
          <a:xfrm>
            <a:off x="457200" y="4239165"/>
            <a:ext cx="1985434" cy="958315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BC6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 sz="1000" b="1" u="sng" dirty="0" smtClean="0"/>
              <a:t>Seed Funding</a:t>
            </a:r>
          </a:p>
          <a:p>
            <a:pPr marL="171450" indent="-171450">
              <a:spcBef>
                <a:spcPct val="0"/>
              </a:spcBef>
              <a:buFontTx/>
              <a:buChar char="-"/>
            </a:pPr>
            <a:r>
              <a:rPr lang="en-US" sz="1000" dirty="0" smtClean="0"/>
              <a:t>Governments in the EAC</a:t>
            </a:r>
          </a:p>
          <a:p>
            <a:pPr marL="171450" indent="-171450">
              <a:spcBef>
                <a:spcPct val="0"/>
              </a:spcBef>
              <a:buFontTx/>
              <a:buChar char="-"/>
            </a:pPr>
            <a:r>
              <a:rPr lang="en-US" sz="1000" dirty="0" err="1" smtClean="0"/>
              <a:t>Organisations</a:t>
            </a:r>
            <a:r>
              <a:rPr lang="en-US" sz="1000" dirty="0" smtClean="0"/>
              <a:t> – Foundations</a:t>
            </a:r>
          </a:p>
          <a:p>
            <a:pPr marL="171450" indent="-171450">
              <a:spcBef>
                <a:spcPct val="0"/>
              </a:spcBef>
              <a:buFontTx/>
              <a:buChar char="-"/>
            </a:pPr>
            <a:r>
              <a:rPr lang="en-US" sz="1000" dirty="0" smtClean="0"/>
              <a:t>PE Funds (GHIF) </a:t>
            </a:r>
          </a:p>
          <a:p>
            <a:pPr marL="171450" indent="-171450">
              <a:spcBef>
                <a:spcPct val="0"/>
              </a:spcBef>
              <a:buFontTx/>
              <a:buChar char="-"/>
            </a:pPr>
            <a:r>
              <a:rPr lang="en-US" sz="1000" dirty="0" smtClean="0"/>
              <a:t>Fatigued/ New Donors</a:t>
            </a:r>
            <a:endParaRPr lang="en-US" sz="1000" dirty="0"/>
          </a:p>
        </p:txBody>
      </p:sp>
      <p:sp>
        <p:nvSpPr>
          <p:cNvPr id="1194823" name="Rectangle 839"/>
          <p:cNvSpPr>
            <a:spLocks noChangeArrowheads="1"/>
          </p:cNvSpPr>
          <p:nvPr/>
        </p:nvSpPr>
        <p:spPr bwMode="auto">
          <a:xfrm>
            <a:off x="3782462" y="5555193"/>
            <a:ext cx="806471" cy="503238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96000"/>
                  <a:satMod val="120000"/>
                  <a:lumMod val="120000"/>
                  <a:alpha val="40000"/>
                </a:schemeClr>
              </a:gs>
              <a:gs pos="100000">
                <a:schemeClr val="accent4">
                  <a:shade val="89000"/>
                  <a:lumMod val="90000"/>
                  <a:alpha val="40000"/>
                </a:schemeClr>
              </a:gs>
            </a:gsLst>
            <a:lin ang="5400000" scaled="0"/>
            <a:tileRect/>
          </a:gradFill>
          <a:ln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1000" b="1" dirty="0" smtClean="0"/>
              <a:t>PROJECT 1</a:t>
            </a:r>
            <a:endParaRPr lang="en-GB" sz="1000" b="1" dirty="0"/>
          </a:p>
        </p:txBody>
      </p:sp>
      <p:sp>
        <p:nvSpPr>
          <p:cNvPr id="1194824" name="Rectangle 840"/>
          <p:cNvSpPr>
            <a:spLocks noChangeArrowheads="1"/>
          </p:cNvSpPr>
          <p:nvPr/>
        </p:nvSpPr>
        <p:spPr bwMode="auto">
          <a:xfrm>
            <a:off x="3759194" y="5303838"/>
            <a:ext cx="2802467" cy="2159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BC6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1000" dirty="0" smtClean="0"/>
              <a:t>INVESTMENTS IN LOCAL MANUFACTURING</a:t>
            </a:r>
            <a:endParaRPr lang="en-GB" sz="1000" dirty="0"/>
          </a:p>
        </p:txBody>
      </p:sp>
      <p:sp>
        <p:nvSpPr>
          <p:cNvPr id="1194825" name="Line 841"/>
          <p:cNvSpPr>
            <a:spLocks noChangeShapeType="1"/>
          </p:cNvSpPr>
          <p:nvPr/>
        </p:nvSpPr>
        <p:spPr bwMode="auto">
          <a:xfrm>
            <a:off x="4989513" y="4656138"/>
            <a:ext cx="0" cy="576262"/>
          </a:xfrm>
          <a:prstGeom prst="line">
            <a:avLst/>
          </a:prstGeom>
          <a:noFill/>
          <a:ln w="9525">
            <a:solidFill>
              <a:srgbClr val="FFBC63"/>
            </a:solidFill>
            <a:round/>
            <a:headEnd type="triangle" w="med" len="med"/>
            <a:tailEnd type="oval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4826" name="Text Box 842"/>
          <p:cNvSpPr txBox="1">
            <a:spLocks noChangeArrowheads="1"/>
          </p:cNvSpPr>
          <p:nvPr/>
        </p:nvSpPr>
        <p:spPr bwMode="auto">
          <a:xfrm>
            <a:off x="5399619" y="4846638"/>
            <a:ext cx="450850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BC6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1000" dirty="0" smtClean="0"/>
              <a:t>Investments</a:t>
            </a:r>
            <a:endParaRPr lang="en-GB" sz="1000" dirty="0"/>
          </a:p>
        </p:txBody>
      </p:sp>
      <p:sp>
        <p:nvSpPr>
          <p:cNvPr id="1194827" name="Text Box 843"/>
          <p:cNvSpPr txBox="1">
            <a:spLocks noChangeArrowheads="1"/>
          </p:cNvSpPr>
          <p:nvPr/>
        </p:nvSpPr>
        <p:spPr bwMode="auto">
          <a:xfrm>
            <a:off x="4278840" y="4848225"/>
            <a:ext cx="57943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BC6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1000" dirty="0" smtClean="0"/>
              <a:t>Shareholdings</a:t>
            </a:r>
            <a:endParaRPr lang="en-GB" sz="1000" dirty="0"/>
          </a:p>
        </p:txBody>
      </p:sp>
      <p:sp>
        <p:nvSpPr>
          <p:cNvPr id="1194828" name="Line 844"/>
          <p:cNvSpPr>
            <a:spLocks noChangeShapeType="1"/>
          </p:cNvSpPr>
          <p:nvPr/>
        </p:nvSpPr>
        <p:spPr bwMode="auto">
          <a:xfrm flipV="1">
            <a:off x="5259388" y="4713288"/>
            <a:ext cx="0" cy="550862"/>
          </a:xfrm>
          <a:prstGeom prst="line">
            <a:avLst/>
          </a:prstGeom>
          <a:noFill/>
          <a:ln w="9525">
            <a:solidFill>
              <a:srgbClr val="FFBC63"/>
            </a:solidFill>
            <a:round/>
            <a:headEnd type="triangle" w="med" len="med"/>
            <a:tailEnd type="oval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4831" name="Rectangle 847"/>
          <p:cNvSpPr>
            <a:spLocks noChangeArrowheads="1"/>
          </p:cNvSpPr>
          <p:nvPr/>
        </p:nvSpPr>
        <p:spPr bwMode="auto">
          <a:xfrm>
            <a:off x="457200" y="2755900"/>
            <a:ext cx="1985434" cy="6191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BC6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171450" indent="-171450">
              <a:spcBef>
                <a:spcPct val="0"/>
              </a:spcBef>
              <a:buFontTx/>
              <a:buChar char="-"/>
            </a:pPr>
            <a:r>
              <a:rPr lang="en-GB" sz="1000" dirty="0" smtClean="0"/>
              <a:t>Matching funds</a:t>
            </a:r>
          </a:p>
          <a:p>
            <a:pPr marL="171450" indent="-171450">
              <a:spcBef>
                <a:spcPct val="0"/>
              </a:spcBef>
              <a:buFontTx/>
              <a:buChar char="-"/>
            </a:pPr>
            <a:r>
              <a:rPr lang="en-GB" sz="1000" dirty="0" smtClean="0"/>
              <a:t>Trade </a:t>
            </a:r>
            <a:r>
              <a:rPr lang="en-GB" sz="1000" dirty="0"/>
              <a:t>and Aid </a:t>
            </a:r>
            <a:r>
              <a:rPr lang="en-GB" sz="1000" dirty="0" smtClean="0"/>
              <a:t>funds</a:t>
            </a:r>
          </a:p>
          <a:p>
            <a:pPr marL="171450" indent="-171450">
              <a:spcBef>
                <a:spcPct val="0"/>
              </a:spcBef>
              <a:buFontTx/>
              <a:buChar char="-"/>
            </a:pPr>
            <a:r>
              <a:rPr lang="en-GB" sz="1000" dirty="0" err="1" smtClean="0"/>
              <a:t>Phlianthrophy</a:t>
            </a:r>
            <a:endParaRPr lang="en-GB" sz="1000" dirty="0"/>
          </a:p>
        </p:txBody>
      </p:sp>
      <p:sp>
        <p:nvSpPr>
          <p:cNvPr id="1194836" name="Line 852"/>
          <p:cNvSpPr>
            <a:spLocks noChangeShapeType="1"/>
          </p:cNvSpPr>
          <p:nvPr/>
        </p:nvSpPr>
        <p:spPr bwMode="auto">
          <a:xfrm flipH="1" flipV="1">
            <a:off x="2487082" y="4393145"/>
            <a:ext cx="1546224" cy="0"/>
          </a:xfrm>
          <a:prstGeom prst="line">
            <a:avLst/>
          </a:prstGeom>
          <a:noFill/>
          <a:ln w="9525">
            <a:solidFill>
              <a:srgbClr val="FFBC63"/>
            </a:solidFill>
            <a:round/>
            <a:headEnd type="triangle" w="med" len="med"/>
            <a:tailEnd type="oval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4837" name="Line 853"/>
          <p:cNvSpPr>
            <a:spLocks noChangeShapeType="1"/>
          </p:cNvSpPr>
          <p:nvPr/>
        </p:nvSpPr>
        <p:spPr bwMode="auto">
          <a:xfrm>
            <a:off x="4075113" y="4326461"/>
            <a:ext cx="2168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4838" name="Text Box 854"/>
          <p:cNvSpPr txBox="1">
            <a:spLocks noChangeArrowheads="1"/>
          </p:cNvSpPr>
          <p:nvPr/>
        </p:nvSpPr>
        <p:spPr bwMode="auto">
          <a:xfrm>
            <a:off x="4841875" y="4341280"/>
            <a:ext cx="21701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" dirty="0"/>
              <a:t>Equity</a:t>
            </a:r>
            <a:endParaRPr lang="en-US" sz="900" dirty="0"/>
          </a:p>
        </p:txBody>
      </p:sp>
      <p:sp>
        <p:nvSpPr>
          <p:cNvPr id="36" name="Line 852"/>
          <p:cNvSpPr>
            <a:spLocks noChangeShapeType="1"/>
          </p:cNvSpPr>
          <p:nvPr/>
        </p:nvSpPr>
        <p:spPr bwMode="auto">
          <a:xfrm flipV="1">
            <a:off x="2459568" y="4547655"/>
            <a:ext cx="1537696" cy="0"/>
          </a:xfrm>
          <a:prstGeom prst="line">
            <a:avLst/>
          </a:prstGeom>
          <a:noFill/>
          <a:ln w="9525">
            <a:solidFill>
              <a:srgbClr val="FFBC63"/>
            </a:solidFill>
            <a:round/>
            <a:headEnd type="triangle" w="med" len="med"/>
            <a:tailEnd type="oval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836343" y="4510611"/>
            <a:ext cx="951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Shareholding</a:t>
            </a:r>
            <a:endParaRPr lang="en-US" sz="900" dirty="0"/>
          </a:p>
        </p:txBody>
      </p:sp>
      <p:sp>
        <p:nvSpPr>
          <p:cNvPr id="38" name="TextBox 37"/>
          <p:cNvSpPr txBox="1"/>
          <p:nvPr/>
        </p:nvSpPr>
        <p:spPr>
          <a:xfrm>
            <a:off x="2844804" y="4188859"/>
            <a:ext cx="951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Seed-funding</a:t>
            </a:r>
            <a:endParaRPr lang="en-US" sz="900" dirty="0"/>
          </a:p>
        </p:txBody>
      </p:sp>
      <p:sp>
        <p:nvSpPr>
          <p:cNvPr id="39" name="Line 852"/>
          <p:cNvSpPr>
            <a:spLocks noChangeShapeType="1"/>
          </p:cNvSpPr>
          <p:nvPr/>
        </p:nvSpPr>
        <p:spPr bwMode="auto">
          <a:xfrm flipH="1" flipV="1">
            <a:off x="2504010" y="3707312"/>
            <a:ext cx="1546224" cy="0"/>
          </a:xfrm>
          <a:prstGeom prst="line">
            <a:avLst/>
          </a:prstGeom>
          <a:noFill/>
          <a:ln w="9525">
            <a:solidFill>
              <a:srgbClr val="FFBC63"/>
            </a:solidFill>
            <a:round/>
            <a:headEnd type="triangle" w="med" len="med"/>
            <a:tailEnd type="oval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Line 852"/>
          <p:cNvSpPr>
            <a:spLocks noChangeShapeType="1"/>
          </p:cNvSpPr>
          <p:nvPr/>
        </p:nvSpPr>
        <p:spPr bwMode="auto">
          <a:xfrm flipV="1">
            <a:off x="2468065" y="3883551"/>
            <a:ext cx="1537696" cy="0"/>
          </a:xfrm>
          <a:prstGeom prst="line">
            <a:avLst/>
          </a:prstGeom>
          <a:noFill/>
          <a:ln w="9525">
            <a:solidFill>
              <a:srgbClr val="FFBC63"/>
            </a:solidFill>
            <a:round/>
            <a:headEnd type="triangle" w="med" len="med"/>
            <a:tailEnd type="oval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014138" y="3519960"/>
            <a:ext cx="4741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Loans</a:t>
            </a:r>
            <a:endParaRPr lang="en-US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2537884" y="3824282"/>
            <a:ext cx="1512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Repayable from Sales, Take-out Financing</a:t>
            </a:r>
            <a:endParaRPr lang="en-US" sz="800" dirty="0"/>
          </a:p>
        </p:txBody>
      </p:sp>
      <p:sp>
        <p:nvSpPr>
          <p:cNvPr id="43" name="Line 852"/>
          <p:cNvSpPr>
            <a:spLocks noChangeShapeType="1"/>
          </p:cNvSpPr>
          <p:nvPr/>
        </p:nvSpPr>
        <p:spPr bwMode="auto">
          <a:xfrm flipH="1" flipV="1">
            <a:off x="2442634" y="3117850"/>
            <a:ext cx="1546224" cy="0"/>
          </a:xfrm>
          <a:prstGeom prst="line">
            <a:avLst/>
          </a:prstGeom>
          <a:noFill/>
          <a:ln w="9525">
            <a:solidFill>
              <a:srgbClr val="FFBC63"/>
            </a:solidFill>
            <a:round/>
            <a:headEnd type="triangle" w="med" len="med"/>
            <a:tailEnd type="oval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2530" y="2219920"/>
            <a:ext cx="2080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Leveraged &amp; Diversified Capital Structure</a:t>
            </a:r>
            <a:endParaRPr 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717800" y="2931987"/>
            <a:ext cx="119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Non-returns Based Funding</a:t>
            </a:r>
            <a:endParaRPr lang="en-US" sz="800" dirty="0"/>
          </a:p>
        </p:txBody>
      </p:sp>
      <p:sp>
        <p:nvSpPr>
          <p:cNvPr id="47" name="Rectangle 829"/>
          <p:cNvSpPr>
            <a:spLocks noChangeArrowheads="1"/>
          </p:cNvSpPr>
          <p:nvPr/>
        </p:nvSpPr>
        <p:spPr bwMode="auto">
          <a:xfrm>
            <a:off x="6714067" y="3945467"/>
            <a:ext cx="2116666" cy="1101196"/>
          </a:xfrm>
          <a:prstGeom prst="rect">
            <a:avLst/>
          </a:prstGeom>
          <a:solidFill>
            <a:schemeClr val="accent2"/>
          </a:solidFill>
          <a:ln w="9525">
            <a:solidFill>
              <a:srgbClr val="FFBC6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 sz="1000" b="1" u="sng" dirty="0" smtClean="0"/>
              <a:t>Investment &amp; Advisory </a:t>
            </a:r>
          </a:p>
          <a:p>
            <a:pPr>
              <a:spcBef>
                <a:spcPct val="0"/>
              </a:spcBef>
            </a:pPr>
            <a:r>
              <a:rPr lang="en-US" sz="1000" b="1" u="sng" dirty="0" smtClean="0"/>
              <a:t>Committee (PPP)</a:t>
            </a:r>
          </a:p>
          <a:p>
            <a:pPr marL="171450" indent="-171450" algn="ctr">
              <a:spcBef>
                <a:spcPct val="0"/>
              </a:spcBef>
              <a:buFontTx/>
              <a:buChar char="-"/>
            </a:pPr>
            <a:r>
              <a:rPr lang="en-US" sz="1000" b="1" dirty="0" smtClean="0"/>
              <a:t>EAC</a:t>
            </a:r>
          </a:p>
          <a:p>
            <a:pPr marL="171450" indent="-171450" algn="ctr">
              <a:spcBef>
                <a:spcPct val="0"/>
              </a:spcBef>
              <a:buFontTx/>
              <a:buChar char="-"/>
            </a:pPr>
            <a:r>
              <a:rPr lang="en-US" sz="1000" b="1" dirty="0" smtClean="0"/>
              <a:t>Governments (Finance/ Health </a:t>
            </a:r>
          </a:p>
          <a:p>
            <a:pPr algn="ctr">
              <a:spcBef>
                <a:spcPct val="0"/>
              </a:spcBef>
            </a:pPr>
            <a:r>
              <a:rPr lang="en-US" sz="1000" b="1" dirty="0" smtClean="0"/>
              <a:t>Ministries)</a:t>
            </a:r>
          </a:p>
          <a:p>
            <a:pPr marL="171450" indent="-171450" algn="ctr">
              <a:spcBef>
                <a:spcPct val="0"/>
              </a:spcBef>
              <a:buFontTx/>
              <a:buChar char="-"/>
            </a:pPr>
            <a:r>
              <a:rPr lang="en-US" sz="1000" b="1" dirty="0" smtClean="0"/>
              <a:t>Pharma Industry</a:t>
            </a:r>
          </a:p>
          <a:p>
            <a:pPr marL="171450" indent="-171450" algn="ctr">
              <a:spcBef>
                <a:spcPct val="0"/>
              </a:spcBef>
              <a:buFontTx/>
              <a:buChar char="-"/>
            </a:pPr>
            <a:r>
              <a:rPr lang="en-US" sz="1000" b="1" dirty="0" smtClean="0"/>
              <a:t>GIZ, UN, WHO</a:t>
            </a:r>
          </a:p>
        </p:txBody>
      </p:sp>
      <p:sp>
        <p:nvSpPr>
          <p:cNvPr id="48" name="Line 852"/>
          <p:cNvSpPr>
            <a:spLocks noChangeShapeType="1"/>
          </p:cNvSpPr>
          <p:nvPr/>
        </p:nvSpPr>
        <p:spPr bwMode="auto">
          <a:xfrm flipV="1">
            <a:off x="6290005" y="3499141"/>
            <a:ext cx="373263" cy="0"/>
          </a:xfrm>
          <a:prstGeom prst="line">
            <a:avLst/>
          </a:prstGeom>
          <a:noFill/>
          <a:ln w="9525">
            <a:solidFill>
              <a:srgbClr val="FFBC63"/>
            </a:solidFill>
            <a:round/>
            <a:headEnd type="triangle" w="med" len="med"/>
            <a:tailEnd type="oval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Line 852"/>
          <p:cNvSpPr>
            <a:spLocks noChangeShapeType="1"/>
          </p:cNvSpPr>
          <p:nvPr/>
        </p:nvSpPr>
        <p:spPr bwMode="auto">
          <a:xfrm flipV="1">
            <a:off x="6290005" y="4188859"/>
            <a:ext cx="373263" cy="0"/>
          </a:xfrm>
          <a:prstGeom prst="line">
            <a:avLst/>
          </a:prstGeom>
          <a:noFill/>
          <a:ln w="9525">
            <a:solidFill>
              <a:srgbClr val="FFBC63"/>
            </a:solidFill>
            <a:round/>
            <a:headEnd type="triangle" w="med" len="med"/>
            <a:tailEnd type="oval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6612467" y="2279183"/>
            <a:ext cx="2080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Management PPP &amp; Investment</a:t>
            </a:r>
            <a:endParaRPr lang="en-US" sz="1400" b="1" dirty="0"/>
          </a:p>
        </p:txBody>
      </p:sp>
      <p:sp>
        <p:nvSpPr>
          <p:cNvPr id="7" name="Curved Right Arrow 6"/>
          <p:cNvSpPr/>
          <p:nvPr/>
        </p:nvSpPr>
        <p:spPr>
          <a:xfrm>
            <a:off x="2810942" y="4305538"/>
            <a:ext cx="451114" cy="295275"/>
          </a:xfrm>
          <a:prstGeom prst="curvedRightArrow">
            <a:avLst/>
          </a:prstGeom>
          <a:gradFill flip="none" rotWithShape="1">
            <a:gsLst>
              <a:gs pos="0">
                <a:schemeClr val="accent1">
                  <a:tint val="96000"/>
                  <a:satMod val="120000"/>
                  <a:lumMod val="120000"/>
                  <a:alpha val="23000"/>
                </a:schemeClr>
              </a:gs>
              <a:gs pos="100000">
                <a:schemeClr val="accent1">
                  <a:shade val="89000"/>
                  <a:lumMod val="90000"/>
                  <a:alpha val="23000"/>
                </a:schemeClr>
              </a:gs>
            </a:gsLst>
            <a:lin ang="54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Curved Right Arrow 53"/>
          <p:cNvSpPr/>
          <p:nvPr/>
        </p:nvSpPr>
        <p:spPr>
          <a:xfrm rot="10800000">
            <a:off x="3227127" y="4274605"/>
            <a:ext cx="451114" cy="295275"/>
          </a:xfrm>
          <a:prstGeom prst="curvedRightArrow">
            <a:avLst/>
          </a:prstGeom>
          <a:gradFill flip="none" rotWithShape="1">
            <a:gsLst>
              <a:gs pos="0">
                <a:schemeClr val="accent1">
                  <a:tint val="96000"/>
                  <a:satMod val="120000"/>
                  <a:lumMod val="120000"/>
                  <a:alpha val="20000"/>
                </a:schemeClr>
              </a:gs>
              <a:gs pos="100000">
                <a:schemeClr val="accent1">
                  <a:shade val="89000"/>
                  <a:lumMod val="90000"/>
                  <a:alpha val="20000"/>
                </a:schemeClr>
              </a:gs>
            </a:gsLst>
            <a:lin ang="54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95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6206" y="2675200"/>
            <a:ext cx="8607906" cy="3406717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just">
              <a:buNone/>
            </a:pPr>
            <a:r>
              <a:rPr lang="en-GB" sz="1200" b="1" u="sng" dirty="0" smtClean="0"/>
              <a:t>Defined:</a:t>
            </a:r>
            <a:r>
              <a:rPr lang="en-GB" sz="1200" b="1" dirty="0" smtClean="0"/>
              <a:t> </a:t>
            </a:r>
            <a:r>
              <a:rPr lang="en-US" sz="1200" dirty="0" smtClean="0"/>
              <a:t>Using as a basis the IFFIm model of </a:t>
            </a:r>
            <a:r>
              <a:rPr lang="en-US" sz="1200" dirty="0" err="1" smtClean="0"/>
              <a:t>securitised</a:t>
            </a:r>
            <a:r>
              <a:rPr lang="en-US" sz="1200" dirty="0" smtClean="0"/>
              <a:t> bonds, there is much discussion if adapted models could be created at the regional or national level to fund manufacturing. Borrowings from the capital markets regionally/ </a:t>
            </a:r>
            <a:r>
              <a:rPr lang="en-US" sz="1200" dirty="0" err="1" smtClean="0"/>
              <a:t>eurobonds</a:t>
            </a:r>
            <a:r>
              <a:rPr lang="en-US" sz="1200" dirty="0" smtClean="0"/>
              <a:t> potentially to fund manufacturing.</a:t>
            </a:r>
          </a:p>
          <a:p>
            <a:pPr marL="0" indent="0" algn="just">
              <a:buNone/>
            </a:pPr>
            <a:endParaRPr lang="en-US" sz="1200" b="1" u="sng" dirty="0" smtClean="0"/>
          </a:p>
          <a:p>
            <a:pPr marL="0" indent="0" algn="just">
              <a:buNone/>
            </a:pPr>
            <a:r>
              <a:rPr lang="en-US" sz="1200" b="1" u="sng" dirty="0" smtClean="0"/>
              <a:t>Structure: </a:t>
            </a:r>
            <a:r>
              <a:rPr lang="en-US" sz="1200" dirty="0" smtClean="0"/>
              <a:t>A </a:t>
            </a:r>
            <a:r>
              <a:rPr lang="en-US" sz="1200" dirty="0" err="1" smtClean="0"/>
              <a:t>securitised</a:t>
            </a:r>
            <a:r>
              <a:rPr lang="en-US" sz="1200" dirty="0" smtClean="0"/>
              <a:t> regional bond </a:t>
            </a:r>
            <a:r>
              <a:rPr lang="en-US" sz="1200" dirty="0" err="1" smtClean="0"/>
              <a:t>programme</a:t>
            </a:r>
            <a:r>
              <a:rPr lang="en-US" sz="1200" dirty="0" smtClean="0"/>
              <a:t>, that could be </a:t>
            </a:r>
            <a:r>
              <a:rPr lang="en-US" sz="1200" dirty="0" err="1" smtClean="0"/>
              <a:t>securitised</a:t>
            </a:r>
            <a:r>
              <a:rPr lang="en-US" sz="1200" dirty="0" smtClean="0"/>
              <a:t> using the guarantees of governments in the EAC, and over-</a:t>
            </a:r>
            <a:r>
              <a:rPr lang="en-US" sz="1200" dirty="0" err="1" smtClean="0"/>
              <a:t>collateralised</a:t>
            </a:r>
            <a:r>
              <a:rPr lang="en-US" sz="1200" dirty="0" smtClean="0"/>
              <a:t> using the future income flow from revenues of Pharma sales. The bonds would be long term, issued in the local market, with financing raised in the local capital markets.</a:t>
            </a:r>
          </a:p>
          <a:p>
            <a:pPr marL="301943" lvl="1" indent="0" algn="just">
              <a:buNone/>
            </a:pPr>
            <a:endParaRPr lang="en-US" sz="1200" dirty="0"/>
          </a:p>
          <a:p>
            <a:pPr marL="0" indent="0" algn="just">
              <a:buNone/>
            </a:pPr>
            <a:r>
              <a:rPr lang="en-GB" sz="1200" b="1" u="sng" dirty="0" smtClean="0"/>
              <a:t>Evidence: </a:t>
            </a:r>
            <a:r>
              <a:rPr lang="en-GB" sz="1200" dirty="0" smtClean="0"/>
              <a:t>The IFFIm platform, Social Impact Bond Initiatives including bilateral bonds.</a:t>
            </a:r>
          </a:p>
          <a:p>
            <a:pPr marL="0" indent="0" algn="just">
              <a:buNone/>
            </a:pPr>
            <a:endParaRPr lang="en-GB" sz="1200" b="1" dirty="0" smtClean="0"/>
          </a:p>
          <a:p>
            <a:pPr marL="0" indent="0" algn="just">
              <a:buNone/>
            </a:pPr>
            <a:r>
              <a:rPr lang="en-GB" sz="1200" b="1" u="sng" dirty="0" smtClean="0"/>
              <a:t>Points to consider:</a:t>
            </a:r>
            <a:endParaRPr lang="en-GB" sz="1200" b="1" dirty="0" smtClean="0"/>
          </a:p>
          <a:p>
            <a:pPr lvl="1" algn="just">
              <a:buFont typeface="Arial"/>
              <a:buChar char="•"/>
            </a:pPr>
            <a:r>
              <a:rPr lang="en-GB" sz="1200" dirty="0" smtClean="0"/>
              <a:t>Securitisation Law unutilised thus far and the depth of domestic and regional capital markets.</a:t>
            </a:r>
            <a:endParaRPr lang="en-GB" sz="1200" dirty="0"/>
          </a:p>
          <a:p>
            <a:pPr lvl="1" algn="just">
              <a:buFont typeface="Arial"/>
              <a:buChar char="•"/>
            </a:pPr>
            <a:r>
              <a:rPr lang="en-GB" sz="1200" dirty="0" smtClean="0"/>
              <a:t>Capital Market appetite and knowledge of risks/ understanding. </a:t>
            </a:r>
            <a:endParaRPr lang="en-GB" sz="1200" dirty="0"/>
          </a:p>
          <a:p>
            <a:pPr lvl="1" algn="just">
              <a:buFont typeface="Arial"/>
              <a:buChar char="•"/>
            </a:pPr>
            <a:r>
              <a:rPr lang="en-GB" sz="1200" dirty="0"/>
              <a:t>Projections in terms of timing for the project and returns </a:t>
            </a:r>
            <a:r>
              <a:rPr lang="en-GB" sz="1200" dirty="0" smtClean="0"/>
              <a:t>scenarios.</a:t>
            </a:r>
            <a:endParaRPr lang="en-GB" sz="1200" dirty="0"/>
          </a:p>
          <a:p>
            <a:pPr lvl="1" algn="just">
              <a:buFont typeface="Arial"/>
              <a:buChar char="•"/>
            </a:pPr>
            <a:r>
              <a:rPr lang="en-GB" sz="1200" dirty="0"/>
              <a:t>Size of the borrowing? Capital Markets needs</a:t>
            </a:r>
            <a:r>
              <a:rPr lang="en-GB" sz="1200" dirty="0" smtClean="0"/>
              <a:t>.</a:t>
            </a:r>
          </a:p>
          <a:p>
            <a:pPr lvl="1" algn="just">
              <a:buFont typeface="Arial"/>
              <a:buChar char="•"/>
            </a:pPr>
            <a:r>
              <a:rPr lang="en-GB" sz="1200" dirty="0" smtClean="0"/>
              <a:t>Rating issues and international debt issues.</a:t>
            </a:r>
          </a:p>
          <a:p>
            <a:pPr marL="301943" lvl="1" indent="0" algn="just">
              <a:buNone/>
            </a:pPr>
            <a:endParaRPr lang="en-GB" sz="1200" dirty="0"/>
          </a:p>
          <a:p>
            <a:pPr lvl="1" algn="just"/>
            <a:endParaRPr lang="en-GB" sz="1100" dirty="0" smtClean="0"/>
          </a:p>
          <a:p>
            <a:pPr algn="just"/>
            <a:endParaRPr lang="en-US" sz="1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Domestic/ Regional </a:t>
            </a:r>
            <a:r>
              <a:rPr lang="en-US" dirty="0"/>
              <a:t>H</a:t>
            </a:r>
            <a:r>
              <a:rPr lang="en-US" dirty="0" smtClean="0"/>
              <a:t>ealth Bond </a:t>
            </a:r>
            <a:r>
              <a:rPr lang="en-US" dirty="0" err="1" smtClean="0"/>
              <a:t>Programmes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6128" y="4454694"/>
            <a:ext cx="8607906" cy="20681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100" dirty="0" smtClean="0"/>
          </a:p>
          <a:p>
            <a:endParaRPr lang="en-GB" sz="1100" dirty="0" smtClean="0"/>
          </a:p>
          <a:p>
            <a:pPr algn="just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5283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IFFIm Bond Structure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2654300"/>
            <a:ext cx="4247833" cy="35305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28600" y="2246650"/>
            <a:ext cx="4229100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Rapidly accelerate the availability and predictability of funds for immunisation</a:t>
            </a:r>
            <a:r>
              <a:rPr lang="en-GB" sz="1200" dirty="0" smtClean="0">
                <a:solidFill>
                  <a:schemeClr val="tx2"/>
                </a:solidFill>
              </a:rPr>
              <a:t>.</a:t>
            </a:r>
          </a:p>
          <a:p>
            <a:pPr algn="just"/>
            <a:endParaRPr lang="en-GB" sz="1200" dirty="0">
              <a:solidFill>
                <a:schemeClr val="tx2"/>
              </a:solidFill>
            </a:endParaRPr>
          </a:p>
          <a:p>
            <a:pPr marL="285750" indent="-285750" algn="just">
              <a:buFont typeface="Arial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Uses international capital markets to raise funding for the purchase of vaccines, by securitising (using as collateral) financial commitments from highly rated governments. </a:t>
            </a:r>
            <a:endParaRPr lang="en-GB" sz="1200" dirty="0" smtClean="0">
              <a:solidFill>
                <a:schemeClr val="tx2"/>
              </a:solidFill>
            </a:endParaRPr>
          </a:p>
          <a:p>
            <a:pPr algn="just"/>
            <a:endParaRPr lang="en-GB" sz="1200" dirty="0">
              <a:solidFill>
                <a:schemeClr val="tx2"/>
              </a:solidFill>
            </a:endParaRPr>
          </a:p>
          <a:p>
            <a:pPr marL="285750" indent="-285750" algn="just">
              <a:buFont typeface="Arial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Uses long-term legal commitments from donor governments to issue 'vaccine bonds' in the capital markets (up to 20 years), raising funds (borrowings) immediately available for </a:t>
            </a:r>
            <a:r>
              <a:rPr lang="en-US" sz="1200" dirty="0">
                <a:solidFill>
                  <a:schemeClr val="tx2"/>
                </a:solidFill>
              </a:rPr>
              <a:t>GAVI programmes</a:t>
            </a:r>
            <a:r>
              <a:rPr lang="en-GB" sz="1200" dirty="0">
                <a:solidFill>
                  <a:schemeClr val="tx2"/>
                </a:solidFill>
              </a:rPr>
              <a:t>, thereby creating the "predictability" that is necessary for long-term budget and planning decisions for programmes. </a:t>
            </a:r>
            <a:endParaRPr lang="en-GB" sz="1200" dirty="0" smtClean="0">
              <a:solidFill>
                <a:schemeClr val="tx2"/>
              </a:solidFill>
            </a:endParaRPr>
          </a:p>
          <a:p>
            <a:pPr algn="just"/>
            <a:endParaRPr lang="en-GB" sz="1200" dirty="0">
              <a:solidFill>
                <a:schemeClr val="tx2"/>
              </a:solidFill>
            </a:endParaRPr>
          </a:p>
          <a:p>
            <a:pPr marL="285750" indent="-285750" algn="just">
              <a:buFont typeface="Arial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Refinanced USD 6.5bn backed by legal commitments from the </a:t>
            </a:r>
            <a:r>
              <a:rPr lang="en-GB" sz="1200" dirty="0" smtClean="0">
                <a:solidFill>
                  <a:schemeClr val="tx2"/>
                </a:solidFill>
              </a:rPr>
              <a:t>governments.</a:t>
            </a:r>
          </a:p>
          <a:p>
            <a:pPr algn="just"/>
            <a:endParaRPr lang="en-GB" sz="1200" dirty="0">
              <a:solidFill>
                <a:schemeClr val="tx2"/>
              </a:solidFill>
            </a:endParaRPr>
          </a:p>
          <a:p>
            <a:pPr marL="285750" indent="-285750" algn="just">
              <a:buFont typeface="Arial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The 3rd international conference in </a:t>
            </a:r>
            <a:r>
              <a:rPr lang="en-GB" sz="1200" dirty="0" smtClean="0">
                <a:solidFill>
                  <a:schemeClr val="tx2"/>
                </a:solidFill>
              </a:rPr>
              <a:t>Addis Ababa </a:t>
            </a:r>
            <a:r>
              <a:rPr lang="en-GB" sz="1200" dirty="0">
                <a:solidFill>
                  <a:schemeClr val="tx2"/>
                </a:solidFill>
              </a:rPr>
              <a:t>in 2015 for financing and development has also backed this mechanism for wider </a:t>
            </a:r>
            <a:r>
              <a:rPr lang="en-GB" sz="1200" dirty="0" smtClean="0">
                <a:solidFill>
                  <a:schemeClr val="tx2"/>
                </a:solidFill>
              </a:rPr>
              <a:t>applicability.</a:t>
            </a:r>
            <a:endParaRPr lang="en-GB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22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5441</TotalTime>
  <Words>1974</Words>
  <Application>Microsoft Office PowerPoint</Application>
  <PresentationFormat>On-screen Show (4:3)</PresentationFormat>
  <Paragraphs>230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Apple Chancery</vt:lpstr>
      <vt:lpstr>Arial</vt:lpstr>
      <vt:lpstr>Calibri</vt:lpstr>
      <vt:lpstr>Candara</vt:lpstr>
      <vt:lpstr>Copperplate Gothic Light</vt:lpstr>
      <vt:lpstr>Symbol</vt:lpstr>
      <vt:lpstr>Waveform</vt:lpstr>
      <vt:lpstr>Custom Design</vt:lpstr>
      <vt:lpstr>1st International High Level Multi-Stakeholders Meeting on Promoting Pharmaceutical Sector Investments in the East African Community (EAC) </vt:lpstr>
      <vt:lpstr>Is there a lack of financing?</vt:lpstr>
      <vt:lpstr>Innovative mechanisms: Definition</vt:lpstr>
      <vt:lpstr>Innovative mechanisms</vt:lpstr>
      <vt:lpstr>Advanced Market Commission (AMC)</vt:lpstr>
      <vt:lpstr> Catalytic EAC Pharma Manufacturing Fund (PMF) - PPP</vt:lpstr>
      <vt:lpstr>EAC Pharma Manufacturing Fund (PMF)</vt:lpstr>
      <vt:lpstr>Domestic/ Regional Health Bond Programmes</vt:lpstr>
      <vt:lpstr>IFFIm Bond Structure</vt:lpstr>
      <vt:lpstr>PowerPoint Presentation</vt:lpstr>
      <vt:lpstr>Bilateral Funding sources</vt:lpstr>
      <vt:lpstr>Other potential mechanisms</vt:lpstr>
      <vt:lpstr>Potential Mechanism Mix - I</vt:lpstr>
      <vt:lpstr>Potential Mechanism Mix - II</vt:lpstr>
      <vt:lpstr>Next Steps 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VMPA Study Block [x]</dc:title>
  <dc:creator>Sarah Schmitt</dc:creator>
  <cp:lastModifiedBy>Admin</cp:lastModifiedBy>
  <cp:revision>328</cp:revision>
  <cp:lastPrinted>2016-06-12T21:46:56Z</cp:lastPrinted>
  <dcterms:created xsi:type="dcterms:W3CDTF">2015-09-14T14:08:49Z</dcterms:created>
  <dcterms:modified xsi:type="dcterms:W3CDTF">2016-11-03T10:59:31Z</dcterms:modified>
</cp:coreProperties>
</file>