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0.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6"/>
  </p:notesMasterIdLst>
  <p:handoutMasterIdLst>
    <p:handoutMasterId r:id="rId27"/>
  </p:handoutMasterIdLst>
  <p:sldIdLst>
    <p:sldId id="258" r:id="rId3"/>
    <p:sldId id="271" r:id="rId4"/>
    <p:sldId id="272" r:id="rId5"/>
    <p:sldId id="274" r:id="rId6"/>
    <p:sldId id="273" r:id="rId7"/>
    <p:sldId id="275" r:id="rId8"/>
    <p:sldId id="266" r:id="rId9"/>
    <p:sldId id="295" r:id="rId10"/>
    <p:sldId id="296" r:id="rId11"/>
    <p:sldId id="279" r:id="rId12"/>
    <p:sldId id="280" r:id="rId13"/>
    <p:sldId id="267" r:id="rId14"/>
    <p:sldId id="257" r:id="rId15"/>
    <p:sldId id="281" r:id="rId16"/>
    <p:sldId id="277" r:id="rId17"/>
    <p:sldId id="283" r:id="rId18"/>
    <p:sldId id="276" r:id="rId19"/>
    <p:sldId id="284" r:id="rId20"/>
    <p:sldId id="297" r:id="rId21"/>
    <p:sldId id="293" r:id="rId22"/>
    <p:sldId id="287" r:id="rId23"/>
    <p:sldId id="269" r:id="rId24"/>
    <p:sldId id="278" r:id="rId25"/>
  </p:sldIdLst>
  <p:sldSz cx="9144000" cy="6858000" type="screen4x3"/>
  <p:notesSz cx="7102475" cy="89725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tharina Hess" initials="KH" lastIdx="12" clrIdx="0"/>
  <p:cmAuthor id="1" name="Tobias Bünder" initials="TB"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6445" autoAdjust="0"/>
    <p:restoredTop sz="90764" autoAdjust="0"/>
  </p:normalViewPr>
  <p:slideViewPr>
    <p:cSldViewPr>
      <p:cViewPr varScale="1">
        <p:scale>
          <a:sx n="64" d="100"/>
          <a:sy n="64" d="100"/>
        </p:scale>
        <p:origin x="1308" y="40"/>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534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Chart%20in%20Microsoft%20Office%20Word"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a:lstStyle/>
          <a:p>
            <a:pPr>
              <a:defRPr/>
            </a:pPr>
            <a:r>
              <a:rPr lang="de-DE" sz="1200" dirty="0"/>
              <a:t>Employment</a:t>
            </a:r>
            <a:r>
              <a:rPr lang="de-DE" sz="1200" baseline="0" dirty="0"/>
              <a:t> </a:t>
            </a:r>
            <a:r>
              <a:rPr lang="de-DE" sz="1200" baseline="0" dirty="0" smtClean="0"/>
              <a:t>Trend </a:t>
            </a:r>
            <a:r>
              <a:rPr lang="de-DE" sz="1200" baseline="0" dirty="0"/>
              <a:t>in Ghana‘s Pharmaceutical Industry</a:t>
            </a:r>
            <a:endParaRPr lang="en-US" sz="1200" dirty="0"/>
          </a:p>
        </c:rich>
      </c:tx>
      <c:layout/>
      <c:overlay val="0"/>
    </c:title>
    <c:autoTitleDeleted val="0"/>
    <c:plotArea>
      <c:layout/>
      <c:lineChart>
        <c:grouping val="standard"/>
        <c:varyColors val="0"/>
        <c:ser>
          <c:idx val="0"/>
          <c:order val="0"/>
          <c:tx>
            <c:strRef>
              <c:f>'[Chart in Microsoft Office Word]Sheet1'!$B$1</c:f>
              <c:strCache>
                <c:ptCount val="1"/>
                <c:pt idx="0">
                  <c:v>Danadams</c:v>
                </c:pt>
              </c:strCache>
            </c:strRef>
          </c:tx>
          <c:spPr>
            <a:ln w="57150"/>
          </c:spPr>
          <c:marker>
            <c:symbol val="none"/>
          </c:marker>
          <c:dLbls>
            <c:dLbl>
              <c:idx val="0"/>
              <c:delete val="1"/>
              <c:extLst xmlns:c16r2="http://schemas.microsoft.com/office/drawing/2015/06/chart">
                <c:ext xmlns:c16="http://schemas.microsoft.com/office/drawing/2014/chart" uri="{C3380CC4-5D6E-409C-BE32-E72D297353CC}">
                  <c16:uniqueId val="{00000000-C164-4479-95D9-8119B0B9F276}"/>
                </c:ext>
                <c:ext xmlns:c15="http://schemas.microsoft.com/office/drawing/2012/chart" uri="{CE6537A1-D6FC-4f65-9D91-7224C49458BB}"/>
              </c:extLst>
            </c:dLbl>
            <c:spPr>
              <a:noFill/>
              <a:ln>
                <a:noFill/>
              </a:ln>
              <a:effectLst/>
            </c:spPr>
            <c:showLegendKey val="0"/>
            <c:showVal val="1"/>
            <c:showCatName val="0"/>
            <c:showSerName val="1"/>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'[Chart in Microsoft Office Word]Sheet1'!$A$2:$A$3</c:f>
              <c:strCache>
                <c:ptCount val="2"/>
                <c:pt idx="0">
                  <c:v>Staff at establishment</c:v>
                </c:pt>
                <c:pt idx="1">
                  <c:v>Staff 2014</c:v>
                </c:pt>
              </c:strCache>
            </c:strRef>
          </c:cat>
          <c:val>
            <c:numRef>
              <c:f>'[Chart in Microsoft Office Word]Sheet1'!$B$2:$B$3</c:f>
              <c:numCache>
                <c:formatCode>General</c:formatCode>
                <c:ptCount val="2"/>
                <c:pt idx="0">
                  <c:v>50</c:v>
                </c:pt>
                <c:pt idx="1">
                  <c:v>176</c:v>
                </c:pt>
              </c:numCache>
            </c:numRef>
          </c:val>
          <c:smooth val="0"/>
          <c:extLst xmlns:c16r2="http://schemas.microsoft.com/office/drawing/2015/06/chart">
            <c:ext xmlns:c16="http://schemas.microsoft.com/office/drawing/2014/chart" uri="{C3380CC4-5D6E-409C-BE32-E72D297353CC}">
              <c16:uniqueId val="{00000001-C164-4479-95D9-8119B0B9F276}"/>
            </c:ext>
          </c:extLst>
        </c:ser>
        <c:ser>
          <c:idx val="1"/>
          <c:order val="1"/>
          <c:tx>
            <c:strRef>
              <c:f>'[Chart in Microsoft Office Word]Sheet1'!$C$1</c:f>
              <c:strCache>
                <c:ptCount val="1"/>
                <c:pt idx="0">
                  <c:v>La Gray</c:v>
                </c:pt>
              </c:strCache>
            </c:strRef>
          </c:tx>
          <c:spPr>
            <a:ln w="57150"/>
          </c:spPr>
          <c:marker>
            <c:symbol val="none"/>
          </c:marker>
          <c:dLbls>
            <c:dLbl>
              <c:idx val="0"/>
              <c:delete val="1"/>
              <c:extLst xmlns:c16r2="http://schemas.microsoft.com/office/drawing/2015/06/chart">
                <c:ext xmlns:c16="http://schemas.microsoft.com/office/drawing/2014/chart" uri="{C3380CC4-5D6E-409C-BE32-E72D297353CC}">
                  <c16:uniqueId val="{00000002-C164-4479-95D9-8119B0B9F276}"/>
                </c:ext>
                <c:ext xmlns:c15="http://schemas.microsoft.com/office/drawing/2012/chart" uri="{CE6537A1-D6FC-4f65-9D91-7224C49458BB}"/>
              </c:extLst>
            </c:dLbl>
            <c:spPr>
              <a:noFill/>
              <a:ln>
                <a:noFill/>
              </a:ln>
              <a:effectLst/>
            </c:spPr>
            <c:showLegendKey val="0"/>
            <c:showVal val="1"/>
            <c:showCatName val="0"/>
            <c:showSerName val="1"/>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'[Chart in Microsoft Office Word]Sheet1'!$A$2:$A$3</c:f>
              <c:strCache>
                <c:ptCount val="2"/>
                <c:pt idx="0">
                  <c:v>Staff at establishment</c:v>
                </c:pt>
                <c:pt idx="1">
                  <c:v>Staff 2014</c:v>
                </c:pt>
              </c:strCache>
            </c:strRef>
          </c:cat>
          <c:val>
            <c:numRef>
              <c:f>'[Chart in Microsoft Office Word]Sheet1'!$C$2:$C$3</c:f>
              <c:numCache>
                <c:formatCode>General</c:formatCode>
                <c:ptCount val="2"/>
                <c:pt idx="0">
                  <c:v>60</c:v>
                </c:pt>
                <c:pt idx="1">
                  <c:v>100</c:v>
                </c:pt>
              </c:numCache>
            </c:numRef>
          </c:val>
          <c:smooth val="0"/>
          <c:extLst xmlns:c16r2="http://schemas.microsoft.com/office/drawing/2015/06/chart">
            <c:ext xmlns:c16="http://schemas.microsoft.com/office/drawing/2014/chart" uri="{C3380CC4-5D6E-409C-BE32-E72D297353CC}">
              <c16:uniqueId val="{00000003-C164-4479-95D9-8119B0B9F276}"/>
            </c:ext>
          </c:extLst>
        </c:ser>
        <c:ser>
          <c:idx val="2"/>
          <c:order val="2"/>
          <c:tx>
            <c:strRef>
              <c:f>'[Chart in Microsoft Office Word]Sheet1'!$D$1</c:f>
              <c:strCache>
                <c:ptCount val="1"/>
                <c:pt idx="0">
                  <c:v>Kinapharma</c:v>
                </c:pt>
              </c:strCache>
            </c:strRef>
          </c:tx>
          <c:spPr>
            <a:ln w="57150"/>
          </c:spPr>
          <c:marker>
            <c:symbol val="none"/>
          </c:marker>
          <c:dLbls>
            <c:dLbl>
              <c:idx val="0"/>
              <c:delete val="1"/>
              <c:extLst xmlns:c16r2="http://schemas.microsoft.com/office/drawing/2015/06/chart">
                <c:ext xmlns:c16="http://schemas.microsoft.com/office/drawing/2014/chart" uri="{C3380CC4-5D6E-409C-BE32-E72D297353CC}">
                  <c16:uniqueId val="{00000004-C164-4479-95D9-8119B0B9F276}"/>
                </c:ext>
                <c:ext xmlns:c15="http://schemas.microsoft.com/office/drawing/2012/chart" uri="{CE6537A1-D6FC-4f65-9D91-7224C49458BB}"/>
              </c:extLst>
            </c:dLbl>
            <c:spPr>
              <a:noFill/>
              <a:ln>
                <a:noFill/>
              </a:ln>
              <a:effectLst/>
            </c:spPr>
            <c:showLegendKey val="0"/>
            <c:showVal val="1"/>
            <c:showCatName val="0"/>
            <c:showSerName val="1"/>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'[Chart in Microsoft Office Word]Sheet1'!$A$2:$A$3</c:f>
              <c:strCache>
                <c:ptCount val="2"/>
                <c:pt idx="0">
                  <c:v>Staff at establishment</c:v>
                </c:pt>
                <c:pt idx="1">
                  <c:v>Staff 2014</c:v>
                </c:pt>
              </c:strCache>
            </c:strRef>
          </c:cat>
          <c:val>
            <c:numRef>
              <c:f>'[Chart in Microsoft Office Word]Sheet1'!$D$2:$D$3</c:f>
              <c:numCache>
                <c:formatCode>General</c:formatCode>
                <c:ptCount val="2"/>
                <c:pt idx="0">
                  <c:v>60</c:v>
                </c:pt>
                <c:pt idx="1">
                  <c:v>600</c:v>
                </c:pt>
              </c:numCache>
            </c:numRef>
          </c:val>
          <c:smooth val="0"/>
          <c:extLst xmlns:c16r2="http://schemas.microsoft.com/office/drawing/2015/06/chart">
            <c:ext xmlns:c16="http://schemas.microsoft.com/office/drawing/2014/chart" uri="{C3380CC4-5D6E-409C-BE32-E72D297353CC}">
              <c16:uniqueId val="{00000005-C164-4479-95D9-8119B0B9F276}"/>
            </c:ext>
          </c:extLst>
        </c:ser>
        <c:ser>
          <c:idx val="3"/>
          <c:order val="3"/>
          <c:tx>
            <c:strRef>
              <c:f>'[Chart in Microsoft Office Word]Sheet1'!$E$1</c:f>
              <c:strCache>
                <c:ptCount val="1"/>
                <c:pt idx="0">
                  <c:v>M&amp;G</c:v>
                </c:pt>
              </c:strCache>
            </c:strRef>
          </c:tx>
          <c:spPr>
            <a:ln w="57150"/>
          </c:spPr>
          <c:marker>
            <c:symbol val="none"/>
          </c:marker>
          <c:dLbls>
            <c:dLbl>
              <c:idx val="0"/>
              <c:delete val="1"/>
              <c:extLst xmlns:c16r2="http://schemas.microsoft.com/office/drawing/2015/06/chart">
                <c:ext xmlns:c16="http://schemas.microsoft.com/office/drawing/2014/chart" uri="{C3380CC4-5D6E-409C-BE32-E72D297353CC}">
                  <c16:uniqueId val="{00000006-C164-4479-95D9-8119B0B9F276}"/>
                </c:ext>
                <c:ext xmlns:c15="http://schemas.microsoft.com/office/drawing/2012/chart" uri="{CE6537A1-D6FC-4f65-9D91-7224C49458BB}"/>
              </c:extLst>
            </c:dLbl>
            <c:dLbl>
              <c:idx val="1"/>
              <c:layout/>
              <c:showLegendKey val="0"/>
              <c:showVal val="1"/>
              <c:showCatName val="0"/>
              <c:showSerName val="1"/>
              <c:showPercent val="0"/>
              <c:showBubbleSize val="0"/>
              <c:extLst xmlns:c16r2="http://schemas.microsoft.com/office/drawing/2015/06/chart">
                <c:ext xmlns:c16="http://schemas.microsoft.com/office/drawing/2014/chart" uri="{C3380CC4-5D6E-409C-BE32-E72D297353CC}">
                  <c16:uniqueId val="{00000007-C164-4479-95D9-8119B0B9F276}"/>
                </c:ex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'[Chart in Microsoft Office Word]Sheet1'!$A$2:$A$3</c:f>
              <c:strCache>
                <c:ptCount val="2"/>
                <c:pt idx="0">
                  <c:v>Staff at establishment</c:v>
                </c:pt>
                <c:pt idx="1">
                  <c:v>Staff 2014</c:v>
                </c:pt>
              </c:strCache>
            </c:strRef>
          </c:cat>
          <c:val>
            <c:numRef>
              <c:f>'[Chart in Microsoft Office Word]Sheet1'!$E$2:$E$3</c:f>
              <c:numCache>
                <c:formatCode>General</c:formatCode>
                <c:ptCount val="2"/>
                <c:pt idx="0">
                  <c:v>11</c:v>
                </c:pt>
                <c:pt idx="1">
                  <c:v>240</c:v>
                </c:pt>
              </c:numCache>
            </c:numRef>
          </c:val>
          <c:smooth val="0"/>
          <c:extLst xmlns:c16r2="http://schemas.microsoft.com/office/drawing/2015/06/chart">
            <c:ext xmlns:c16="http://schemas.microsoft.com/office/drawing/2014/chart" uri="{C3380CC4-5D6E-409C-BE32-E72D297353CC}">
              <c16:uniqueId val="{00000008-C164-4479-95D9-8119B0B9F276}"/>
            </c:ext>
          </c:extLst>
        </c:ser>
        <c:ser>
          <c:idx val="4"/>
          <c:order val="4"/>
          <c:tx>
            <c:strRef>
              <c:f>'[Chart in Microsoft Office Word]Sheet1'!$F$1</c:f>
              <c:strCache>
                <c:ptCount val="1"/>
                <c:pt idx="0">
                  <c:v>Starwin</c:v>
                </c:pt>
              </c:strCache>
            </c:strRef>
          </c:tx>
          <c:marker>
            <c:symbol val="none"/>
          </c:marker>
          <c:dLbls>
            <c:delete val="1"/>
          </c:dLbls>
          <c:cat>
            <c:strRef>
              <c:f>'[Chart in Microsoft Office Word]Sheet1'!$A$2:$A$3</c:f>
              <c:strCache>
                <c:ptCount val="2"/>
                <c:pt idx="0">
                  <c:v>Staff at establishment</c:v>
                </c:pt>
                <c:pt idx="1">
                  <c:v>Staff 2014</c:v>
                </c:pt>
              </c:strCache>
            </c:strRef>
          </c:cat>
          <c:val>
            <c:numRef>
              <c:f>'[Chart in Microsoft Office Word]Sheet1'!$F$2:$F$3</c:f>
              <c:numCache>
                <c:formatCode>General</c:formatCode>
                <c:ptCount val="2"/>
                <c:pt idx="1">
                  <c:v>110</c:v>
                </c:pt>
              </c:numCache>
            </c:numRef>
          </c:val>
          <c:smooth val="0"/>
          <c:extLst xmlns:c16r2="http://schemas.microsoft.com/office/drawing/2015/06/chart">
            <c:ext xmlns:c16="http://schemas.microsoft.com/office/drawing/2014/chart" uri="{C3380CC4-5D6E-409C-BE32-E72D297353CC}">
              <c16:uniqueId val="{00000009-C164-4479-95D9-8119B0B9F276}"/>
            </c:ext>
          </c:extLst>
        </c:ser>
        <c:dLbls>
          <c:showLegendKey val="0"/>
          <c:showVal val="1"/>
          <c:showCatName val="0"/>
          <c:showSerName val="0"/>
          <c:showPercent val="0"/>
          <c:showBubbleSize val="0"/>
        </c:dLbls>
        <c:smooth val="0"/>
        <c:axId val="-801353840"/>
        <c:axId val="-801360368"/>
      </c:lineChart>
      <c:catAx>
        <c:axId val="-801353840"/>
        <c:scaling>
          <c:orientation val="minMax"/>
        </c:scaling>
        <c:delete val="0"/>
        <c:axPos val="b"/>
        <c:numFmt formatCode="General" sourceLinked="0"/>
        <c:majorTickMark val="none"/>
        <c:minorTickMark val="none"/>
        <c:tickLblPos val="nextTo"/>
        <c:crossAx val="-801360368"/>
        <c:crosses val="autoZero"/>
        <c:auto val="1"/>
        <c:lblAlgn val="ctr"/>
        <c:lblOffset val="100"/>
        <c:noMultiLvlLbl val="0"/>
      </c:catAx>
      <c:valAx>
        <c:axId val="-801360368"/>
        <c:scaling>
          <c:orientation val="minMax"/>
        </c:scaling>
        <c:delete val="0"/>
        <c:axPos val="l"/>
        <c:majorGridlines/>
        <c:numFmt formatCode="General" sourceLinked="1"/>
        <c:majorTickMark val="none"/>
        <c:minorTickMark val="none"/>
        <c:tickLblPos val="nextTo"/>
        <c:crossAx val="-801353840"/>
        <c:crosses val="autoZero"/>
        <c:crossBetween val="between"/>
      </c:valAx>
    </c:plotArea>
    <c:plotVisOnly val="1"/>
    <c:dispBlanksAs val="gap"/>
    <c:showDLblsOverMax val="0"/>
  </c:chart>
  <c:txPr>
    <a:bodyPr/>
    <a:lstStyle/>
    <a:p>
      <a:pPr>
        <a:defRPr sz="900">
          <a:latin typeface="Arial" pitchFamily="34" charset="0"/>
          <a:cs typeface="Arial" pitchFamily="34" charset="0"/>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Pharmaceutical Exports</a:t>
            </a:r>
          </a:p>
        </c:rich>
      </c:tx>
      <c:layout/>
      <c:overlay val="0"/>
    </c:title>
    <c:autoTitleDeleted val="0"/>
    <c:plotArea>
      <c:layout/>
      <c:barChart>
        <c:barDir val="col"/>
        <c:grouping val="clustered"/>
        <c:varyColors val="0"/>
        <c:ser>
          <c:idx val="0"/>
          <c:order val="0"/>
          <c:tx>
            <c:v>Export value (in million USD)</c:v>
          </c:tx>
          <c:invertIfNegative val="0"/>
          <c:cat>
            <c:numRef>
              <c:f>Sheet1!$G$9:$G$15</c:f>
              <c:numCache>
                <c:formatCode>General</c:formatCode>
                <c:ptCount val="7"/>
                <c:pt idx="0">
                  <c:v>2006</c:v>
                </c:pt>
                <c:pt idx="1">
                  <c:v>2007</c:v>
                </c:pt>
                <c:pt idx="2">
                  <c:v>2008</c:v>
                </c:pt>
                <c:pt idx="3">
                  <c:v>2009</c:v>
                </c:pt>
                <c:pt idx="4">
                  <c:v>2010</c:v>
                </c:pt>
                <c:pt idx="5">
                  <c:v>2011</c:v>
                </c:pt>
                <c:pt idx="6">
                  <c:v>2012</c:v>
                </c:pt>
              </c:numCache>
            </c:numRef>
          </c:cat>
          <c:val>
            <c:numRef>
              <c:f>Sheet1!$H$9:$H$15</c:f>
              <c:numCache>
                <c:formatCode>General</c:formatCode>
                <c:ptCount val="7"/>
                <c:pt idx="0">
                  <c:v>27.5</c:v>
                </c:pt>
                <c:pt idx="1">
                  <c:v>28.2</c:v>
                </c:pt>
                <c:pt idx="2">
                  <c:v>43</c:v>
                </c:pt>
                <c:pt idx="3">
                  <c:v>46</c:v>
                </c:pt>
                <c:pt idx="4">
                  <c:v>41</c:v>
                </c:pt>
                <c:pt idx="5">
                  <c:v>44</c:v>
                </c:pt>
                <c:pt idx="6">
                  <c:v>48</c:v>
                </c:pt>
              </c:numCache>
            </c:numRef>
          </c:val>
          <c:extLst xmlns:c16r2="http://schemas.microsoft.com/office/drawing/2015/06/chart">
            <c:ext xmlns:c16="http://schemas.microsoft.com/office/drawing/2014/chart" uri="{C3380CC4-5D6E-409C-BE32-E72D297353CC}">
              <c16:uniqueId val="{00000000-87A7-41B4-A5D3-2CF35DF60B3E}"/>
            </c:ext>
          </c:extLst>
        </c:ser>
        <c:dLbls>
          <c:showLegendKey val="0"/>
          <c:showVal val="0"/>
          <c:showCatName val="0"/>
          <c:showSerName val="0"/>
          <c:showPercent val="0"/>
          <c:showBubbleSize val="0"/>
        </c:dLbls>
        <c:gapWidth val="150"/>
        <c:axId val="-801359824"/>
        <c:axId val="-801352752"/>
      </c:barChart>
      <c:catAx>
        <c:axId val="-801359824"/>
        <c:scaling>
          <c:orientation val="minMax"/>
        </c:scaling>
        <c:delete val="0"/>
        <c:axPos val="b"/>
        <c:numFmt formatCode="General" sourceLinked="1"/>
        <c:majorTickMark val="out"/>
        <c:minorTickMark val="none"/>
        <c:tickLblPos val="nextTo"/>
        <c:crossAx val="-801352752"/>
        <c:crosses val="autoZero"/>
        <c:auto val="1"/>
        <c:lblAlgn val="ctr"/>
        <c:lblOffset val="100"/>
        <c:noMultiLvlLbl val="0"/>
      </c:catAx>
      <c:valAx>
        <c:axId val="-801352752"/>
        <c:scaling>
          <c:orientation val="minMax"/>
        </c:scaling>
        <c:delete val="0"/>
        <c:axPos val="l"/>
        <c:majorGridlines/>
        <c:numFmt formatCode="General" sourceLinked="1"/>
        <c:majorTickMark val="out"/>
        <c:minorTickMark val="none"/>
        <c:tickLblPos val="nextTo"/>
        <c:crossAx val="-801359824"/>
        <c:crosses val="autoZero"/>
        <c:crossBetween val="between"/>
      </c:valAx>
    </c:plotArea>
    <c:legend>
      <c:legendPos val="b"/>
      <c:layout/>
      <c:overlay val="0"/>
    </c:legend>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48628"/>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4023093" y="0"/>
            <a:ext cx="3077739" cy="448628"/>
          </a:xfrm>
          <a:prstGeom prst="rect">
            <a:avLst/>
          </a:prstGeom>
        </p:spPr>
        <p:txBody>
          <a:bodyPr vert="horz" lIns="93177" tIns="46589" rIns="93177" bIns="46589" rtlCol="0"/>
          <a:lstStyle>
            <a:lvl1pPr algn="r">
              <a:defRPr sz="1200"/>
            </a:lvl1pPr>
          </a:lstStyle>
          <a:p>
            <a:fld id="{A5422CFD-6E10-47F2-AD2C-C945510A9D52}" type="datetimeFigureOut">
              <a:rPr lang="en-US" smtClean="0"/>
              <a:t>10/31/2016</a:t>
            </a:fld>
            <a:endParaRPr lang="en-US"/>
          </a:p>
        </p:txBody>
      </p:sp>
      <p:sp>
        <p:nvSpPr>
          <p:cNvPr id="4" name="Footer Placeholder 3"/>
          <p:cNvSpPr>
            <a:spLocks noGrp="1"/>
          </p:cNvSpPr>
          <p:nvPr>
            <p:ph type="ftr" sz="quarter" idx="2"/>
          </p:nvPr>
        </p:nvSpPr>
        <p:spPr>
          <a:xfrm>
            <a:off x="0" y="8522365"/>
            <a:ext cx="3077739" cy="448628"/>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4023093" y="8522365"/>
            <a:ext cx="3077739" cy="448628"/>
          </a:xfrm>
          <a:prstGeom prst="rect">
            <a:avLst/>
          </a:prstGeom>
        </p:spPr>
        <p:txBody>
          <a:bodyPr vert="horz" lIns="93177" tIns="46589" rIns="93177" bIns="46589" rtlCol="0" anchor="b"/>
          <a:lstStyle>
            <a:lvl1pPr algn="r">
              <a:defRPr sz="1200"/>
            </a:lvl1pPr>
          </a:lstStyle>
          <a:p>
            <a:fld id="{0BE78BD1-F2D0-4097-97BB-0560038E9784}" type="slidenum">
              <a:rPr lang="en-US" smtClean="0"/>
              <a:t>‹#›</a:t>
            </a:fld>
            <a:endParaRPr lang="en-US"/>
          </a:p>
        </p:txBody>
      </p:sp>
    </p:spTree>
    <p:extLst>
      <p:ext uri="{BB962C8B-B14F-4D97-AF65-F5344CB8AC3E}">
        <p14:creationId xmlns:p14="http://schemas.microsoft.com/office/powerpoint/2010/main" val="30564080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48628"/>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4023093" y="0"/>
            <a:ext cx="3077739" cy="448628"/>
          </a:xfrm>
          <a:prstGeom prst="rect">
            <a:avLst/>
          </a:prstGeom>
        </p:spPr>
        <p:txBody>
          <a:bodyPr vert="horz" lIns="93177" tIns="46589" rIns="93177" bIns="46589" rtlCol="0"/>
          <a:lstStyle>
            <a:lvl1pPr algn="r">
              <a:defRPr sz="1200"/>
            </a:lvl1pPr>
          </a:lstStyle>
          <a:p>
            <a:fld id="{797A6910-3410-45DF-BDE8-605CF357176A}" type="datetimeFigureOut">
              <a:rPr lang="en-US" smtClean="0"/>
              <a:t>10/31/2016</a:t>
            </a:fld>
            <a:endParaRPr lang="en-US"/>
          </a:p>
        </p:txBody>
      </p:sp>
      <p:sp>
        <p:nvSpPr>
          <p:cNvPr id="4" name="Slide Image Placeholder 3"/>
          <p:cNvSpPr>
            <a:spLocks noGrp="1" noRot="1" noChangeAspect="1"/>
          </p:cNvSpPr>
          <p:nvPr>
            <p:ph type="sldImg" idx="2"/>
          </p:nvPr>
        </p:nvSpPr>
        <p:spPr>
          <a:xfrm>
            <a:off x="1308100" y="673100"/>
            <a:ext cx="4486275" cy="3363913"/>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10248" y="4261961"/>
            <a:ext cx="5681980" cy="403764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522365"/>
            <a:ext cx="3077739" cy="448628"/>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4023093" y="8522365"/>
            <a:ext cx="3077739" cy="448628"/>
          </a:xfrm>
          <a:prstGeom prst="rect">
            <a:avLst/>
          </a:prstGeom>
        </p:spPr>
        <p:txBody>
          <a:bodyPr vert="horz" lIns="93177" tIns="46589" rIns="93177" bIns="46589" rtlCol="0" anchor="b"/>
          <a:lstStyle>
            <a:lvl1pPr algn="r">
              <a:defRPr sz="1200"/>
            </a:lvl1pPr>
          </a:lstStyle>
          <a:p>
            <a:fld id="{90C41ED2-C610-4F0C-AD6A-4C0052011C32}" type="slidenum">
              <a:rPr lang="en-US" smtClean="0"/>
              <a:t>‹#›</a:t>
            </a:fld>
            <a:endParaRPr lang="en-US"/>
          </a:p>
        </p:txBody>
      </p:sp>
    </p:spTree>
    <p:extLst>
      <p:ext uri="{BB962C8B-B14F-4D97-AF65-F5344CB8AC3E}">
        <p14:creationId xmlns:p14="http://schemas.microsoft.com/office/powerpoint/2010/main" val="1968267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B569626F-1703-664D-95A7-3281314F4851}" type="slidenum">
              <a:rPr lang="de-DE" smtClean="0"/>
              <a:t>1</a:t>
            </a:fld>
            <a:endParaRPr lang="de-DE"/>
          </a:p>
        </p:txBody>
      </p:sp>
    </p:spTree>
    <p:extLst>
      <p:ext uri="{BB962C8B-B14F-4D97-AF65-F5344CB8AC3E}">
        <p14:creationId xmlns:p14="http://schemas.microsoft.com/office/powerpoint/2010/main" val="37466351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CA" noProof="0" dirty="0"/>
              <a:t>Access and affordability in rural areas:</a:t>
            </a:r>
            <a:r>
              <a:rPr lang="en-CA" baseline="0" noProof="0" dirty="0"/>
              <a:t> Some pharmaceutical companies came from the transport / logistics sector and therefore have great expertise in that field. Local manufacturers know their working environment better than foreign countries. They find creative ways to distribute medicine and know better which type of drugs is truly needed in rural areas.</a:t>
            </a:r>
          </a:p>
          <a:p>
            <a:r>
              <a:rPr lang="en-CA" b="1" baseline="0" noProof="0" dirty="0"/>
              <a:t>TRIPS</a:t>
            </a:r>
            <a:r>
              <a:rPr lang="en-CA" baseline="0" noProof="0" dirty="0"/>
              <a:t>: TRIPS leave LDCs more flexibilities (or transition periods) in terms of patent rights that can be used to build up own capacities.</a:t>
            </a:r>
            <a:endParaRPr lang="en-CA" noProof="0" dirty="0"/>
          </a:p>
        </p:txBody>
      </p:sp>
      <p:sp>
        <p:nvSpPr>
          <p:cNvPr id="4" name="Foliennummernplatzhalter 3"/>
          <p:cNvSpPr>
            <a:spLocks noGrp="1"/>
          </p:cNvSpPr>
          <p:nvPr>
            <p:ph type="sldNum" sz="quarter" idx="10"/>
          </p:nvPr>
        </p:nvSpPr>
        <p:spPr/>
        <p:txBody>
          <a:bodyPr/>
          <a:lstStyle/>
          <a:p>
            <a:fld id="{B569626F-1703-664D-95A7-3281314F4851}" type="slidenum">
              <a:rPr lang="de-DE" smtClean="0"/>
              <a:t>10</a:t>
            </a:fld>
            <a:endParaRPr lang="de-DE"/>
          </a:p>
        </p:txBody>
      </p:sp>
    </p:spTree>
    <p:extLst>
      <p:ext uri="{BB962C8B-B14F-4D97-AF65-F5344CB8AC3E}">
        <p14:creationId xmlns:p14="http://schemas.microsoft.com/office/powerpoint/2010/main" val="26679430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2"/>
            <a:r>
              <a:rPr lang="en-US" b="1" dirty="0">
                <a:solidFill>
                  <a:schemeClr val="tx1"/>
                </a:solidFill>
              </a:rPr>
              <a:t>Foreign export earnings </a:t>
            </a:r>
            <a:r>
              <a:rPr lang="en-US" dirty="0">
                <a:solidFill>
                  <a:schemeClr val="tx1"/>
                </a:solidFill>
              </a:rPr>
              <a:t>is a long-term goal</a:t>
            </a:r>
            <a:r>
              <a:rPr lang="en-US" baseline="0" dirty="0">
                <a:solidFill>
                  <a:schemeClr val="tx1"/>
                </a:solidFill>
              </a:rPr>
              <a:t> that will  be reached when EAC companies start to export medical products.</a:t>
            </a:r>
          </a:p>
          <a:p>
            <a:pPr lvl="2"/>
            <a:r>
              <a:rPr lang="en-US" b="1" baseline="0" dirty="0">
                <a:solidFill>
                  <a:schemeClr val="tx1"/>
                </a:solidFill>
              </a:rPr>
              <a:t>Spill-over effects</a:t>
            </a:r>
            <a:r>
              <a:rPr lang="en-US" baseline="0" dirty="0">
                <a:solidFill>
                  <a:schemeClr val="tx1"/>
                </a:solidFill>
              </a:rPr>
              <a:t>: include technology transfer, but also the transfer of skills to other parts of the economy that have been achieved within the pharmaceutical sector. Downstream effects are the additional jobs and industry segments like packaging, transport, logistics in general, storage etc. through a vibrant pharmaceutical sector. This creates a vertical integrated value chain.</a:t>
            </a:r>
          </a:p>
          <a:p>
            <a:pPr lvl="2"/>
            <a:r>
              <a:rPr lang="en-US" b="1" baseline="0" dirty="0">
                <a:solidFill>
                  <a:schemeClr val="tx1"/>
                </a:solidFill>
              </a:rPr>
              <a:t>High value industry</a:t>
            </a:r>
            <a:r>
              <a:rPr lang="en-US" baseline="0" dirty="0">
                <a:solidFill>
                  <a:schemeClr val="tx1"/>
                </a:solidFill>
              </a:rPr>
              <a:t>: The pharmaceutical sector has high margins of profit, that means that investments in this sector leads to high returns and therefore profitability.</a:t>
            </a:r>
            <a:endParaRPr lang="en-US" dirty="0">
              <a:solidFill>
                <a:schemeClr val="tx1"/>
              </a:solidFill>
            </a:endParaRPr>
          </a:p>
        </p:txBody>
      </p:sp>
      <p:sp>
        <p:nvSpPr>
          <p:cNvPr id="4" name="Foliennummernplatzhalter 3"/>
          <p:cNvSpPr>
            <a:spLocks noGrp="1"/>
          </p:cNvSpPr>
          <p:nvPr>
            <p:ph type="sldNum" sz="quarter" idx="10"/>
          </p:nvPr>
        </p:nvSpPr>
        <p:spPr/>
        <p:txBody>
          <a:bodyPr/>
          <a:lstStyle/>
          <a:p>
            <a:fld id="{B569626F-1703-664D-95A7-3281314F4851}" type="slidenum">
              <a:rPr lang="de-DE" smtClean="0"/>
              <a:t>11</a:t>
            </a:fld>
            <a:endParaRPr lang="de-DE"/>
          </a:p>
        </p:txBody>
      </p:sp>
    </p:spTree>
    <p:extLst>
      <p:ext uri="{BB962C8B-B14F-4D97-AF65-F5344CB8AC3E}">
        <p14:creationId xmlns:p14="http://schemas.microsoft.com/office/powerpoint/2010/main" val="26679430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B569626F-1703-664D-95A7-3281314F4851}" type="slidenum">
              <a:rPr lang="de-DE" smtClean="0"/>
              <a:t>12</a:t>
            </a:fld>
            <a:endParaRPr lang="de-DE"/>
          </a:p>
        </p:txBody>
      </p:sp>
    </p:spTree>
    <p:extLst>
      <p:ext uri="{BB962C8B-B14F-4D97-AF65-F5344CB8AC3E}">
        <p14:creationId xmlns:p14="http://schemas.microsoft.com/office/powerpoint/2010/main" val="37466351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CA" noProof="0" dirty="0"/>
          </a:p>
        </p:txBody>
      </p:sp>
      <p:sp>
        <p:nvSpPr>
          <p:cNvPr id="4" name="Foliennummernplatzhalter 3"/>
          <p:cNvSpPr>
            <a:spLocks noGrp="1"/>
          </p:cNvSpPr>
          <p:nvPr>
            <p:ph type="sldNum" sz="quarter" idx="10"/>
          </p:nvPr>
        </p:nvSpPr>
        <p:spPr/>
        <p:txBody>
          <a:bodyPr/>
          <a:lstStyle/>
          <a:p>
            <a:fld id="{B569626F-1703-664D-95A7-3281314F4851}" type="slidenum">
              <a:rPr lang="de-DE" smtClean="0"/>
              <a:t>13</a:t>
            </a:fld>
            <a:endParaRPr lang="de-DE"/>
          </a:p>
        </p:txBody>
      </p:sp>
    </p:spTree>
    <p:extLst>
      <p:ext uri="{BB962C8B-B14F-4D97-AF65-F5344CB8AC3E}">
        <p14:creationId xmlns:p14="http://schemas.microsoft.com/office/powerpoint/2010/main" val="26679430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CA" noProof="0" dirty="0"/>
              <a:t>On the left hand side you find</a:t>
            </a:r>
            <a:r>
              <a:rPr lang="en-CA" baseline="0" noProof="0" dirty="0"/>
              <a:t> general challenges introduced by the WHO report. On the right hand side you see the Status or the ongoing projects to overcome those challenges in the EAC. </a:t>
            </a:r>
          </a:p>
          <a:p>
            <a:r>
              <a:rPr lang="en-CA" baseline="0" noProof="0" dirty="0"/>
              <a:t>Industrial / academic linkages: example projects include PTB: capacity building and UNIDO/ FEAPM: internship program</a:t>
            </a:r>
            <a:endParaRPr lang="en-CA" noProof="0" dirty="0"/>
          </a:p>
        </p:txBody>
      </p:sp>
      <p:sp>
        <p:nvSpPr>
          <p:cNvPr id="4" name="Foliennummernplatzhalter 3"/>
          <p:cNvSpPr>
            <a:spLocks noGrp="1"/>
          </p:cNvSpPr>
          <p:nvPr>
            <p:ph type="sldNum" sz="quarter" idx="10"/>
          </p:nvPr>
        </p:nvSpPr>
        <p:spPr/>
        <p:txBody>
          <a:bodyPr/>
          <a:lstStyle/>
          <a:p>
            <a:fld id="{B569626F-1703-664D-95A7-3281314F4851}" type="slidenum">
              <a:rPr lang="de-DE" smtClean="0"/>
              <a:t>14</a:t>
            </a:fld>
            <a:endParaRPr lang="de-DE"/>
          </a:p>
        </p:txBody>
      </p:sp>
    </p:spTree>
    <p:extLst>
      <p:ext uri="{BB962C8B-B14F-4D97-AF65-F5344CB8AC3E}">
        <p14:creationId xmlns:p14="http://schemas.microsoft.com/office/powerpoint/2010/main" val="26679430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CA" noProof="0" dirty="0"/>
          </a:p>
        </p:txBody>
      </p:sp>
      <p:sp>
        <p:nvSpPr>
          <p:cNvPr id="4" name="Foliennummernplatzhalter 3"/>
          <p:cNvSpPr>
            <a:spLocks noGrp="1"/>
          </p:cNvSpPr>
          <p:nvPr>
            <p:ph type="sldNum" sz="quarter" idx="10"/>
          </p:nvPr>
        </p:nvSpPr>
        <p:spPr/>
        <p:txBody>
          <a:bodyPr/>
          <a:lstStyle/>
          <a:p>
            <a:fld id="{B569626F-1703-664D-95A7-3281314F4851}" type="slidenum">
              <a:rPr lang="de-DE" smtClean="0"/>
              <a:t>15</a:t>
            </a:fld>
            <a:endParaRPr lang="de-DE"/>
          </a:p>
        </p:txBody>
      </p:sp>
    </p:spTree>
    <p:extLst>
      <p:ext uri="{BB962C8B-B14F-4D97-AF65-F5344CB8AC3E}">
        <p14:creationId xmlns:p14="http://schemas.microsoft.com/office/powerpoint/2010/main" val="26679430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4708" indent="-174708">
              <a:buFontTx/>
              <a:buChar char="-"/>
            </a:pPr>
            <a:r>
              <a:rPr lang="en-CA" noProof="0" dirty="0"/>
              <a:t>This</a:t>
            </a:r>
            <a:r>
              <a:rPr lang="en-CA" baseline="0" noProof="0" dirty="0"/>
              <a:t> slide sums up the most important points in favour of supporting local pharmaceutical production in the EAC.</a:t>
            </a:r>
            <a:endParaRPr lang="en-CA" noProof="0" dirty="0"/>
          </a:p>
        </p:txBody>
      </p:sp>
      <p:sp>
        <p:nvSpPr>
          <p:cNvPr id="4" name="Foliennummernplatzhalter 3"/>
          <p:cNvSpPr>
            <a:spLocks noGrp="1"/>
          </p:cNvSpPr>
          <p:nvPr>
            <p:ph type="sldNum" sz="quarter" idx="10"/>
          </p:nvPr>
        </p:nvSpPr>
        <p:spPr/>
        <p:txBody>
          <a:bodyPr/>
          <a:lstStyle/>
          <a:p>
            <a:fld id="{B569626F-1703-664D-95A7-3281314F4851}" type="slidenum">
              <a:rPr lang="de-DE" smtClean="0"/>
              <a:t>16</a:t>
            </a:fld>
            <a:endParaRPr lang="de-DE"/>
          </a:p>
        </p:txBody>
      </p:sp>
    </p:spTree>
    <p:extLst>
      <p:ext uri="{BB962C8B-B14F-4D97-AF65-F5344CB8AC3E}">
        <p14:creationId xmlns:p14="http://schemas.microsoft.com/office/powerpoint/2010/main" val="26679430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CA" noProof="0" dirty="0"/>
              <a:t>This slide should answer the SG’s questions on how you would design and implement</a:t>
            </a:r>
            <a:r>
              <a:rPr lang="en-CA" baseline="0" noProof="0" dirty="0"/>
              <a:t> such an Industrial support program</a:t>
            </a:r>
          </a:p>
          <a:p>
            <a:endParaRPr lang="en-CA" baseline="0" noProof="0" dirty="0"/>
          </a:p>
          <a:p>
            <a:r>
              <a:rPr lang="en-CA" baseline="0" noProof="0" dirty="0"/>
              <a:t>These factors from case studies and academic articles want to prevent rent-seeking, giving a way-out and specify conditions for success in general</a:t>
            </a:r>
          </a:p>
        </p:txBody>
      </p:sp>
      <p:sp>
        <p:nvSpPr>
          <p:cNvPr id="4" name="Foliennummernplatzhalter 3"/>
          <p:cNvSpPr>
            <a:spLocks noGrp="1"/>
          </p:cNvSpPr>
          <p:nvPr>
            <p:ph type="sldNum" sz="quarter" idx="10"/>
          </p:nvPr>
        </p:nvSpPr>
        <p:spPr/>
        <p:txBody>
          <a:bodyPr/>
          <a:lstStyle/>
          <a:p>
            <a:fld id="{B569626F-1703-664D-95A7-3281314F4851}" type="slidenum">
              <a:rPr lang="de-DE" smtClean="0"/>
              <a:t>17</a:t>
            </a:fld>
            <a:endParaRPr lang="de-DE"/>
          </a:p>
        </p:txBody>
      </p:sp>
    </p:spTree>
    <p:extLst>
      <p:ext uri="{BB962C8B-B14F-4D97-AF65-F5344CB8AC3E}">
        <p14:creationId xmlns:p14="http://schemas.microsoft.com/office/powerpoint/2010/main" val="26679430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CA" noProof="0" dirty="0"/>
          </a:p>
        </p:txBody>
      </p:sp>
      <p:sp>
        <p:nvSpPr>
          <p:cNvPr id="4" name="Foliennummernplatzhalter 3"/>
          <p:cNvSpPr>
            <a:spLocks noGrp="1"/>
          </p:cNvSpPr>
          <p:nvPr>
            <p:ph type="sldNum" sz="quarter" idx="10"/>
          </p:nvPr>
        </p:nvSpPr>
        <p:spPr/>
        <p:txBody>
          <a:bodyPr/>
          <a:lstStyle/>
          <a:p>
            <a:fld id="{B569626F-1703-664D-95A7-3281314F4851}" type="slidenum">
              <a:rPr lang="de-DE" smtClean="0"/>
              <a:t>18</a:t>
            </a:fld>
            <a:endParaRPr lang="de-DE"/>
          </a:p>
        </p:txBody>
      </p:sp>
    </p:spTree>
    <p:extLst>
      <p:ext uri="{BB962C8B-B14F-4D97-AF65-F5344CB8AC3E}">
        <p14:creationId xmlns:p14="http://schemas.microsoft.com/office/powerpoint/2010/main" val="26679430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Leave you with some FOOD FOR THOUGHT ---------------- THANK YOU</a:t>
            </a:r>
            <a:endParaRPr lang="en-US"/>
          </a:p>
        </p:txBody>
      </p:sp>
      <p:sp>
        <p:nvSpPr>
          <p:cNvPr id="4" name="Slide Number Placeholder 3"/>
          <p:cNvSpPr>
            <a:spLocks noGrp="1"/>
          </p:cNvSpPr>
          <p:nvPr>
            <p:ph type="sldNum" sz="quarter" idx="10"/>
          </p:nvPr>
        </p:nvSpPr>
        <p:spPr/>
        <p:txBody>
          <a:bodyPr/>
          <a:lstStyle/>
          <a:p>
            <a:fld id="{E24ED1B5-B999-4906-B095-B8520ABCC313}"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2664929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CA" noProof="0" dirty="0"/>
              <a:t>Idea:</a:t>
            </a:r>
          </a:p>
          <a:p>
            <a:endParaRPr lang="en-CA" noProof="0" dirty="0"/>
          </a:p>
          <a:p>
            <a:r>
              <a:rPr lang="en-CA" noProof="0" dirty="0"/>
              <a:t>Tell a story</a:t>
            </a:r>
            <a:r>
              <a:rPr lang="en-CA" baseline="0" noProof="0" dirty="0"/>
              <a:t> – We have two examples where some while ago politicians faced public health issues. When we look at the countries now we see that these problems have been much improved. What happened in the meantime? Obviously, the answer is that they supported the pharmaceutical manufacturing, spell that out in the end.</a:t>
            </a:r>
          </a:p>
          <a:p>
            <a:endParaRPr lang="en-CA" baseline="0" noProof="0" dirty="0"/>
          </a:p>
          <a:p>
            <a:r>
              <a:rPr lang="en-CA" baseline="0" noProof="0" dirty="0"/>
              <a:t>Thereby, we have one quality arguments (Ghana) and one price argument (Bangladesh), which are both meant to convince a public health person like </a:t>
            </a:r>
            <a:r>
              <a:rPr lang="en-CA" baseline="0" noProof="0" dirty="0" err="1"/>
              <a:t>Sezibera</a:t>
            </a:r>
            <a:r>
              <a:rPr lang="en-CA" baseline="0" noProof="0" dirty="0"/>
              <a:t>.</a:t>
            </a:r>
            <a:endParaRPr lang="en-CA" noProof="0" dirty="0"/>
          </a:p>
        </p:txBody>
      </p:sp>
      <p:sp>
        <p:nvSpPr>
          <p:cNvPr id="4" name="Foliennummernplatzhalter 3"/>
          <p:cNvSpPr>
            <a:spLocks noGrp="1"/>
          </p:cNvSpPr>
          <p:nvPr>
            <p:ph type="sldNum" sz="quarter" idx="10"/>
          </p:nvPr>
        </p:nvSpPr>
        <p:spPr/>
        <p:txBody>
          <a:bodyPr/>
          <a:lstStyle/>
          <a:p>
            <a:fld id="{B569626F-1703-664D-95A7-3281314F4851}" type="slidenum">
              <a:rPr lang="de-DE" smtClean="0"/>
              <a:t>2</a:t>
            </a:fld>
            <a:endParaRPr lang="de-DE"/>
          </a:p>
        </p:txBody>
      </p:sp>
    </p:spTree>
    <p:extLst>
      <p:ext uri="{BB962C8B-B14F-4D97-AF65-F5344CB8AC3E}">
        <p14:creationId xmlns:p14="http://schemas.microsoft.com/office/powerpoint/2010/main" val="26679430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CA" noProof="0" dirty="0"/>
          </a:p>
        </p:txBody>
      </p:sp>
      <p:sp>
        <p:nvSpPr>
          <p:cNvPr id="4" name="Foliennummernplatzhalter 3"/>
          <p:cNvSpPr>
            <a:spLocks noGrp="1"/>
          </p:cNvSpPr>
          <p:nvPr>
            <p:ph type="sldNum" sz="quarter" idx="10"/>
          </p:nvPr>
        </p:nvSpPr>
        <p:spPr/>
        <p:txBody>
          <a:bodyPr/>
          <a:lstStyle/>
          <a:p>
            <a:fld id="{B569626F-1703-664D-95A7-3281314F4851}" type="slidenum">
              <a:rPr lang="de-DE" smtClean="0"/>
              <a:t>20</a:t>
            </a:fld>
            <a:endParaRPr lang="de-DE"/>
          </a:p>
        </p:txBody>
      </p:sp>
    </p:spTree>
    <p:extLst>
      <p:ext uri="{BB962C8B-B14F-4D97-AF65-F5344CB8AC3E}">
        <p14:creationId xmlns:p14="http://schemas.microsoft.com/office/powerpoint/2010/main" val="42078836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CA" noProof="0" dirty="0"/>
          </a:p>
        </p:txBody>
      </p:sp>
      <p:sp>
        <p:nvSpPr>
          <p:cNvPr id="4" name="Foliennummernplatzhalter 3"/>
          <p:cNvSpPr>
            <a:spLocks noGrp="1"/>
          </p:cNvSpPr>
          <p:nvPr>
            <p:ph type="sldNum" sz="quarter" idx="10"/>
          </p:nvPr>
        </p:nvSpPr>
        <p:spPr/>
        <p:txBody>
          <a:bodyPr/>
          <a:lstStyle/>
          <a:p>
            <a:fld id="{B569626F-1703-664D-95A7-3281314F4851}" type="slidenum">
              <a:rPr lang="de-DE" smtClean="0"/>
              <a:t>21</a:t>
            </a:fld>
            <a:endParaRPr lang="de-DE"/>
          </a:p>
        </p:txBody>
      </p:sp>
    </p:spTree>
    <p:extLst>
      <p:ext uri="{BB962C8B-B14F-4D97-AF65-F5344CB8AC3E}">
        <p14:creationId xmlns:p14="http://schemas.microsoft.com/office/powerpoint/2010/main" val="24701939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CA" noProof="0" dirty="0"/>
          </a:p>
        </p:txBody>
      </p:sp>
      <p:sp>
        <p:nvSpPr>
          <p:cNvPr id="4" name="Foliennummernplatzhalter 3"/>
          <p:cNvSpPr>
            <a:spLocks noGrp="1"/>
          </p:cNvSpPr>
          <p:nvPr>
            <p:ph type="sldNum" sz="quarter" idx="10"/>
          </p:nvPr>
        </p:nvSpPr>
        <p:spPr/>
        <p:txBody>
          <a:bodyPr/>
          <a:lstStyle/>
          <a:p>
            <a:fld id="{B569626F-1703-664D-95A7-3281314F4851}" type="slidenum">
              <a:rPr lang="de-DE" smtClean="0"/>
              <a:t>22</a:t>
            </a:fld>
            <a:endParaRPr lang="de-DE"/>
          </a:p>
        </p:txBody>
      </p:sp>
    </p:spTree>
    <p:extLst>
      <p:ext uri="{BB962C8B-B14F-4D97-AF65-F5344CB8AC3E}">
        <p14:creationId xmlns:p14="http://schemas.microsoft.com/office/powerpoint/2010/main" val="26679430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CA" noProof="0" dirty="0"/>
              <a:t>Here, check with WTO law and already existing</a:t>
            </a:r>
            <a:r>
              <a:rPr lang="en-CA" baseline="0" noProof="0" dirty="0"/>
              <a:t> practices. </a:t>
            </a:r>
          </a:p>
          <a:p>
            <a:endParaRPr lang="en-CA" baseline="0" noProof="0" dirty="0"/>
          </a:p>
          <a:p>
            <a:r>
              <a:rPr lang="en-CA" b="1" baseline="0" noProof="0" dirty="0"/>
              <a:t>Price Preferences: </a:t>
            </a:r>
            <a:r>
              <a:rPr lang="en-CA" b="0" baseline="0" noProof="0" dirty="0"/>
              <a:t>As written in the background paper, they exist in all countries. Yet, we need to make sure that this procurement is handled on a regional market level and preferences are non-discriminating to other EAC producers. You may want to point to </a:t>
            </a:r>
            <a:r>
              <a:rPr lang="en-CA" noProof="0" dirty="0"/>
              <a:t>Procurement article 38 in the Common market protocol: Though, we are not quite sure if it perfectly applies.</a:t>
            </a:r>
          </a:p>
          <a:p>
            <a:endParaRPr lang="en-CA" noProof="0" dirty="0"/>
          </a:p>
          <a:p>
            <a:r>
              <a:rPr lang="en-CA" b="1" noProof="0" dirty="0"/>
              <a:t>Tax incentives:</a:t>
            </a:r>
            <a:r>
              <a:rPr lang="en-CA" b="1" baseline="0" noProof="0" dirty="0"/>
              <a:t> </a:t>
            </a:r>
            <a:r>
              <a:rPr lang="en-CA" b="0" baseline="0" noProof="0" dirty="0"/>
              <a:t>Here, the main problem is application of the incentives. Tax-free input lists should be made more comprehensive and tax returns administered faster.</a:t>
            </a:r>
          </a:p>
          <a:p>
            <a:endParaRPr lang="en-CA" b="0" baseline="0" noProof="0" dirty="0"/>
          </a:p>
          <a:p>
            <a:r>
              <a:rPr lang="en-CA" b="1" baseline="0" noProof="0" dirty="0"/>
              <a:t>Import classification: </a:t>
            </a:r>
            <a:r>
              <a:rPr lang="en-CA" b="0" baseline="0" noProof="0" dirty="0"/>
              <a:t>Often politicians think they cannot do that under WTO law, but it is allowed. Also you have to underline the fact that ample capacities exist for local production and name some examples maybe. </a:t>
            </a:r>
            <a:r>
              <a:rPr lang="en-CA" noProof="0" dirty="0"/>
              <a:t>Point to list of medicines for</a:t>
            </a:r>
            <a:r>
              <a:rPr lang="en-CA" baseline="0" noProof="0" dirty="0"/>
              <a:t> which capacity exist.</a:t>
            </a:r>
            <a:endParaRPr lang="en-CA" noProof="0" dirty="0"/>
          </a:p>
        </p:txBody>
      </p:sp>
      <p:sp>
        <p:nvSpPr>
          <p:cNvPr id="4" name="Foliennummernplatzhalter 3"/>
          <p:cNvSpPr>
            <a:spLocks noGrp="1"/>
          </p:cNvSpPr>
          <p:nvPr>
            <p:ph type="sldNum" sz="quarter" idx="10"/>
          </p:nvPr>
        </p:nvSpPr>
        <p:spPr/>
        <p:txBody>
          <a:bodyPr/>
          <a:lstStyle/>
          <a:p>
            <a:fld id="{B569626F-1703-664D-95A7-3281314F4851}" type="slidenum">
              <a:rPr lang="de-DE" smtClean="0"/>
              <a:t>23</a:t>
            </a:fld>
            <a:endParaRPr lang="de-DE"/>
          </a:p>
        </p:txBody>
      </p:sp>
    </p:spTree>
    <p:extLst>
      <p:ext uri="{BB962C8B-B14F-4D97-AF65-F5344CB8AC3E}">
        <p14:creationId xmlns:p14="http://schemas.microsoft.com/office/powerpoint/2010/main" val="26679430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CA" noProof="0" dirty="0"/>
              <a:t>Started</a:t>
            </a:r>
            <a:r>
              <a:rPr lang="en-CA" baseline="0" noProof="0" dirty="0"/>
              <a:t> in 1989 and constantly expanded, measures are still in place. The FEAPM representatives know that example well and can speak about it</a:t>
            </a:r>
            <a:endParaRPr lang="en-CA" noProof="0" dirty="0"/>
          </a:p>
        </p:txBody>
      </p:sp>
      <p:sp>
        <p:nvSpPr>
          <p:cNvPr id="4" name="Foliennummernplatzhalter 3"/>
          <p:cNvSpPr>
            <a:spLocks noGrp="1"/>
          </p:cNvSpPr>
          <p:nvPr>
            <p:ph type="sldNum" sz="quarter" idx="10"/>
          </p:nvPr>
        </p:nvSpPr>
        <p:spPr/>
        <p:txBody>
          <a:bodyPr/>
          <a:lstStyle/>
          <a:p>
            <a:fld id="{B569626F-1703-664D-95A7-3281314F4851}" type="slidenum">
              <a:rPr lang="de-DE" smtClean="0"/>
              <a:t>3</a:t>
            </a:fld>
            <a:endParaRPr lang="de-DE"/>
          </a:p>
        </p:txBody>
      </p:sp>
    </p:spTree>
    <p:extLst>
      <p:ext uri="{BB962C8B-B14F-4D97-AF65-F5344CB8AC3E}">
        <p14:creationId xmlns:p14="http://schemas.microsoft.com/office/powerpoint/2010/main" val="26679430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CA" noProof="0" dirty="0"/>
          </a:p>
        </p:txBody>
      </p:sp>
      <p:sp>
        <p:nvSpPr>
          <p:cNvPr id="4" name="Foliennummernplatzhalter 3"/>
          <p:cNvSpPr>
            <a:spLocks noGrp="1"/>
          </p:cNvSpPr>
          <p:nvPr>
            <p:ph type="sldNum" sz="quarter" idx="10"/>
          </p:nvPr>
        </p:nvSpPr>
        <p:spPr/>
        <p:txBody>
          <a:bodyPr/>
          <a:lstStyle/>
          <a:p>
            <a:fld id="{B569626F-1703-664D-95A7-3281314F4851}" type="slidenum">
              <a:rPr lang="de-DE" smtClean="0"/>
              <a:t>4</a:t>
            </a:fld>
            <a:endParaRPr lang="de-DE"/>
          </a:p>
        </p:txBody>
      </p:sp>
    </p:spTree>
    <p:extLst>
      <p:ext uri="{BB962C8B-B14F-4D97-AF65-F5344CB8AC3E}">
        <p14:creationId xmlns:p14="http://schemas.microsoft.com/office/powerpoint/2010/main" val="26679430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CA" noProof="0" dirty="0"/>
              <a:t>Part of 1982 NDP.</a:t>
            </a:r>
          </a:p>
          <a:p>
            <a:endParaRPr lang="en-CA" noProof="0" dirty="0"/>
          </a:p>
          <a:p>
            <a:pPr marL="174708" indent="-174708">
              <a:buFontTx/>
              <a:buChar char="-"/>
            </a:pPr>
            <a:r>
              <a:rPr lang="en-CA" baseline="0" noProof="0" dirty="0"/>
              <a:t>The government composed a list (like we are doing in EAC) with medicines that are produced in ample capacity and restricted the import of medicines on that list.</a:t>
            </a:r>
          </a:p>
          <a:p>
            <a:pPr marL="174708" indent="-174708">
              <a:buFontTx/>
              <a:buChar char="-"/>
            </a:pPr>
            <a:r>
              <a:rPr lang="en-CA" baseline="0" noProof="0" dirty="0"/>
              <a:t>Price ceiling came in to mitigate the effect of less competition. We don’t want to allow local manufacturers to simply dictate prices now if we support them. The goal is access to medicines</a:t>
            </a:r>
          </a:p>
          <a:p>
            <a:pPr marL="174708" indent="-174708">
              <a:buFontTx/>
              <a:buChar char="-"/>
            </a:pPr>
            <a:r>
              <a:rPr lang="en-CA" baseline="0" noProof="0" dirty="0"/>
              <a:t>Government got active in making sure foreign companies contributed to technology transfer once the went into licensing/JV agreements with </a:t>
            </a:r>
            <a:r>
              <a:rPr lang="en-CA" baseline="0" noProof="0" dirty="0" err="1"/>
              <a:t>bangladeshis</a:t>
            </a:r>
            <a:endParaRPr lang="en-CA" baseline="0" noProof="0" dirty="0"/>
          </a:p>
          <a:p>
            <a:pPr marL="174708" indent="-174708">
              <a:buFontTx/>
              <a:buChar char="-"/>
            </a:pPr>
            <a:r>
              <a:rPr lang="en-CA" baseline="0" noProof="0" dirty="0"/>
              <a:t>There were still imports of outside companies, but they made life hard for them to force them to have at least some kind of production in the country.</a:t>
            </a:r>
          </a:p>
          <a:p>
            <a:pPr marL="174708" indent="-174708">
              <a:buFontTx/>
              <a:buChar char="-"/>
            </a:pPr>
            <a:r>
              <a:rPr lang="en-CA" baseline="0" noProof="0" dirty="0"/>
              <a:t>Many managers of local companies came from the University of Dhaka which put a lot of emphasis on pharmacy education</a:t>
            </a:r>
          </a:p>
        </p:txBody>
      </p:sp>
      <p:sp>
        <p:nvSpPr>
          <p:cNvPr id="4" name="Foliennummernplatzhalter 3"/>
          <p:cNvSpPr>
            <a:spLocks noGrp="1"/>
          </p:cNvSpPr>
          <p:nvPr>
            <p:ph type="sldNum" sz="quarter" idx="10"/>
          </p:nvPr>
        </p:nvSpPr>
        <p:spPr/>
        <p:txBody>
          <a:bodyPr/>
          <a:lstStyle/>
          <a:p>
            <a:fld id="{B569626F-1703-664D-95A7-3281314F4851}" type="slidenum">
              <a:rPr lang="de-DE" smtClean="0"/>
              <a:t>5</a:t>
            </a:fld>
            <a:endParaRPr lang="de-DE"/>
          </a:p>
        </p:txBody>
      </p:sp>
    </p:spTree>
    <p:extLst>
      <p:ext uri="{BB962C8B-B14F-4D97-AF65-F5344CB8AC3E}">
        <p14:creationId xmlns:p14="http://schemas.microsoft.com/office/powerpoint/2010/main" val="26679430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CA" noProof="0" dirty="0"/>
          </a:p>
          <a:p>
            <a:r>
              <a:rPr lang="en-CA" noProof="0" dirty="0"/>
              <a:t>To</a:t>
            </a:r>
            <a:r>
              <a:rPr lang="en-CA" baseline="0" noProof="0" dirty="0"/>
              <a:t> point 1: real terms means that overall prices increased by 180 % since the NDP and medicine prices by only ca.30%  - making them cheaper in relative terms</a:t>
            </a:r>
            <a:endParaRPr lang="en-CA" noProof="0" dirty="0"/>
          </a:p>
        </p:txBody>
      </p:sp>
      <p:sp>
        <p:nvSpPr>
          <p:cNvPr id="4" name="Foliennummernplatzhalter 3"/>
          <p:cNvSpPr>
            <a:spLocks noGrp="1"/>
          </p:cNvSpPr>
          <p:nvPr>
            <p:ph type="sldNum" sz="quarter" idx="10"/>
          </p:nvPr>
        </p:nvSpPr>
        <p:spPr/>
        <p:txBody>
          <a:bodyPr/>
          <a:lstStyle/>
          <a:p>
            <a:fld id="{B569626F-1703-664D-95A7-3281314F4851}" type="slidenum">
              <a:rPr lang="de-DE" smtClean="0"/>
              <a:t>6</a:t>
            </a:fld>
            <a:endParaRPr lang="de-DE"/>
          </a:p>
        </p:txBody>
      </p:sp>
    </p:spTree>
    <p:extLst>
      <p:ext uri="{BB962C8B-B14F-4D97-AF65-F5344CB8AC3E}">
        <p14:creationId xmlns:p14="http://schemas.microsoft.com/office/powerpoint/2010/main" val="2667943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B569626F-1703-664D-95A7-3281314F4851}" type="slidenum">
              <a:rPr lang="de-DE" smtClean="0"/>
              <a:t>7</a:t>
            </a:fld>
            <a:endParaRPr lang="de-DE"/>
          </a:p>
        </p:txBody>
      </p:sp>
    </p:spTree>
    <p:extLst>
      <p:ext uri="{BB962C8B-B14F-4D97-AF65-F5344CB8AC3E}">
        <p14:creationId xmlns:p14="http://schemas.microsoft.com/office/powerpoint/2010/main" val="37466351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If we re-draw the world map based on disease prevalence, we would see Africa in a very different light!! </a:t>
            </a:r>
            <a:endParaRPr lang="en-GB" dirty="0"/>
          </a:p>
        </p:txBody>
      </p:sp>
      <p:sp>
        <p:nvSpPr>
          <p:cNvPr id="4" name="Slide Number Placeholder 3"/>
          <p:cNvSpPr>
            <a:spLocks noGrp="1"/>
          </p:cNvSpPr>
          <p:nvPr>
            <p:ph type="sldNum" sz="quarter" idx="10"/>
          </p:nvPr>
        </p:nvSpPr>
        <p:spPr/>
        <p:txBody>
          <a:bodyPr/>
          <a:lstStyle/>
          <a:p>
            <a:fld id="{EDD128AF-AA59-4ACB-96EB-8C9C30CE3EDF}" type="slidenum">
              <a:rPr lang="en-GB" smtClean="0">
                <a:solidFill>
                  <a:prstClr val="black"/>
                </a:solidFill>
              </a:rPr>
              <a:pPr/>
              <a:t>8</a:t>
            </a:fld>
            <a:endParaRPr lang="en-GB">
              <a:solidFill>
                <a:prstClr val="black"/>
              </a:solidFill>
            </a:endParaRPr>
          </a:p>
        </p:txBody>
      </p:sp>
    </p:spTree>
    <p:extLst>
      <p:ext uri="{BB962C8B-B14F-4D97-AF65-F5344CB8AC3E}">
        <p14:creationId xmlns:p14="http://schemas.microsoft.com/office/powerpoint/2010/main" val="18595152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terms of Malaria, Africa really is the centre of the world and strongly dominant!!  These are also business opportunities . </a:t>
            </a:r>
            <a:endParaRPr lang="en-US" dirty="0"/>
          </a:p>
        </p:txBody>
      </p:sp>
      <p:sp>
        <p:nvSpPr>
          <p:cNvPr id="4" name="Slide Number Placeholder 3"/>
          <p:cNvSpPr>
            <a:spLocks noGrp="1"/>
          </p:cNvSpPr>
          <p:nvPr>
            <p:ph type="sldNum" sz="quarter" idx="10"/>
          </p:nvPr>
        </p:nvSpPr>
        <p:spPr/>
        <p:txBody>
          <a:bodyPr/>
          <a:lstStyle/>
          <a:p>
            <a:fld id="{E24ED1B5-B999-4906-B095-B8520ABCC313}"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39829581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122884B-803D-42D9-84DF-109595FD0F64}" type="datetimeFigureOut">
              <a:rPr lang="en-US" smtClean="0"/>
              <a:t>10/31/2016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D1D33-FBF6-4317-BDF3-85939D86ED9C}" type="slidenum">
              <a:rPr lang="en-US" smtClean="0"/>
              <a:t>‹#›</a:t>
            </a:fld>
            <a:endParaRPr lang="en-US"/>
          </a:p>
        </p:txBody>
      </p:sp>
    </p:spTree>
    <p:extLst>
      <p:ext uri="{BB962C8B-B14F-4D97-AF65-F5344CB8AC3E}">
        <p14:creationId xmlns:p14="http://schemas.microsoft.com/office/powerpoint/2010/main" val="2785370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22884B-803D-42D9-84DF-109595FD0F64}" type="datetimeFigureOut">
              <a:rPr lang="en-US" smtClean="0"/>
              <a:t>10/31/2016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D1D33-FBF6-4317-BDF3-85939D86ED9C}" type="slidenum">
              <a:rPr lang="en-US" smtClean="0"/>
              <a:t>‹#›</a:t>
            </a:fld>
            <a:endParaRPr lang="en-US"/>
          </a:p>
        </p:txBody>
      </p:sp>
    </p:spTree>
    <p:extLst>
      <p:ext uri="{BB962C8B-B14F-4D97-AF65-F5344CB8AC3E}">
        <p14:creationId xmlns:p14="http://schemas.microsoft.com/office/powerpoint/2010/main" val="78184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22884B-803D-42D9-84DF-109595FD0F64}" type="datetimeFigureOut">
              <a:rPr lang="en-US" smtClean="0"/>
              <a:t>10/31/2016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D1D33-FBF6-4317-BDF3-85939D86ED9C}" type="slidenum">
              <a:rPr lang="en-US" smtClean="0"/>
              <a:t>‹#›</a:t>
            </a:fld>
            <a:endParaRPr lang="en-US"/>
          </a:p>
        </p:txBody>
      </p:sp>
    </p:spTree>
    <p:extLst>
      <p:ext uri="{BB962C8B-B14F-4D97-AF65-F5344CB8AC3E}">
        <p14:creationId xmlns:p14="http://schemas.microsoft.com/office/powerpoint/2010/main" val="38437278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adline,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a:t>Click here to add title</a:t>
            </a:r>
            <a:endParaRPr lang="de-DE" noProof="0" dirty="0"/>
          </a:p>
        </p:txBody>
      </p:sp>
      <p:sp>
        <p:nvSpPr>
          <p:cNvPr id="5" name="Inhaltsplatzhalter 2"/>
          <p:cNvSpPr>
            <a:spLocks noGrp="1"/>
          </p:cNvSpPr>
          <p:nvPr>
            <p:ph idx="1" hasCustomPrompt="1"/>
          </p:nvPr>
        </p:nvSpPr>
        <p:spPr>
          <a:xfrm>
            <a:off x="684000" y="2448000"/>
            <a:ext cx="7776000" cy="3816000"/>
          </a:xfrm>
        </p:spPr>
        <p:txBody>
          <a:bodyPr/>
          <a:lstStyle>
            <a:lvl1pPr>
              <a:defRPr sz="1800"/>
            </a:lvl1pPr>
            <a:lvl2pPr>
              <a:defRPr sz="1800"/>
            </a:lvl2pPr>
            <a:lvl3pPr>
              <a:defRPr sz="1800"/>
            </a:lvl3pPr>
            <a:lvl4pPr>
              <a:defRPr sz="1800"/>
            </a:lvl4pPr>
            <a:lvl5pPr>
              <a:defRPr sz="1800"/>
            </a:lvl5pPr>
          </a:lstStyle>
          <a:p>
            <a:pPr lvl="0"/>
            <a:r>
              <a:rPr lang="en-GB" noProof="0" dirty="0"/>
              <a:t>First layer</a:t>
            </a:r>
          </a:p>
          <a:p>
            <a:pPr lvl="1"/>
            <a:r>
              <a:rPr lang="en-GB" noProof="0" dirty="0"/>
              <a:t>Second layer</a:t>
            </a:r>
          </a:p>
          <a:p>
            <a:pPr lvl="2"/>
            <a:r>
              <a:rPr lang="en-GB" noProof="0" dirty="0"/>
              <a:t>Third layer</a:t>
            </a:r>
          </a:p>
          <a:p>
            <a:pPr lvl="3"/>
            <a:r>
              <a:rPr lang="en-GB" noProof="0" dirty="0"/>
              <a:t>Fourth layer</a:t>
            </a:r>
          </a:p>
        </p:txBody>
      </p:sp>
    </p:spTree>
    <p:extLst>
      <p:ext uri="{BB962C8B-B14F-4D97-AF65-F5344CB8AC3E}">
        <p14:creationId xmlns:p14="http://schemas.microsoft.com/office/powerpoint/2010/main" val="2206512821"/>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eadline, Subhead,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a:t>Click here to add title</a:t>
            </a:r>
            <a:endParaRPr lang="de-DE" noProof="0" dirty="0"/>
          </a:p>
        </p:txBody>
      </p:sp>
      <p:sp>
        <p:nvSpPr>
          <p:cNvPr id="7" name="Inhaltsplatzhalter 2"/>
          <p:cNvSpPr>
            <a:spLocks noGrp="1"/>
          </p:cNvSpPr>
          <p:nvPr>
            <p:ph idx="1" hasCustomPrompt="1"/>
          </p:nvPr>
        </p:nvSpPr>
        <p:spPr>
          <a:xfrm>
            <a:off x="684000" y="2448000"/>
            <a:ext cx="7776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a:t>Click here to add text</a:t>
            </a:r>
          </a:p>
          <a:p>
            <a:pPr lvl="1"/>
            <a:r>
              <a:rPr lang="en-GB" noProof="0" dirty="0"/>
              <a:t>Second layer</a:t>
            </a:r>
          </a:p>
          <a:p>
            <a:pPr lvl="2"/>
            <a:r>
              <a:rPr lang="en-GB" noProof="0" dirty="0"/>
              <a:t>Third layer</a:t>
            </a:r>
          </a:p>
          <a:p>
            <a:pPr lvl="3"/>
            <a:r>
              <a:rPr lang="en-GB" noProof="0" dirty="0"/>
              <a:t>Fourth layer</a:t>
            </a:r>
          </a:p>
        </p:txBody>
      </p:sp>
    </p:spTree>
    <p:extLst>
      <p:ext uri="{BB962C8B-B14F-4D97-AF65-F5344CB8AC3E}">
        <p14:creationId xmlns:p14="http://schemas.microsoft.com/office/powerpoint/2010/main" val="3983829240"/>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eadline, Subhead, Bulletpoints, Bild">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a:t>Click here to add title</a:t>
            </a:r>
            <a:endParaRPr lang="de-DE" noProof="0" dirty="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a:t>Click here to add text</a:t>
            </a:r>
          </a:p>
          <a:p>
            <a:pPr lvl="1"/>
            <a:r>
              <a:rPr lang="en-GB" noProof="0" dirty="0"/>
              <a:t>Second layer</a:t>
            </a:r>
          </a:p>
          <a:p>
            <a:pPr lvl="2"/>
            <a:r>
              <a:rPr lang="en-GB" noProof="0" dirty="0"/>
              <a:t>Third layer</a:t>
            </a:r>
          </a:p>
          <a:p>
            <a:pPr lvl="3"/>
            <a:r>
              <a:rPr lang="en-GB" noProof="0" dirty="0"/>
              <a:t>Fourth layer</a:t>
            </a:r>
          </a:p>
        </p:txBody>
      </p:sp>
      <p:sp>
        <p:nvSpPr>
          <p:cNvPr id="6" name="Bildplatzhalter 2"/>
          <p:cNvSpPr>
            <a:spLocks noGrp="1"/>
          </p:cNvSpPr>
          <p:nvPr>
            <p:ph type="pic" idx="12" hasCustomPrompt="1"/>
          </p:nvPr>
        </p:nvSpPr>
        <p:spPr>
          <a:xfrm>
            <a:off x="6786000" y="2448001"/>
            <a:ext cx="2358000" cy="2052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a:t>Click on symbol </a:t>
            </a:r>
            <a:br>
              <a:rPr lang="en-GB" noProof="0" dirty="0"/>
            </a:br>
            <a:r>
              <a:rPr lang="en-GB" noProof="0" dirty="0"/>
              <a:t>to add image</a:t>
            </a:r>
          </a:p>
        </p:txBody>
      </p:sp>
    </p:spTree>
    <p:extLst>
      <p:ext uri="{BB962C8B-B14F-4D97-AF65-F5344CB8AC3E}">
        <p14:creationId xmlns:p14="http://schemas.microsoft.com/office/powerpoint/2010/main" val="1828325698"/>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Headline, Subhead, Bulletpoints, großes Bild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a:t>Click here to add title</a:t>
            </a:r>
            <a:endParaRPr lang="de-DE" noProof="0" dirty="0"/>
          </a:p>
        </p:txBody>
      </p:sp>
      <p:sp>
        <p:nvSpPr>
          <p:cNvPr id="3" name="Fußzeilenplatzhalter 2"/>
          <p:cNvSpPr>
            <a:spLocks noGrp="1"/>
          </p:cNvSpPr>
          <p:nvPr>
            <p:ph type="ftr" sz="quarter" idx="10"/>
          </p:nvPr>
        </p:nvSpPr>
        <p:spPr>
          <a:xfrm>
            <a:off x="2862776" y="6581001"/>
            <a:ext cx="3418449" cy="246221"/>
          </a:xfrm>
          <a:prstGeom prst="rect">
            <a:avLst/>
          </a:prstGeom>
        </p:spPr>
        <p:txBody>
          <a:bodyPr/>
          <a:lstStyle>
            <a:lvl1pPr>
              <a:defRPr/>
            </a:lvl1pPr>
          </a:lstStyle>
          <a:p>
            <a:pPr eaLnBrk="0" fontAlgn="base" hangingPunct="0">
              <a:spcBef>
                <a:spcPct val="0"/>
              </a:spcBef>
              <a:spcAft>
                <a:spcPct val="0"/>
              </a:spcAft>
            </a:pPr>
            <a:r>
              <a:rPr lang="de-DE" sz="2200" b="1" dirty="0">
                <a:solidFill>
                  <a:srgbClr val="999999"/>
                </a:solidFill>
              </a:rPr>
              <a:t>XXX</a:t>
            </a:r>
          </a:p>
        </p:txBody>
      </p:sp>
      <p:sp>
        <p:nvSpPr>
          <p:cNvPr id="4" name="Datumsplatzhalter 3"/>
          <p:cNvSpPr>
            <a:spLocks noGrp="1"/>
          </p:cNvSpPr>
          <p:nvPr>
            <p:ph type="dt" sz="half" idx="11"/>
          </p:nvPr>
        </p:nvSpPr>
        <p:spPr>
          <a:xfrm>
            <a:off x="679155" y="6581001"/>
            <a:ext cx="1295400" cy="246221"/>
          </a:xfrm>
          <a:prstGeom prst="rect">
            <a:avLst/>
          </a:prstGeom>
        </p:spPr>
        <p:txBody>
          <a:bodyPr/>
          <a:lstStyle/>
          <a:p>
            <a:pPr eaLnBrk="0" fontAlgn="base" hangingPunct="0">
              <a:spcBef>
                <a:spcPct val="0"/>
              </a:spcBef>
              <a:spcAft>
                <a:spcPct val="0"/>
              </a:spcAft>
            </a:pPr>
            <a:fld id="{0F9A5078-6F60-49E2-B50D-11C30D454C38}" type="datetime1">
              <a:rPr lang="en-GB" sz="2200" b="1" smtClean="0">
                <a:solidFill>
                  <a:srgbClr val="999999"/>
                </a:solidFill>
              </a:rPr>
              <a:pPr eaLnBrk="0" fontAlgn="base" hangingPunct="0">
                <a:spcBef>
                  <a:spcPct val="0"/>
                </a:spcBef>
                <a:spcAft>
                  <a:spcPct val="0"/>
                </a:spcAft>
              </a:pPr>
              <a:t>31/10/2016</a:t>
            </a:fld>
            <a:endParaRPr lang="en-GB" sz="2200" b="1" dirty="0">
              <a:solidFill>
                <a:srgbClr val="999999"/>
              </a:solidFill>
            </a:endParaRPr>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a:t>Click here to add text</a:t>
            </a:r>
          </a:p>
          <a:p>
            <a:pPr lvl="1"/>
            <a:r>
              <a:rPr lang="en-GB" noProof="0" dirty="0"/>
              <a:t>Second layer</a:t>
            </a:r>
          </a:p>
          <a:p>
            <a:pPr lvl="2"/>
            <a:r>
              <a:rPr lang="en-GB" noProof="0" dirty="0"/>
              <a:t>Third layer</a:t>
            </a:r>
          </a:p>
          <a:p>
            <a:pPr lvl="3"/>
            <a:r>
              <a:rPr lang="en-GB" noProof="0" dirty="0"/>
              <a:t>Fourth layer</a:t>
            </a:r>
          </a:p>
        </p:txBody>
      </p:sp>
      <p:sp>
        <p:nvSpPr>
          <p:cNvPr id="8" name="Bildplatzhalter 2"/>
          <p:cNvSpPr>
            <a:spLocks noGrp="1"/>
          </p:cNvSpPr>
          <p:nvPr>
            <p:ph type="pic" idx="12" hasCustomPrompt="1"/>
          </p:nvPr>
        </p:nvSpPr>
        <p:spPr>
          <a:xfrm>
            <a:off x="6786000" y="2448001"/>
            <a:ext cx="2358000" cy="3348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a:t>Click on symbol </a:t>
            </a:r>
            <a:br>
              <a:rPr lang="en-GB" noProof="0" dirty="0"/>
            </a:br>
            <a:r>
              <a:rPr lang="en-GB" noProof="0" dirty="0"/>
              <a:t>to add image</a:t>
            </a:r>
          </a:p>
        </p:txBody>
      </p:sp>
    </p:spTree>
    <p:extLst>
      <p:ext uri="{BB962C8B-B14F-4D97-AF65-F5344CB8AC3E}">
        <p14:creationId xmlns:p14="http://schemas.microsoft.com/office/powerpoint/2010/main" val="3124121496"/>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eadline, 2 Spalten, Subheadline,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84000" y="1483200"/>
            <a:ext cx="7776000" cy="617928"/>
          </a:xfrm>
        </p:spPr>
        <p:txBody>
          <a:bodyPr/>
          <a:lstStyle/>
          <a:p>
            <a:r>
              <a:rPr lang="en-GB" noProof="0" dirty="0"/>
              <a:t>Click here to add title</a:t>
            </a:r>
            <a:endParaRPr lang="de-DE" noProof="0" dirty="0"/>
          </a:p>
        </p:txBody>
      </p:sp>
      <p:sp>
        <p:nvSpPr>
          <p:cNvPr id="3" name="Fußzeilenplatzhalter 2"/>
          <p:cNvSpPr>
            <a:spLocks noGrp="1"/>
          </p:cNvSpPr>
          <p:nvPr>
            <p:ph type="ftr" sz="quarter" idx="10"/>
          </p:nvPr>
        </p:nvSpPr>
        <p:spPr>
          <a:xfrm>
            <a:off x="2862776" y="6581001"/>
            <a:ext cx="3418449" cy="246221"/>
          </a:xfrm>
          <a:prstGeom prst="rect">
            <a:avLst/>
          </a:prstGeom>
        </p:spPr>
        <p:txBody>
          <a:bodyPr/>
          <a:lstStyle>
            <a:lvl1pPr>
              <a:defRPr/>
            </a:lvl1pPr>
          </a:lstStyle>
          <a:p>
            <a:pPr eaLnBrk="0" fontAlgn="base" hangingPunct="0">
              <a:spcBef>
                <a:spcPct val="0"/>
              </a:spcBef>
              <a:spcAft>
                <a:spcPct val="0"/>
              </a:spcAft>
            </a:pPr>
            <a:r>
              <a:rPr lang="de-DE" sz="2200" b="1" dirty="0">
                <a:solidFill>
                  <a:srgbClr val="999999"/>
                </a:solidFill>
              </a:rPr>
              <a:t>XXX</a:t>
            </a:r>
          </a:p>
        </p:txBody>
      </p:sp>
      <p:sp>
        <p:nvSpPr>
          <p:cNvPr id="4" name="Datumsplatzhalter 3"/>
          <p:cNvSpPr>
            <a:spLocks noGrp="1"/>
          </p:cNvSpPr>
          <p:nvPr>
            <p:ph type="dt" sz="half" idx="11"/>
          </p:nvPr>
        </p:nvSpPr>
        <p:spPr>
          <a:xfrm>
            <a:off x="679155" y="6581001"/>
            <a:ext cx="1295400" cy="246221"/>
          </a:xfrm>
          <a:prstGeom prst="rect">
            <a:avLst/>
          </a:prstGeo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fld id="{0F9A5078-6F60-49E2-B50D-11C30D454C38}" type="datetime1">
              <a:rPr lang="en-GB" sz="2200" b="1" smtClean="0">
                <a:solidFill>
                  <a:srgbClr val="999999"/>
                </a:solidFill>
              </a:rPr>
              <a:pPr/>
              <a:t>31/10/2016</a:t>
            </a:fld>
            <a:endParaRPr lang="en-GB" sz="2200" b="1" dirty="0">
              <a:solidFill>
                <a:srgbClr val="999999"/>
              </a:solidFill>
            </a:endParaRPr>
          </a:p>
        </p:txBody>
      </p:sp>
      <p:sp>
        <p:nvSpPr>
          <p:cNvPr id="7" name="Inhaltsplatzhalter 2"/>
          <p:cNvSpPr>
            <a:spLocks noGrp="1"/>
          </p:cNvSpPr>
          <p:nvPr>
            <p:ph idx="1" hasCustomPrompt="1"/>
          </p:nvPr>
        </p:nvSpPr>
        <p:spPr>
          <a:xfrm>
            <a:off x="684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a:t>Click here to add text</a:t>
            </a:r>
          </a:p>
          <a:p>
            <a:pPr lvl="1"/>
            <a:r>
              <a:rPr lang="en-GB" noProof="0" dirty="0"/>
              <a:t>Second layer</a:t>
            </a:r>
          </a:p>
          <a:p>
            <a:pPr lvl="2"/>
            <a:r>
              <a:rPr lang="en-GB" noProof="0" dirty="0"/>
              <a:t>Third layer</a:t>
            </a:r>
          </a:p>
          <a:p>
            <a:pPr lvl="3"/>
            <a:r>
              <a:rPr lang="en-GB" noProof="0" dirty="0"/>
              <a:t>Fourth layer</a:t>
            </a:r>
          </a:p>
        </p:txBody>
      </p:sp>
      <p:sp>
        <p:nvSpPr>
          <p:cNvPr id="8" name="Inhaltsplatzhalter 2"/>
          <p:cNvSpPr>
            <a:spLocks noGrp="1"/>
          </p:cNvSpPr>
          <p:nvPr>
            <p:ph idx="12" hasCustomPrompt="1"/>
          </p:nvPr>
        </p:nvSpPr>
        <p:spPr>
          <a:xfrm>
            <a:off x="4680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a:t>Click here to add text</a:t>
            </a:r>
          </a:p>
          <a:p>
            <a:pPr lvl="1"/>
            <a:r>
              <a:rPr lang="en-GB" noProof="0" dirty="0"/>
              <a:t>Second layer</a:t>
            </a:r>
          </a:p>
          <a:p>
            <a:pPr lvl="2"/>
            <a:r>
              <a:rPr lang="en-GB" noProof="0" dirty="0"/>
              <a:t>Third layer</a:t>
            </a:r>
          </a:p>
          <a:p>
            <a:pPr lvl="3"/>
            <a:r>
              <a:rPr lang="en-GB" noProof="0" dirty="0"/>
              <a:t>Fourth layer</a:t>
            </a:r>
          </a:p>
        </p:txBody>
      </p:sp>
    </p:spTree>
    <p:extLst>
      <p:ext uri="{BB962C8B-B14F-4D97-AF65-F5344CB8AC3E}">
        <p14:creationId xmlns:p14="http://schemas.microsoft.com/office/powerpoint/2010/main" val="1722858691"/>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eadline, 2 Spalten,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84000" y="1483200"/>
            <a:ext cx="7776000" cy="617928"/>
          </a:xfrm>
        </p:spPr>
        <p:txBody>
          <a:bodyPr/>
          <a:lstStyle/>
          <a:p>
            <a:r>
              <a:rPr lang="en-GB" noProof="0" dirty="0"/>
              <a:t>Click here to add title</a:t>
            </a:r>
            <a:endParaRPr lang="de-DE" noProof="0" dirty="0"/>
          </a:p>
        </p:txBody>
      </p:sp>
      <p:sp>
        <p:nvSpPr>
          <p:cNvPr id="3" name="Fußzeilenplatzhalter 2"/>
          <p:cNvSpPr>
            <a:spLocks noGrp="1"/>
          </p:cNvSpPr>
          <p:nvPr>
            <p:ph type="ftr" sz="quarter" idx="10"/>
          </p:nvPr>
        </p:nvSpPr>
        <p:spPr>
          <a:xfrm>
            <a:off x="2862776" y="6581001"/>
            <a:ext cx="3418449" cy="246221"/>
          </a:xfrm>
          <a:prstGeom prst="rect">
            <a:avLst/>
          </a:prstGeom>
        </p:spPr>
        <p:txBody>
          <a:bodyPr/>
          <a:lstStyle>
            <a:lvl1pPr>
              <a:defRPr/>
            </a:lvl1pPr>
          </a:lstStyle>
          <a:p>
            <a:pPr eaLnBrk="0" fontAlgn="base" hangingPunct="0">
              <a:spcBef>
                <a:spcPct val="0"/>
              </a:spcBef>
              <a:spcAft>
                <a:spcPct val="0"/>
              </a:spcAft>
            </a:pPr>
            <a:r>
              <a:rPr lang="de-DE" sz="2200" b="1" dirty="0">
                <a:solidFill>
                  <a:srgbClr val="999999"/>
                </a:solidFill>
              </a:rPr>
              <a:t>XXX</a:t>
            </a:r>
          </a:p>
        </p:txBody>
      </p:sp>
      <p:sp>
        <p:nvSpPr>
          <p:cNvPr id="4" name="Datumsplatzhalter 3"/>
          <p:cNvSpPr>
            <a:spLocks noGrp="1"/>
          </p:cNvSpPr>
          <p:nvPr>
            <p:ph type="dt" sz="half" idx="11"/>
          </p:nvPr>
        </p:nvSpPr>
        <p:spPr>
          <a:xfrm>
            <a:off x="679155" y="6581001"/>
            <a:ext cx="1295400" cy="246221"/>
          </a:xfrm>
          <a:prstGeom prst="rect">
            <a:avLst/>
          </a:prstGeo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fld id="{0F9A5078-6F60-49E2-B50D-11C30D454C38}" type="datetime1">
              <a:rPr lang="en-GB" sz="2200" b="1" smtClean="0">
                <a:solidFill>
                  <a:srgbClr val="999999"/>
                </a:solidFill>
              </a:rPr>
              <a:pPr/>
              <a:t>31/10/2016</a:t>
            </a:fld>
            <a:endParaRPr lang="en-GB" sz="2200" b="1" dirty="0">
              <a:solidFill>
                <a:srgbClr val="999999"/>
              </a:solidFill>
            </a:endParaRPr>
          </a:p>
        </p:txBody>
      </p:sp>
      <p:sp>
        <p:nvSpPr>
          <p:cNvPr id="9" name="Inhaltsplatzhalter 2"/>
          <p:cNvSpPr>
            <a:spLocks noGrp="1"/>
          </p:cNvSpPr>
          <p:nvPr>
            <p:ph idx="1" hasCustomPrompt="1"/>
          </p:nvPr>
        </p:nvSpPr>
        <p:spPr>
          <a:xfrm>
            <a:off x="683999" y="2448000"/>
            <a:ext cx="3780000" cy="3816000"/>
          </a:xfrm>
        </p:spPr>
        <p:txBody>
          <a:bodyPr/>
          <a:lstStyle>
            <a:lvl1pPr>
              <a:defRPr sz="1800"/>
            </a:lvl1pPr>
            <a:lvl2pPr>
              <a:defRPr sz="1800"/>
            </a:lvl2pPr>
            <a:lvl3pPr>
              <a:defRPr sz="1800"/>
            </a:lvl3pPr>
            <a:lvl4pPr>
              <a:defRPr sz="1800"/>
            </a:lvl4pPr>
            <a:lvl5pPr>
              <a:defRPr sz="1800"/>
            </a:lvl5pPr>
          </a:lstStyle>
          <a:p>
            <a:pPr lvl="0"/>
            <a:r>
              <a:rPr lang="en-GB" noProof="0" dirty="0"/>
              <a:t>First layer</a:t>
            </a:r>
          </a:p>
          <a:p>
            <a:pPr lvl="1"/>
            <a:r>
              <a:rPr lang="en-GB" noProof="0" dirty="0"/>
              <a:t>Second layer</a:t>
            </a:r>
          </a:p>
          <a:p>
            <a:pPr lvl="2"/>
            <a:r>
              <a:rPr lang="en-GB" noProof="0" dirty="0"/>
              <a:t>Third layer</a:t>
            </a:r>
          </a:p>
        </p:txBody>
      </p:sp>
      <p:sp>
        <p:nvSpPr>
          <p:cNvPr id="10" name="Inhaltsplatzhalter 2"/>
          <p:cNvSpPr>
            <a:spLocks noGrp="1"/>
          </p:cNvSpPr>
          <p:nvPr>
            <p:ph idx="12" hasCustomPrompt="1"/>
          </p:nvPr>
        </p:nvSpPr>
        <p:spPr>
          <a:xfrm>
            <a:off x="4680000" y="2448000"/>
            <a:ext cx="3780000" cy="3816000"/>
          </a:xfrm>
        </p:spPr>
        <p:txBody>
          <a:bodyPr/>
          <a:lstStyle>
            <a:lvl1pPr>
              <a:defRPr sz="1800"/>
            </a:lvl1pPr>
            <a:lvl2pPr>
              <a:defRPr sz="1800"/>
            </a:lvl2pPr>
            <a:lvl3pPr>
              <a:defRPr sz="1800"/>
            </a:lvl3pPr>
            <a:lvl4pPr>
              <a:defRPr sz="1800"/>
            </a:lvl4pPr>
            <a:lvl5pPr>
              <a:defRPr sz="1800"/>
            </a:lvl5pPr>
          </a:lstStyle>
          <a:p>
            <a:pPr lvl="0"/>
            <a:r>
              <a:rPr lang="en-GB" noProof="0" dirty="0"/>
              <a:t>First layer</a:t>
            </a:r>
          </a:p>
          <a:p>
            <a:pPr lvl="1"/>
            <a:r>
              <a:rPr lang="en-GB" noProof="0" dirty="0"/>
              <a:t>Second layer</a:t>
            </a:r>
          </a:p>
          <a:p>
            <a:pPr lvl="2"/>
            <a:r>
              <a:rPr lang="en-GB" noProof="0" dirty="0"/>
              <a:t>Third layer</a:t>
            </a:r>
          </a:p>
        </p:txBody>
      </p:sp>
    </p:spTree>
    <p:extLst>
      <p:ext uri="{BB962C8B-B14F-4D97-AF65-F5344CB8AC3E}">
        <p14:creationId xmlns:p14="http://schemas.microsoft.com/office/powerpoint/2010/main" val="2932022214"/>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p:cNvSpPr>
            <a:spLocks noGrp="1"/>
          </p:cNvSpPr>
          <p:nvPr>
            <p:ph type="dt" sz="half" idx="10"/>
          </p:nvPr>
        </p:nvSpPr>
        <p:spPr>
          <a:xfrm>
            <a:off x="679155" y="6581001"/>
            <a:ext cx="1295400" cy="246221"/>
          </a:xfrm>
          <a:prstGeom prst="rect">
            <a:avLst/>
          </a:prstGeom>
        </p:spPr>
        <p:txBody>
          <a:bodyPr/>
          <a:lstStyle/>
          <a:p>
            <a:pPr eaLnBrk="0" fontAlgn="base" hangingPunct="0">
              <a:spcBef>
                <a:spcPct val="0"/>
              </a:spcBef>
              <a:spcAft>
                <a:spcPct val="0"/>
              </a:spcAft>
            </a:pPr>
            <a:fld id="{27C5C606-52D1-4437-94BD-F4D0730517CE}" type="datetimeFigureOut">
              <a:rPr lang="de-DE" sz="2200" b="1" smtClean="0">
                <a:solidFill>
                  <a:srgbClr val="999999"/>
                </a:solidFill>
              </a:rPr>
              <a:pPr eaLnBrk="0" fontAlgn="base" hangingPunct="0">
                <a:spcBef>
                  <a:spcPct val="0"/>
                </a:spcBef>
                <a:spcAft>
                  <a:spcPct val="0"/>
                </a:spcAft>
              </a:pPr>
              <a:t>31.10.2016</a:t>
            </a:fld>
            <a:endParaRPr lang="de-DE" sz="2200" b="1">
              <a:solidFill>
                <a:srgbClr val="999999"/>
              </a:solidFill>
            </a:endParaRPr>
          </a:p>
        </p:txBody>
      </p:sp>
      <p:sp>
        <p:nvSpPr>
          <p:cNvPr id="5" name="Footer Placeholder 4"/>
          <p:cNvSpPr>
            <a:spLocks noGrp="1"/>
          </p:cNvSpPr>
          <p:nvPr>
            <p:ph type="ftr" sz="quarter" idx="11"/>
          </p:nvPr>
        </p:nvSpPr>
        <p:spPr>
          <a:xfrm>
            <a:off x="2862776" y="6581001"/>
            <a:ext cx="3418449" cy="246221"/>
          </a:xfrm>
          <a:prstGeom prst="rect">
            <a:avLst/>
          </a:prstGeom>
        </p:spPr>
        <p:txBody>
          <a:bodyPr/>
          <a:lstStyle/>
          <a:p>
            <a:pPr eaLnBrk="0" fontAlgn="base" hangingPunct="0">
              <a:spcBef>
                <a:spcPct val="0"/>
              </a:spcBef>
              <a:spcAft>
                <a:spcPct val="0"/>
              </a:spcAft>
            </a:pPr>
            <a:endParaRPr lang="de-DE" sz="2200" b="1">
              <a:solidFill>
                <a:srgbClr val="999999"/>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eaLnBrk="0" fontAlgn="base" hangingPunct="0">
              <a:spcBef>
                <a:spcPct val="0"/>
              </a:spcBef>
              <a:spcAft>
                <a:spcPct val="0"/>
              </a:spcAft>
            </a:pPr>
            <a:fld id="{61C6DE9B-AF8F-4843-9464-18D3A7424C31}" type="slidenum">
              <a:rPr lang="de-DE" sz="2200" b="1" smtClean="0">
                <a:solidFill>
                  <a:srgbClr val="999999"/>
                </a:solidFill>
              </a:rPr>
              <a:pPr eaLnBrk="0" fontAlgn="base" hangingPunct="0">
                <a:spcBef>
                  <a:spcPct val="0"/>
                </a:spcBef>
                <a:spcAft>
                  <a:spcPct val="0"/>
                </a:spcAft>
              </a:pPr>
              <a:t>‹#›</a:t>
            </a:fld>
            <a:endParaRPr lang="de-DE" sz="2200" b="1">
              <a:solidFill>
                <a:srgbClr val="999999"/>
              </a:solidFill>
            </a:endParaRPr>
          </a:p>
        </p:txBody>
      </p:sp>
    </p:spTree>
    <p:extLst>
      <p:ext uri="{BB962C8B-B14F-4D97-AF65-F5344CB8AC3E}">
        <p14:creationId xmlns:p14="http://schemas.microsoft.com/office/powerpoint/2010/main" val="3808858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22884B-803D-42D9-84DF-109595FD0F64}" type="datetimeFigureOut">
              <a:rPr lang="en-US" smtClean="0"/>
              <a:t>10/31/2016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D1D33-FBF6-4317-BDF3-85939D86ED9C}" type="slidenum">
              <a:rPr lang="en-US" smtClean="0"/>
              <a:t>‹#›</a:t>
            </a:fld>
            <a:endParaRPr lang="en-US"/>
          </a:p>
        </p:txBody>
      </p:sp>
    </p:spTree>
    <p:extLst>
      <p:ext uri="{BB962C8B-B14F-4D97-AF65-F5344CB8AC3E}">
        <p14:creationId xmlns:p14="http://schemas.microsoft.com/office/powerpoint/2010/main" val="26016328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122884B-803D-42D9-84DF-109595FD0F64}" type="datetimeFigureOut">
              <a:rPr lang="en-US" smtClean="0"/>
              <a:t>10/31/2016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D1D33-FBF6-4317-BDF3-85939D86ED9C}" type="slidenum">
              <a:rPr lang="en-US" smtClean="0"/>
              <a:t>‹#›</a:t>
            </a:fld>
            <a:endParaRPr lang="en-US"/>
          </a:p>
        </p:txBody>
      </p:sp>
    </p:spTree>
    <p:extLst>
      <p:ext uri="{BB962C8B-B14F-4D97-AF65-F5344CB8AC3E}">
        <p14:creationId xmlns:p14="http://schemas.microsoft.com/office/powerpoint/2010/main" val="150805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122884B-803D-42D9-84DF-109595FD0F64}" type="datetimeFigureOut">
              <a:rPr lang="en-US" smtClean="0"/>
              <a:t>10/31/2016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9D1D33-FBF6-4317-BDF3-85939D86ED9C}" type="slidenum">
              <a:rPr lang="en-US" smtClean="0"/>
              <a:t>‹#›</a:t>
            </a:fld>
            <a:endParaRPr lang="en-US"/>
          </a:p>
        </p:txBody>
      </p:sp>
    </p:spTree>
    <p:extLst>
      <p:ext uri="{BB962C8B-B14F-4D97-AF65-F5344CB8AC3E}">
        <p14:creationId xmlns:p14="http://schemas.microsoft.com/office/powerpoint/2010/main" val="3844956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122884B-803D-42D9-84DF-109595FD0F64}" type="datetimeFigureOut">
              <a:rPr lang="en-US" smtClean="0"/>
              <a:t>10/31/2016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9D1D33-FBF6-4317-BDF3-85939D86ED9C}" type="slidenum">
              <a:rPr lang="en-US" smtClean="0"/>
              <a:t>‹#›</a:t>
            </a:fld>
            <a:endParaRPr lang="en-US"/>
          </a:p>
        </p:txBody>
      </p:sp>
    </p:spTree>
    <p:extLst>
      <p:ext uri="{BB962C8B-B14F-4D97-AF65-F5344CB8AC3E}">
        <p14:creationId xmlns:p14="http://schemas.microsoft.com/office/powerpoint/2010/main" val="496217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122884B-803D-42D9-84DF-109595FD0F64}" type="datetimeFigureOut">
              <a:rPr lang="en-US" smtClean="0"/>
              <a:t>10/31/2016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9D1D33-FBF6-4317-BDF3-85939D86ED9C}" type="slidenum">
              <a:rPr lang="en-US" smtClean="0"/>
              <a:t>‹#›</a:t>
            </a:fld>
            <a:endParaRPr lang="en-US"/>
          </a:p>
        </p:txBody>
      </p:sp>
    </p:spTree>
    <p:extLst>
      <p:ext uri="{BB962C8B-B14F-4D97-AF65-F5344CB8AC3E}">
        <p14:creationId xmlns:p14="http://schemas.microsoft.com/office/powerpoint/2010/main" val="55372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22884B-803D-42D9-84DF-109595FD0F64}" type="datetimeFigureOut">
              <a:rPr lang="en-US" smtClean="0"/>
              <a:t>10/31/2016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9D1D33-FBF6-4317-BDF3-85939D86ED9C}" type="slidenum">
              <a:rPr lang="en-US" smtClean="0"/>
              <a:t>‹#›</a:t>
            </a:fld>
            <a:endParaRPr lang="en-US"/>
          </a:p>
        </p:txBody>
      </p:sp>
    </p:spTree>
    <p:extLst>
      <p:ext uri="{BB962C8B-B14F-4D97-AF65-F5344CB8AC3E}">
        <p14:creationId xmlns:p14="http://schemas.microsoft.com/office/powerpoint/2010/main" val="2052103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122884B-803D-42D9-84DF-109595FD0F64}" type="datetimeFigureOut">
              <a:rPr lang="en-US" smtClean="0"/>
              <a:t>10/31/2016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9D1D33-FBF6-4317-BDF3-85939D86ED9C}" type="slidenum">
              <a:rPr lang="en-US" smtClean="0"/>
              <a:t>‹#›</a:t>
            </a:fld>
            <a:endParaRPr lang="en-US"/>
          </a:p>
        </p:txBody>
      </p:sp>
    </p:spTree>
    <p:extLst>
      <p:ext uri="{BB962C8B-B14F-4D97-AF65-F5344CB8AC3E}">
        <p14:creationId xmlns:p14="http://schemas.microsoft.com/office/powerpoint/2010/main" val="3449597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122884B-803D-42D9-84DF-109595FD0F64}" type="datetimeFigureOut">
              <a:rPr lang="en-US" smtClean="0"/>
              <a:t>10/31/2016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9D1D33-FBF6-4317-BDF3-85939D86ED9C}" type="slidenum">
              <a:rPr lang="en-US" smtClean="0"/>
              <a:t>‹#›</a:t>
            </a:fld>
            <a:endParaRPr lang="en-US"/>
          </a:p>
        </p:txBody>
      </p:sp>
    </p:spTree>
    <p:extLst>
      <p:ext uri="{BB962C8B-B14F-4D97-AF65-F5344CB8AC3E}">
        <p14:creationId xmlns:p14="http://schemas.microsoft.com/office/powerpoint/2010/main" val="3606187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22884B-803D-42D9-84DF-109595FD0F64}" type="datetimeFigureOut">
              <a:rPr lang="en-US" smtClean="0"/>
              <a:t>10/31/2016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9D1D33-FBF6-4317-BDF3-85939D86ED9C}" type="slidenum">
              <a:rPr lang="en-US" smtClean="0"/>
              <a:t>‹#›</a:t>
            </a:fld>
            <a:endParaRPr lang="en-US"/>
          </a:p>
        </p:txBody>
      </p:sp>
    </p:spTree>
    <p:extLst>
      <p:ext uri="{BB962C8B-B14F-4D97-AF65-F5344CB8AC3E}">
        <p14:creationId xmlns:p14="http://schemas.microsoft.com/office/powerpoint/2010/main" val="2304218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5792" name="Rectangle 16"/>
          <p:cNvSpPr>
            <a:spLocks noGrp="1" noChangeArrowheads="1"/>
          </p:cNvSpPr>
          <p:nvPr>
            <p:ph type="body" idx="1"/>
          </p:nvPr>
        </p:nvSpPr>
        <p:spPr bwMode="auto">
          <a:xfrm>
            <a:off x="684000" y="2447999"/>
            <a:ext cx="7776000" cy="381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dirty="0"/>
              <a:t>First layer</a:t>
            </a:r>
          </a:p>
          <a:p>
            <a:pPr lvl="1"/>
            <a:r>
              <a:rPr lang="en-GB" noProof="0" dirty="0"/>
              <a:t>Second layer</a:t>
            </a:r>
          </a:p>
          <a:p>
            <a:pPr lvl="2"/>
            <a:r>
              <a:rPr lang="en-GB" noProof="0" dirty="0"/>
              <a:t>Third layer</a:t>
            </a:r>
          </a:p>
          <a:p>
            <a:pPr lvl="3"/>
            <a:r>
              <a:rPr lang="en-GB" noProof="0" dirty="0"/>
              <a:t>Fourth layer</a:t>
            </a:r>
          </a:p>
        </p:txBody>
      </p:sp>
      <p:sp>
        <p:nvSpPr>
          <p:cNvPr id="75791" name="Rectangle 15"/>
          <p:cNvSpPr>
            <a:spLocks noGrp="1" noChangeArrowheads="1"/>
          </p:cNvSpPr>
          <p:nvPr>
            <p:ph type="title"/>
          </p:nvPr>
        </p:nvSpPr>
        <p:spPr bwMode="auto">
          <a:xfrm>
            <a:off x="684000" y="1483200"/>
            <a:ext cx="7776000" cy="6179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dirty="0"/>
              <a:t>Click here to add title</a:t>
            </a:r>
            <a:endParaRPr lang="de-DE" noProof="0" dirty="0"/>
          </a:p>
        </p:txBody>
      </p:sp>
    </p:spTree>
    <p:extLst>
      <p:ext uri="{BB962C8B-B14F-4D97-AF65-F5344CB8AC3E}">
        <p14:creationId xmlns:p14="http://schemas.microsoft.com/office/powerpoint/2010/main" val="31668370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ransition/>
  <p:hf sldNum="0" hdr="0"/>
  <p:txStyles>
    <p:titleStyle>
      <a:lvl1pPr algn="l" rtl="0" eaLnBrk="1" fontAlgn="base" hangingPunct="1">
        <a:spcBef>
          <a:spcPct val="0"/>
        </a:spcBef>
        <a:spcAft>
          <a:spcPct val="0"/>
        </a:spcAft>
        <a:defRPr sz="2400">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60000" indent="-360000" algn="l" rtl="0" eaLnBrk="1" fontAlgn="base" hangingPunct="1">
        <a:spcBef>
          <a:spcPts val="400"/>
        </a:spcBef>
        <a:spcAft>
          <a:spcPts val="800"/>
        </a:spcAft>
        <a:buClr>
          <a:srgbClr val="C80F0F"/>
        </a:buClr>
        <a:buFont typeface="Arial" pitchFamily="34" charset="0"/>
        <a:buChar char="•"/>
        <a:tabLst>
          <a:tab pos="2190750" algn="l"/>
        </a:tabLst>
        <a:defRPr sz="180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7.xml"/><Relationship Id="rId7" Type="http://schemas.openxmlformats.org/officeDocument/2006/relationships/image" Target="../media/image6.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notesSlide" Target="../notesSlides/notesSlide10.xml"/><Relationship Id="rId5" Type="http://schemas.openxmlformats.org/officeDocument/2006/relationships/slideLayout" Target="../slideLayouts/slideLayout2.xml"/><Relationship Id="rId4" Type="http://schemas.openxmlformats.org/officeDocument/2006/relationships/tags" Target="../tags/tag8.xml"/></Relationships>
</file>

<file path=ppt/slides/_rels/slide1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1.xml"/><Relationship Id="rId7" Type="http://schemas.openxmlformats.org/officeDocument/2006/relationships/image" Target="../media/image6.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notesSlide" Target="../notesSlides/notesSlide11.xml"/><Relationship Id="rId5" Type="http://schemas.openxmlformats.org/officeDocument/2006/relationships/slideLayout" Target="../slideLayouts/slideLayout2.xml"/><Relationship Id="rId4" Type="http://schemas.openxmlformats.org/officeDocument/2006/relationships/tags" Target="../tags/tag12.xml"/><Relationship Id="rId9"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15.jp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4.emf"/><Relationship Id="rId5" Type="http://schemas.openxmlformats.org/officeDocument/2006/relationships/oleObject" Target="../embeddings/oleObject1.bin"/><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8" Type="http://schemas.openxmlformats.org/officeDocument/2006/relationships/tags" Target="../tags/tag20.xml"/><Relationship Id="rId13" Type="http://schemas.openxmlformats.org/officeDocument/2006/relationships/tags" Target="../tags/tag25.xml"/><Relationship Id="rId3" Type="http://schemas.openxmlformats.org/officeDocument/2006/relationships/tags" Target="../tags/tag15.xml"/><Relationship Id="rId7" Type="http://schemas.openxmlformats.org/officeDocument/2006/relationships/tags" Target="../tags/tag19.xml"/><Relationship Id="rId12" Type="http://schemas.openxmlformats.org/officeDocument/2006/relationships/tags" Target="../tags/tag24.xml"/><Relationship Id="rId2" Type="http://schemas.openxmlformats.org/officeDocument/2006/relationships/tags" Target="../tags/tag14.xml"/><Relationship Id="rId16" Type="http://schemas.openxmlformats.org/officeDocument/2006/relationships/image" Target="../media/image16.png"/><Relationship Id="rId1" Type="http://schemas.openxmlformats.org/officeDocument/2006/relationships/tags" Target="../tags/tag13.xml"/><Relationship Id="rId6" Type="http://schemas.openxmlformats.org/officeDocument/2006/relationships/tags" Target="../tags/tag18.xml"/><Relationship Id="rId11" Type="http://schemas.openxmlformats.org/officeDocument/2006/relationships/tags" Target="../tags/tag23.xml"/><Relationship Id="rId5" Type="http://schemas.openxmlformats.org/officeDocument/2006/relationships/tags" Target="../tags/tag17.xml"/><Relationship Id="rId15" Type="http://schemas.openxmlformats.org/officeDocument/2006/relationships/notesSlide" Target="../notesSlides/notesSlide14.xml"/><Relationship Id="rId10" Type="http://schemas.openxmlformats.org/officeDocument/2006/relationships/tags" Target="../tags/tag22.xml"/><Relationship Id="rId4" Type="http://schemas.openxmlformats.org/officeDocument/2006/relationships/tags" Target="../tags/tag16.xml"/><Relationship Id="rId9" Type="http://schemas.openxmlformats.org/officeDocument/2006/relationships/tags" Target="../tags/tag21.xml"/><Relationship Id="rId1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tags" Target="../tags/tag33.xml"/><Relationship Id="rId13" Type="http://schemas.openxmlformats.org/officeDocument/2006/relationships/notesSlide" Target="../notesSlides/notesSlide16.xml"/><Relationship Id="rId3" Type="http://schemas.openxmlformats.org/officeDocument/2006/relationships/tags" Target="../tags/tag28.xml"/><Relationship Id="rId7" Type="http://schemas.openxmlformats.org/officeDocument/2006/relationships/tags" Target="../tags/tag32.xml"/><Relationship Id="rId12" Type="http://schemas.openxmlformats.org/officeDocument/2006/relationships/slideLayout" Target="../slideLayouts/slideLayout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tags" Target="../tags/tag36.xml"/><Relationship Id="rId5" Type="http://schemas.openxmlformats.org/officeDocument/2006/relationships/tags" Target="../tags/tag30.xml"/><Relationship Id="rId10" Type="http://schemas.openxmlformats.org/officeDocument/2006/relationships/tags" Target="../tags/tag35.xml"/><Relationship Id="rId4" Type="http://schemas.openxmlformats.org/officeDocument/2006/relationships/tags" Target="../tags/tag29.xml"/><Relationship Id="rId9" Type="http://schemas.openxmlformats.org/officeDocument/2006/relationships/tags" Target="../tags/tag34.xml"/><Relationship Id="rId1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18.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7.xml"/><Relationship Id="rId5" Type="http://schemas.openxmlformats.org/officeDocument/2006/relationships/slideLayout" Target="../slideLayouts/slideLayout1.xml"/><Relationship Id="rId4" Type="http://schemas.openxmlformats.org/officeDocument/2006/relationships/tags" Target="../tags/tag4.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7051280"/>
          </a:xfrm>
          <a:prstGeom prst="rect">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ctrTitle"/>
          </p:nvPr>
        </p:nvSpPr>
        <p:spPr>
          <a:xfrm>
            <a:off x="381000" y="1295400"/>
            <a:ext cx="8610600" cy="1470025"/>
          </a:xfrm>
        </p:spPr>
        <p:txBody>
          <a:bodyPr>
            <a:normAutofit/>
          </a:bodyPr>
          <a:lstStyle/>
          <a:p>
            <a:r>
              <a:rPr lang="en-GB" sz="4000" b="1" dirty="0" smtClean="0">
                <a:solidFill>
                  <a:srgbClr val="FF0000"/>
                </a:solidFill>
              </a:rPr>
              <a:t>The </a:t>
            </a:r>
            <a:r>
              <a:rPr lang="en-GB" sz="4000" b="1" dirty="0">
                <a:solidFill>
                  <a:srgbClr val="FF0000"/>
                </a:solidFill>
              </a:rPr>
              <a:t>EAC </a:t>
            </a:r>
            <a:r>
              <a:rPr lang="en-GB" sz="4000" b="1" dirty="0" err="1">
                <a:solidFill>
                  <a:srgbClr val="FF0000"/>
                </a:solidFill>
              </a:rPr>
              <a:t>Pharma</a:t>
            </a:r>
            <a:r>
              <a:rPr lang="en-GB" sz="4000" b="1" dirty="0">
                <a:solidFill>
                  <a:srgbClr val="FF0000"/>
                </a:solidFill>
              </a:rPr>
              <a:t> Policy Incentive Package</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91343" y="3304462"/>
            <a:ext cx="2555776" cy="1685544"/>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71063" y="3304462"/>
            <a:ext cx="2555776" cy="1685544"/>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08727" y="3304462"/>
            <a:ext cx="2555776" cy="1685544"/>
          </a:xfrm>
          <a:prstGeom prst="rect">
            <a:avLst/>
          </a:prstGeom>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19" y="3304462"/>
            <a:ext cx="2555776" cy="1685544"/>
          </a:xfrm>
          <a:prstGeom prst="rect">
            <a:avLst/>
          </a:prstGeom>
        </p:spPr>
      </p:pic>
      <p:pic>
        <p:nvPicPr>
          <p:cNvPr id="11" name="Grafik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200" y="76200"/>
            <a:ext cx="1447800" cy="1447800"/>
          </a:xfrm>
          <a:prstGeom prst="rect">
            <a:avLst/>
          </a:prstGeom>
        </p:spPr>
      </p:pic>
      <p:sp>
        <p:nvSpPr>
          <p:cNvPr id="12" name="Content Placeholder 2"/>
          <p:cNvSpPr txBox="1">
            <a:spLocks/>
          </p:cNvSpPr>
          <p:nvPr/>
        </p:nvSpPr>
        <p:spPr>
          <a:xfrm>
            <a:off x="609600" y="5410200"/>
            <a:ext cx="8305800" cy="1143000"/>
          </a:xfrm>
          <a:prstGeom prst="rect">
            <a:avLst/>
          </a:prstGeom>
        </p:spPr>
        <p:txBody>
          <a:bodyPr vert="horz" lIns="91440" tIns="45720" rIns="91440" bIns="45720" rtlCol="0" anchor="ctr">
            <a:normAutofit fontScale="92500" lnSpcReduction="2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US" sz="2800" dirty="0" smtClean="0">
                <a:solidFill>
                  <a:schemeClr val="tx1"/>
                </a:solidFill>
              </a:rPr>
              <a:t>Workshop on Promoting Pharmaceutical Sector Investment In the </a:t>
            </a:r>
            <a:r>
              <a:rPr lang="en-US" sz="2800" dirty="0">
                <a:solidFill>
                  <a:schemeClr val="tx1"/>
                </a:solidFill>
              </a:rPr>
              <a:t>East African </a:t>
            </a:r>
            <a:r>
              <a:rPr lang="en-US" sz="2800" dirty="0" smtClean="0">
                <a:solidFill>
                  <a:schemeClr val="tx1"/>
                </a:solidFill>
              </a:rPr>
              <a:t>Community</a:t>
            </a:r>
          </a:p>
          <a:p>
            <a:r>
              <a:rPr lang="en-US" sz="2800" dirty="0" smtClean="0">
                <a:solidFill>
                  <a:schemeClr val="tx1"/>
                </a:solidFill>
              </a:rPr>
              <a:t>1-3 Nov 2016, Nairobi</a:t>
            </a:r>
            <a:endParaRPr lang="en-US" sz="2800" dirty="0">
              <a:solidFill>
                <a:schemeClr val="tx1"/>
              </a:solidFill>
            </a:endParaRPr>
          </a:p>
        </p:txBody>
      </p:sp>
    </p:spTree>
    <p:extLst>
      <p:ext uri="{BB962C8B-B14F-4D97-AF65-F5344CB8AC3E}">
        <p14:creationId xmlns:p14="http://schemas.microsoft.com/office/powerpoint/2010/main" val="21954137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liennummernplatzhalter 11"/>
          <p:cNvSpPr txBox="1">
            <a:spLocks/>
          </p:cNvSpPr>
          <p:nvPr/>
        </p:nvSpPr>
        <p:spPr>
          <a:xfrm>
            <a:off x="8567724" y="6473142"/>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6CD49B3-E8E4-9A46-B852-DA5A62F8F3FD}" type="slidenum">
              <a:rPr lang="de-DE" sz="1600" smtClean="0">
                <a:solidFill>
                  <a:srgbClr val="FFFFFF"/>
                </a:solidFill>
              </a:rPr>
              <a:pPr/>
              <a:t>10</a:t>
            </a:fld>
            <a:endParaRPr lang="de-DE" sz="1600" dirty="0">
              <a:solidFill>
                <a:srgbClr val="FFFFFF"/>
              </a:solidFill>
            </a:endParaRPr>
          </a:p>
        </p:txBody>
      </p:sp>
      <p:sp>
        <p:nvSpPr>
          <p:cNvPr id="2" name="Rectangle 1"/>
          <p:cNvSpPr/>
          <p:nvPr/>
        </p:nvSpPr>
        <p:spPr>
          <a:xfrm>
            <a:off x="0" y="0"/>
            <a:ext cx="9144000" cy="6858000"/>
          </a:xfrm>
          <a:prstGeom prst="rect">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0" y="533400"/>
            <a:ext cx="9144000" cy="872696"/>
          </a:xfrm>
          <a:prstGeom prst="rect">
            <a:avLst/>
          </a:prstGeom>
          <a:solidFill>
            <a:srgbClr val="C00000"/>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r>
              <a:rPr lang="fr-FR" sz="4000" dirty="0" err="1"/>
              <a:t>Health</a:t>
            </a:r>
            <a:r>
              <a:rPr lang="fr-FR" sz="4000" dirty="0"/>
              <a:t> </a:t>
            </a:r>
            <a:r>
              <a:rPr lang="fr-FR" sz="4000" dirty="0" err="1" smtClean="0"/>
              <a:t>benefits</a:t>
            </a:r>
            <a:r>
              <a:rPr lang="fr-FR" sz="4000" dirty="0" smtClean="0"/>
              <a:t> of </a:t>
            </a:r>
            <a:r>
              <a:rPr lang="fr-FR" sz="4000" dirty="0"/>
              <a:t>local </a:t>
            </a:r>
            <a:r>
              <a:rPr lang="fr-FR" sz="4000" dirty="0" err="1"/>
              <a:t>manufacturing</a:t>
            </a:r>
            <a:endParaRPr lang="fr-FR" sz="4000" dirty="0"/>
          </a:p>
        </p:txBody>
      </p:sp>
      <p:cxnSp>
        <p:nvCxnSpPr>
          <p:cNvPr id="9" name="Gerade Verbindung 8"/>
          <p:cNvCxnSpPr/>
          <p:nvPr/>
        </p:nvCxnSpPr>
        <p:spPr>
          <a:xfrm>
            <a:off x="0" y="6394474"/>
            <a:ext cx="7696200" cy="0"/>
          </a:xfrm>
          <a:prstGeom prst="line">
            <a:avLst/>
          </a:prstGeom>
          <a:ln>
            <a:solidFill>
              <a:srgbClr val="FF0000">
                <a:alpha val="71000"/>
              </a:srgbClr>
            </a:solidFill>
          </a:ln>
        </p:spPr>
        <p:style>
          <a:lnRef idx="2">
            <a:schemeClr val="accent1"/>
          </a:lnRef>
          <a:fillRef idx="0">
            <a:schemeClr val="accent1"/>
          </a:fillRef>
          <a:effectRef idx="1">
            <a:schemeClr val="accent1"/>
          </a:effectRef>
          <a:fontRef idx="minor">
            <a:schemeClr val="tx1"/>
          </a:fontRef>
        </p:style>
      </p:cxnSp>
      <p:sp>
        <p:nvSpPr>
          <p:cNvPr id="13" name="Fußzeilenplatzhalter 12"/>
          <p:cNvSpPr>
            <a:spLocks noGrp="1"/>
          </p:cNvSpPr>
          <p:nvPr>
            <p:ph type="ftr" sz="quarter" idx="11"/>
          </p:nvPr>
        </p:nvSpPr>
        <p:spPr>
          <a:xfrm>
            <a:off x="2481708" y="6414746"/>
            <a:ext cx="4510870" cy="365125"/>
          </a:xfrm>
        </p:spPr>
        <p:txBody>
          <a:bodyPr/>
          <a:lstStyle/>
          <a:p>
            <a:r>
              <a:rPr lang="de-DE" dirty="0" err="1"/>
              <a:t>Local</a:t>
            </a:r>
            <a:r>
              <a:rPr lang="de-DE" dirty="0"/>
              <a:t> </a:t>
            </a:r>
            <a:r>
              <a:rPr lang="de-DE" dirty="0" err="1"/>
              <a:t>pharmaceutical</a:t>
            </a:r>
            <a:r>
              <a:rPr lang="de-DE" dirty="0"/>
              <a:t> </a:t>
            </a:r>
            <a:r>
              <a:rPr lang="de-DE" dirty="0" err="1"/>
              <a:t>production</a:t>
            </a:r>
            <a:r>
              <a:rPr lang="de-DE" dirty="0"/>
              <a:t> in </a:t>
            </a:r>
            <a:r>
              <a:rPr lang="de-DE" dirty="0" err="1"/>
              <a:t>the</a:t>
            </a:r>
            <a:r>
              <a:rPr lang="de-DE" dirty="0"/>
              <a:t> EAC</a:t>
            </a:r>
          </a:p>
        </p:txBody>
      </p:sp>
      <p:pic>
        <p:nvPicPr>
          <p:cNvPr id="18" name="Grafik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772400" y="5572522"/>
            <a:ext cx="1187896" cy="1209278"/>
          </a:xfrm>
          <a:prstGeom prst="rect">
            <a:avLst/>
          </a:prstGeom>
        </p:spPr>
      </p:pic>
      <p:sp>
        <p:nvSpPr>
          <p:cNvPr id="21" name="Foliennummernplatzhalter 11"/>
          <p:cNvSpPr txBox="1">
            <a:spLocks/>
          </p:cNvSpPr>
          <p:nvPr/>
        </p:nvSpPr>
        <p:spPr>
          <a:xfrm>
            <a:off x="7424724" y="6442979"/>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1600" b="1" dirty="0">
                <a:solidFill>
                  <a:srgbClr val="FF0000"/>
                </a:solidFill>
              </a:rPr>
              <a:t>8</a:t>
            </a:r>
          </a:p>
        </p:txBody>
      </p:sp>
      <p:sp>
        <p:nvSpPr>
          <p:cNvPr id="10" name="AutoShape 2"/>
          <p:cNvSpPr>
            <a:spLocks noChangeArrowheads="1"/>
          </p:cNvSpPr>
          <p:nvPr>
            <p:custDataLst>
              <p:tags r:id="rId1"/>
            </p:custDataLst>
          </p:nvPr>
        </p:nvSpPr>
        <p:spPr bwMode="gray">
          <a:xfrm>
            <a:off x="3636963" y="3962400"/>
            <a:ext cx="1870075" cy="2355874"/>
          </a:xfrm>
          <a:prstGeom prst="upArrow">
            <a:avLst>
              <a:gd name="adj1" fmla="val 77463"/>
              <a:gd name="adj2" fmla="val 45360"/>
            </a:avLst>
          </a:prstGeom>
          <a:solidFill>
            <a:srgbClr val="FF0000"/>
          </a:solidFill>
          <a:ln w="12700" algn="ctr">
            <a:noFill/>
            <a:miter lim="800000"/>
            <a:headEnd/>
            <a:tailEnd/>
          </a:ln>
          <a:effectLst>
            <a:outerShdw blurRad="50800" dist="38099" dir="2700015" rotWithShape="0">
              <a:scrgbClr r="0" g="0" b="0">
                <a:alpha val="40000"/>
              </a:scrgbClr>
            </a:outerShdw>
          </a:effectLst>
        </p:spPr>
        <p:txBody>
          <a:bodyPr/>
          <a:lstStyle/>
          <a:p>
            <a:pPr>
              <a:lnSpc>
                <a:spcPct val="90000"/>
              </a:lnSpc>
              <a:spcBef>
                <a:spcPts val="400"/>
              </a:spcBef>
              <a:buClr>
                <a:schemeClr val="bg1"/>
              </a:buClr>
              <a:buFont typeface="Wingdings" pitchFamily="2" charset="2"/>
              <a:buNone/>
            </a:pPr>
            <a:r>
              <a:rPr lang="en-US" sz="1400" b="1" dirty="0">
                <a:solidFill>
                  <a:schemeClr val="bg1"/>
                </a:solidFill>
                <a:latin typeface="Calibri" pitchFamily="34" charset="0"/>
                <a:cs typeface="Calibri" pitchFamily="34" charset="0"/>
              </a:rPr>
              <a:t>Increase access &amp; affordability in rural areas</a:t>
            </a:r>
          </a:p>
          <a:p>
            <a:pPr marL="180975" lvl="1" indent="-179388">
              <a:lnSpc>
                <a:spcPct val="90000"/>
              </a:lnSpc>
              <a:spcBef>
                <a:spcPts val="400"/>
              </a:spcBef>
              <a:buClr>
                <a:schemeClr val="bg1"/>
              </a:buClr>
              <a:buFont typeface="Wingdings" pitchFamily="2" charset="2"/>
              <a:buChar char="§"/>
            </a:pPr>
            <a:r>
              <a:rPr lang="en-US" sz="1400" dirty="0">
                <a:solidFill>
                  <a:schemeClr val="bg1"/>
                </a:solidFill>
                <a:latin typeface="Calibri" pitchFamily="34" charset="0"/>
                <a:cs typeface="Calibri" pitchFamily="34" charset="0"/>
              </a:rPr>
              <a:t>Adapted distribution networks</a:t>
            </a:r>
          </a:p>
          <a:p>
            <a:pPr marL="180975" lvl="1" indent="-179388">
              <a:lnSpc>
                <a:spcPct val="90000"/>
              </a:lnSpc>
              <a:spcBef>
                <a:spcPts val="400"/>
              </a:spcBef>
              <a:buClr>
                <a:schemeClr val="bg1"/>
              </a:buClr>
              <a:buFont typeface="Wingdings" pitchFamily="2" charset="2"/>
              <a:buChar char="§"/>
            </a:pPr>
            <a:r>
              <a:rPr lang="en-US" sz="1400" dirty="0">
                <a:solidFill>
                  <a:schemeClr val="bg1"/>
                </a:solidFill>
                <a:latin typeface="Calibri" pitchFamily="34" charset="0"/>
                <a:cs typeface="Calibri" pitchFamily="34" charset="0"/>
              </a:rPr>
              <a:t>Cater better to local needs</a:t>
            </a:r>
          </a:p>
        </p:txBody>
      </p:sp>
      <p:sp>
        <p:nvSpPr>
          <p:cNvPr id="12" name="AutoShape 4"/>
          <p:cNvSpPr>
            <a:spLocks noChangeArrowheads="1"/>
          </p:cNvSpPr>
          <p:nvPr>
            <p:custDataLst>
              <p:tags r:id="rId2"/>
            </p:custDataLst>
          </p:nvPr>
        </p:nvSpPr>
        <p:spPr bwMode="gray">
          <a:xfrm>
            <a:off x="3636963" y="1524000"/>
            <a:ext cx="1870075" cy="2232025"/>
          </a:xfrm>
          <a:prstGeom prst="downArrow">
            <a:avLst>
              <a:gd name="adj1" fmla="val 77269"/>
              <a:gd name="adj2" fmla="val 45615"/>
            </a:avLst>
          </a:prstGeom>
          <a:solidFill>
            <a:srgbClr val="FF0000"/>
          </a:solidFill>
          <a:ln w="12700" algn="ctr">
            <a:noFill/>
            <a:miter lim="800000"/>
            <a:headEnd/>
            <a:tailEnd/>
          </a:ln>
          <a:effectLst>
            <a:outerShdw blurRad="50800" dist="38099" dir="2700015" rotWithShape="0">
              <a:scrgbClr r="0" g="0" b="0">
                <a:alpha val="40000"/>
              </a:scrgbClr>
            </a:outerShdw>
          </a:effectLst>
        </p:spPr>
        <p:txBody>
          <a:bodyPr/>
          <a:lstStyle/>
          <a:p>
            <a:pPr>
              <a:lnSpc>
                <a:spcPct val="90000"/>
              </a:lnSpc>
              <a:spcBef>
                <a:spcPts val="400"/>
              </a:spcBef>
              <a:buClr>
                <a:schemeClr val="bg1"/>
              </a:buClr>
              <a:buFont typeface="Wingdings" pitchFamily="2" charset="2"/>
              <a:buNone/>
            </a:pPr>
            <a:r>
              <a:rPr lang="en-US" sz="1400" b="1" dirty="0">
                <a:solidFill>
                  <a:schemeClr val="bg1"/>
                </a:solidFill>
                <a:latin typeface="Calibri" pitchFamily="34" charset="0"/>
                <a:cs typeface="Calibri" pitchFamily="34" charset="0"/>
              </a:rPr>
              <a:t>Reduce </a:t>
            </a:r>
            <a:r>
              <a:rPr lang="en-US" sz="1400" b="1" dirty="0" smtClean="0">
                <a:solidFill>
                  <a:schemeClr val="bg1"/>
                </a:solidFill>
                <a:latin typeface="Calibri" pitchFamily="34" charset="0"/>
                <a:cs typeface="Calibri" pitchFamily="34" charset="0"/>
              </a:rPr>
              <a:t>dependency and improve sustainability </a:t>
            </a:r>
            <a:endParaRPr lang="en-US" sz="1400" b="1" dirty="0">
              <a:solidFill>
                <a:schemeClr val="bg1"/>
              </a:solidFill>
              <a:latin typeface="Calibri" pitchFamily="34" charset="0"/>
              <a:cs typeface="Calibri" pitchFamily="34" charset="0"/>
            </a:endParaRPr>
          </a:p>
          <a:p>
            <a:pPr marL="180975" lvl="1" indent="-179388">
              <a:lnSpc>
                <a:spcPct val="90000"/>
              </a:lnSpc>
              <a:spcBef>
                <a:spcPts val="400"/>
              </a:spcBef>
              <a:buClr>
                <a:schemeClr val="bg1"/>
              </a:buClr>
              <a:buFont typeface="Wingdings" pitchFamily="2" charset="2"/>
              <a:buChar char="§"/>
            </a:pPr>
            <a:r>
              <a:rPr lang="en-US" sz="1400" dirty="0" smtClean="0">
                <a:solidFill>
                  <a:schemeClr val="bg1"/>
                </a:solidFill>
                <a:latin typeface="Calibri" pitchFamily="34" charset="0"/>
                <a:cs typeface="Calibri" pitchFamily="34" charset="0"/>
              </a:rPr>
              <a:t>Donors/MNCs</a:t>
            </a:r>
            <a:endParaRPr lang="en-US" sz="1400" dirty="0">
              <a:solidFill>
                <a:schemeClr val="bg1"/>
              </a:solidFill>
              <a:latin typeface="Calibri" pitchFamily="34" charset="0"/>
              <a:cs typeface="Calibri" pitchFamily="34" charset="0"/>
            </a:endParaRPr>
          </a:p>
          <a:p>
            <a:pPr marL="180975" lvl="1" indent="-179388">
              <a:lnSpc>
                <a:spcPct val="90000"/>
              </a:lnSpc>
              <a:spcBef>
                <a:spcPts val="400"/>
              </a:spcBef>
              <a:buClr>
                <a:schemeClr val="bg1"/>
              </a:buClr>
              <a:buFont typeface="Wingdings" pitchFamily="2" charset="2"/>
              <a:buChar char="§"/>
            </a:pPr>
            <a:r>
              <a:rPr lang="en-US" sz="1400" dirty="0">
                <a:solidFill>
                  <a:schemeClr val="bg1"/>
                </a:solidFill>
                <a:latin typeface="Calibri" pitchFamily="34" charset="0"/>
                <a:cs typeface="Calibri" pitchFamily="34" charset="0"/>
              </a:rPr>
              <a:t>Other external sources</a:t>
            </a:r>
          </a:p>
        </p:txBody>
      </p:sp>
      <p:sp>
        <p:nvSpPr>
          <p:cNvPr id="11" name="AutoShape 3"/>
          <p:cNvSpPr>
            <a:spLocks noChangeArrowheads="1"/>
          </p:cNvSpPr>
          <p:nvPr>
            <p:custDataLst>
              <p:tags r:id="rId3"/>
            </p:custDataLst>
          </p:nvPr>
        </p:nvSpPr>
        <p:spPr bwMode="gray">
          <a:xfrm>
            <a:off x="4724400" y="2997200"/>
            <a:ext cx="2417762" cy="1727200"/>
          </a:xfrm>
          <a:prstGeom prst="leftArrow">
            <a:avLst>
              <a:gd name="adj1" fmla="val 77269"/>
              <a:gd name="adj2" fmla="val 53498"/>
            </a:avLst>
          </a:prstGeom>
          <a:solidFill>
            <a:schemeClr val="bg1">
              <a:lumMod val="50000"/>
            </a:schemeClr>
          </a:solidFill>
          <a:ln w="12700" algn="ctr">
            <a:noFill/>
            <a:miter lim="800000"/>
            <a:headEnd/>
            <a:tailEnd/>
          </a:ln>
          <a:effectLst>
            <a:outerShdw blurRad="50800" dist="38099" dir="2700015" rotWithShape="0">
              <a:scrgbClr r="0" g="0" b="0">
                <a:alpha val="40000"/>
              </a:scrgbClr>
            </a:outerShdw>
          </a:effectLst>
        </p:spPr>
        <p:txBody>
          <a:bodyPr/>
          <a:lstStyle/>
          <a:p>
            <a:pPr>
              <a:lnSpc>
                <a:spcPct val="90000"/>
              </a:lnSpc>
              <a:spcBef>
                <a:spcPts val="400"/>
              </a:spcBef>
              <a:buClr>
                <a:schemeClr val="accent2"/>
              </a:buClr>
              <a:buFont typeface="Wingdings" pitchFamily="2" charset="2"/>
              <a:buNone/>
            </a:pPr>
            <a:r>
              <a:rPr lang="en-US" sz="1400" b="1" dirty="0">
                <a:solidFill>
                  <a:schemeClr val="bg1"/>
                </a:solidFill>
                <a:latin typeface="Calibri" pitchFamily="34" charset="0"/>
                <a:cs typeface="Calibri" pitchFamily="34" charset="0"/>
              </a:rPr>
              <a:t>Increase </a:t>
            </a:r>
            <a:r>
              <a:rPr lang="en-US" sz="1400" b="1" dirty="0" smtClean="0">
                <a:solidFill>
                  <a:schemeClr val="bg1"/>
                </a:solidFill>
                <a:latin typeface="Calibri" pitchFamily="34" charset="0"/>
                <a:cs typeface="Calibri" pitchFamily="34" charset="0"/>
              </a:rPr>
              <a:t>reliability &amp; quality </a:t>
            </a:r>
            <a:r>
              <a:rPr lang="en-US" sz="1400" b="1" dirty="0">
                <a:solidFill>
                  <a:schemeClr val="bg1"/>
                </a:solidFill>
                <a:latin typeface="Calibri" pitchFamily="34" charset="0"/>
                <a:cs typeface="Calibri" pitchFamily="34" charset="0"/>
              </a:rPr>
              <a:t>of supply</a:t>
            </a:r>
          </a:p>
          <a:p>
            <a:pPr marL="180975" lvl="1" indent="-179388">
              <a:lnSpc>
                <a:spcPct val="90000"/>
              </a:lnSpc>
              <a:spcBef>
                <a:spcPts val="400"/>
              </a:spcBef>
              <a:buClr>
                <a:srgbClr val="FF0000"/>
              </a:buClr>
              <a:buFont typeface="Wingdings" pitchFamily="2" charset="2"/>
              <a:buChar char="§"/>
            </a:pPr>
            <a:r>
              <a:rPr lang="en-US" sz="1400" dirty="0">
                <a:solidFill>
                  <a:schemeClr val="bg1"/>
                </a:solidFill>
              </a:rPr>
              <a:t>Less stock-outs</a:t>
            </a:r>
          </a:p>
          <a:p>
            <a:pPr marL="180975" lvl="1" indent="-179388">
              <a:lnSpc>
                <a:spcPct val="90000"/>
              </a:lnSpc>
              <a:spcBef>
                <a:spcPts val="400"/>
              </a:spcBef>
              <a:buClr>
                <a:srgbClr val="FF0000"/>
              </a:buClr>
              <a:buFont typeface="Wingdings" pitchFamily="2" charset="2"/>
              <a:buChar char="§"/>
            </a:pPr>
            <a:r>
              <a:rPr lang="en-US" sz="1400" dirty="0">
                <a:solidFill>
                  <a:schemeClr val="bg1"/>
                </a:solidFill>
              </a:rPr>
              <a:t>Capacity for emergencies</a:t>
            </a:r>
          </a:p>
          <a:p>
            <a:pPr marL="180975" lvl="1" indent="-179388">
              <a:lnSpc>
                <a:spcPct val="90000"/>
              </a:lnSpc>
              <a:spcBef>
                <a:spcPts val="400"/>
              </a:spcBef>
              <a:buClr>
                <a:schemeClr val="accent2"/>
              </a:buClr>
              <a:buFont typeface="Wingdings" pitchFamily="2" charset="2"/>
              <a:buChar char="§"/>
            </a:pPr>
            <a:endParaRPr lang="en-US" sz="1400" dirty="0">
              <a:solidFill>
                <a:schemeClr val="bg1"/>
              </a:solidFill>
              <a:latin typeface="Calibri" pitchFamily="34" charset="0"/>
              <a:cs typeface="Calibri" pitchFamily="34" charset="0"/>
            </a:endParaRPr>
          </a:p>
        </p:txBody>
      </p:sp>
      <p:sp>
        <p:nvSpPr>
          <p:cNvPr id="14" name="AutoShape 6"/>
          <p:cNvSpPr>
            <a:spLocks noChangeArrowheads="1"/>
          </p:cNvSpPr>
          <p:nvPr>
            <p:custDataLst>
              <p:tags r:id="rId4"/>
            </p:custDataLst>
          </p:nvPr>
        </p:nvSpPr>
        <p:spPr bwMode="gray">
          <a:xfrm flipH="1">
            <a:off x="2001837" y="2997200"/>
            <a:ext cx="2417763" cy="1727200"/>
          </a:xfrm>
          <a:prstGeom prst="leftArrow">
            <a:avLst>
              <a:gd name="adj1" fmla="val 77269"/>
              <a:gd name="adj2" fmla="val 53498"/>
            </a:avLst>
          </a:prstGeom>
          <a:solidFill>
            <a:schemeClr val="bg1">
              <a:lumMod val="50000"/>
            </a:schemeClr>
          </a:solidFill>
          <a:ln w="12700" algn="ctr">
            <a:noFill/>
            <a:miter lim="800000"/>
            <a:headEnd/>
            <a:tailEnd/>
          </a:ln>
          <a:effectLst>
            <a:outerShdw blurRad="50800" dist="38099" dir="2700015" rotWithShape="0">
              <a:scrgbClr r="0" g="0" b="0">
                <a:alpha val="40000"/>
              </a:scrgbClr>
            </a:outerShdw>
          </a:effectLst>
        </p:spPr>
        <p:txBody>
          <a:bodyPr anchor="ctr"/>
          <a:lstStyle/>
          <a:p>
            <a:pPr>
              <a:lnSpc>
                <a:spcPct val="90000"/>
              </a:lnSpc>
              <a:spcBef>
                <a:spcPts val="400"/>
              </a:spcBef>
              <a:buClr>
                <a:schemeClr val="accent2"/>
              </a:buClr>
              <a:buFont typeface="Wingdings" pitchFamily="2" charset="2"/>
              <a:buNone/>
            </a:pPr>
            <a:r>
              <a:rPr lang="en-US" sz="1400" b="1" dirty="0">
                <a:solidFill>
                  <a:schemeClr val="bg1"/>
                </a:solidFill>
                <a:latin typeface="Calibri" pitchFamily="34" charset="0"/>
                <a:cs typeface="Calibri" pitchFamily="34" charset="0"/>
              </a:rPr>
              <a:t>Take advantage of TRIPS flexibilities for LDCs to build up own capacities</a:t>
            </a:r>
          </a:p>
        </p:txBody>
      </p:sp>
      <p:pic>
        <p:nvPicPr>
          <p:cNvPr id="2052" name="Picture 4" descr="http://www.southlakehospital.com/Portals/0/heart_beat.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04800" y="1719706"/>
            <a:ext cx="1364806" cy="136480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715000" y="6123801"/>
            <a:ext cx="2100276" cy="276999"/>
          </a:xfrm>
          <a:prstGeom prst="rect">
            <a:avLst/>
          </a:prstGeom>
          <a:noFill/>
        </p:spPr>
        <p:txBody>
          <a:bodyPr wrap="square" rtlCol="0">
            <a:spAutoFit/>
          </a:bodyPr>
          <a:lstStyle/>
          <a:p>
            <a:r>
              <a:rPr lang="en-US" sz="1200" dirty="0">
                <a:solidFill>
                  <a:schemeClr val="bg1">
                    <a:lumMod val="50000"/>
                  </a:schemeClr>
                </a:solidFill>
              </a:rPr>
              <a:t>Source: WHO &amp; UNCTAD 2011</a:t>
            </a:r>
          </a:p>
        </p:txBody>
      </p:sp>
    </p:spTree>
    <p:extLst>
      <p:ext uri="{BB962C8B-B14F-4D97-AF65-F5344CB8AC3E}">
        <p14:creationId xmlns:p14="http://schemas.microsoft.com/office/powerpoint/2010/main" val="19386313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liennummernplatzhalter 11"/>
          <p:cNvSpPr txBox="1">
            <a:spLocks/>
          </p:cNvSpPr>
          <p:nvPr/>
        </p:nvSpPr>
        <p:spPr>
          <a:xfrm>
            <a:off x="8567724" y="6473142"/>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6CD49B3-E8E4-9A46-B852-DA5A62F8F3FD}" type="slidenum">
              <a:rPr lang="de-DE" sz="1600" smtClean="0">
                <a:solidFill>
                  <a:srgbClr val="FFFFFF"/>
                </a:solidFill>
              </a:rPr>
              <a:pPr/>
              <a:t>11</a:t>
            </a:fld>
            <a:endParaRPr lang="de-DE" sz="1600" dirty="0">
              <a:solidFill>
                <a:srgbClr val="FFFFFF"/>
              </a:solidFill>
            </a:endParaRPr>
          </a:p>
        </p:txBody>
      </p:sp>
      <p:sp>
        <p:nvSpPr>
          <p:cNvPr id="2" name="Rectangle 1"/>
          <p:cNvSpPr/>
          <p:nvPr/>
        </p:nvSpPr>
        <p:spPr>
          <a:xfrm>
            <a:off x="0" y="0"/>
            <a:ext cx="9144000" cy="6858000"/>
          </a:xfrm>
          <a:prstGeom prst="rect">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a:p>
            <a:pPr algn="r"/>
            <a:endParaRPr lang="en-US" dirty="0"/>
          </a:p>
          <a:p>
            <a:pPr lvl="2" algn="r"/>
            <a:endParaRPr lang="en-US" dirty="0">
              <a:solidFill>
                <a:schemeClr val="tx1"/>
              </a:solidFill>
            </a:endParaRPr>
          </a:p>
        </p:txBody>
      </p:sp>
      <p:sp>
        <p:nvSpPr>
          <p:cNvPr id="4" name="Rectangle 3"/>
          <p:cNvSpPr/>
          <p:nvPr/>
        </p:nvSpPr>
        <p:spPr>
          <a:xfrm>
            <a:off x="0" y="626533"/>
            <a:ext cx="9144000" cy="872696"/>
          </a:xfrm>
          <a:prstGeom prst="rect">
            <a:avLst/>
          </a:prstGeom>
          <a:solidFill>
            <a:srgbClr val="C00000"/>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r>
              <a:rPr lang="fr-FR" sz="4000" dirty="0" err="1" smtClean="0"/>
              <a:t>Economic</a:t>
            </a:r>
            <a:r>
              <a:rPr lang="fr-FR" sz="4000" dirty="0" smtClean="0"/>
              <a:t> </a:t>
            </a:r>
            <a:r>
              <a:rPr lang="fr-FR" sz="4000" dirty="0" err="1" smtClean="0"/>
              <a:t>benefits</a:t>
            </a:r>
            <a:r>
              <a:rPr lang="fr-FR" sz="4000" dirty="0" smtClean="0"/>
              <a:t> </a:t>
            </a:r>
            <a:r>
              <a:rPr lang="fr-FR" sz="4000" dirty="0"/>
              <a:t>of local </a:t>
            </a:r>
            <a:r>
              <a:rPr lang="fr-FR" sz="4000" dirty="0" err="1"/>
              <a:t>manufacturing</a:t>
            </a:r>
            <a:endParaRPr lang="fr-FR" sz="4000" dirty="0"/>
          </a:p>
        </p:txBody>
      </p:sp>
      <p:cxnSp>
        <p:nvCxnSpPr>
          <p:cNvPr id="9" name="Gerade Verbindung 8"/>
          <p:cNvCxnSpPr/>
          <p:nvPr/>
        </p:nvCxnSpPr>
        <p:spPr>
          <a:xfrm>
            <a:off x="0" y="6394474"/>
            <a:ext cx="7696200" cy="0"/>
          </a:xfrm>
          <a:prstGeom prst="line">
            <a:avLst/>
          </a:prstGeom>
          <a:ln>
            <a:solidFill>
              <a:srgbClr val="FF0000">
                <a:alpha val="71000"/>
              </a:srgbClr>
            </a:solidFill>
          </a:ln>
        </p:spPr>
        <p:style>
          <a:lnRef idx="2">
            <a:schemeClr val="accent1"/>
          </a:lnRef>
          <a:fillRef idx="0">
            <a:schemeClr val="accent1"/>
          </a:fillRef>
          <a:effectRef idx="1">
            <a:schemeClr val="accent1"/>
          </a:effectRef>
          <a:fontRef idx="minor">
            <a:schemeClr val="tx1"/>
          </a:fontRef>
        </p:style>
      </p:cxnSp>
      <p:sp>
        <p:nvSpPr>
          <p:cNvPr id="13" name="Fußzeilenplatzhalter 12"/>
          <p:cNvSpPr>
            <a:spLocks noGrp="1"/>
          </p:cNvSpPr>
          <p:nvPr>
            <p:ph type="ftr" sz="quarter" idx="11"/>
          </p:nvPr>
        </p:nvSpPr>
        <p:spPr>
          <a:xfrm>
            <a:off x="2481708" y="6414746"/>
            <a:ext cx="4510870" cy="365125"/>
          </a:xfrm>
        </p:spPr>
        <p:txBody>
          <a:bodyPr/>
          <a:lstStyle/>
          <a:p>
            <a:r>
              <a:rPr lang="de-DE" dirty="0" err="1"/>
              <a:t>Local</a:t>
            </a:r>
            <a:r>
              <a:rPr lang="de-DE" dirty="0"/>
              <a:t> </a:t>
            </a:r>
            <a:r>
              <a:rPr lang="de-DE" dirty="0" err="1"/>
              <a:t>pharmaceutical</a:t>
            </a:r>
            <a:r>
              <a:rPr lang="de-DE" dirty="0"/>
              <a:t> </a:t>
            </a:r>
            <a:r>
              <a:rPr lang="de-DE" dirty="0" err="1"/>
              <a:t>production</a:t>
            </a:r>
            <a:r>
              <a:rPr lang="de-DE" dirty="0"/>
              <a:t> in </a:t>
            </a:r>
            <a:r>
              <a:rPr lang="de-DE" dirty="0" err="1"/>
              <a:t>the</a:t>
            </a:r>
            <a:r>
              <a:rPr lang="de-DE" dirty="0"/>
              <a:t> EAC</a:t>
            </a:r>
          </a:p>
        </p:txBody>
      </p:sp>
      <p:pic>
        <p:nvPicPr>
          <p:cNvPr id="18" name="Grafik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772400" y="5572522"/>
            <a:ext cx="1187896" cy="1209278"/>
          </a:xfrm>
          <a:prstGeom prst="rect">
            <a:avLst/>
          </a:prstGeom>
        </p:spPr>
      </p:pic>
      <p:sp>
        <p:nvSpPr>
          <p:cNvPr id="21" name="Foliennummernplatzhalter 11"/>
          <p:cNvSpPr txBox="1">
            <a:spLocks/>
          </p:cNvSpPr>
          <p:nvPr/>
        </p:nvSpPr>
        <p:spPr>
          <a:xfrm>
            <a:off x="7424724" y="6442979"/>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1600" b="1" dirty="0">
                <a:solidFill>
                  <a:srgbClr val="FF0000"/>
                </a:solidFill>
              </a:rPr>
              <a:t>9</a:t>
            </a:r>
          </a:p>
        </p:txBody>
      </p:sp>
      <p:sp>
        <p:nvSpPr>
          <p:cNvPr id="10" name="AutoShape 2"/>
          <p:cNvSpPr>
            <a:spLocks noChangeArrowheads="1"/>
          </p:cNvSpPr>
          <p:nvPr>
            <p:custDataLst>
              <p:tags r:id="rId1"/>
            </p:custDataLst>
          </p:nvPr>
        </p:nvSpPr>
        <p:spPr bwMode="gray">
          <a:xfrm>
            <a:off x="3636963" y="4038600"/>
            <a:ext cx="1870075" cy="2232025"/>
          </a:xfrm>
          <a:prstGeom prst="upArrow">
            <a:avLst>
              <a:gd name="adj1" fmla="val 77463"/>
              <a:gd name="adj2" fmla="val 45360"/>
            </a:avLst>
          </a:prstGeom>
          <a:solidFill>
            <a:srgbClr val="FF0000"/>
          </a:solidFill>
          <a:ln w="12700" algn="ctr">
            <a:noFill/>
            <a:miter lim="800000"/>
            <a:headEnd/>
            <a:tailEnd/>
          </a:ln>
          <a:effectLst>
            <a:outerShdw blurRad="50800" dist="38099" dir="2700015" rotWithShape="0">
              <a:scrgbClr r="0" g="0" b="0">
                <a:alpha val="40000"/>
              </a:scrgbClr>
            </a:outerShdw>
          </a:effectLst>
        </p:spPr>
        <p:txBody>
          <a:bodyPr anchor="t"/>
          <a:lstStyle/>
          <a:p>
            <a:pPr>
              <a:lnSpc>
                <a:spcPct val="90000"/>
              </a:lnSpc>
              <a:spcBef>
                <a:spcPts val="400"/>
              </a:spcBef>
              <a:buClr>
                <a:schemeClr val="bg1"/>
              </a:buClr>
              <a:buFont typeface="Wingdings" pitchFamily="2" charset="2"/>
              <a:buNone/>
            </a:pPr>
            <a:r>
              <a:rPr lang="en-US" sz="1400" b="1" dirty="0">
                <a:solidFill>
                  <a:schemeClr val="bg1"/>
                </a:solidFill>
                <a:latin typeface="Calibri" pitchFamily="34" charset="0"/>
                <a:cs typeface="Calibri" pitchFamily="34" charset="0"/>
              </a:rPr>
              <a:t>High value industry</a:t>
            </a:r>
          </a:p>
          <a:p>
            <a:pPr marL="180975" lvl="1" indent="-179388">
              <a:lnSpc>
                <a:spcPct val="90000"/>
              </a:lnSpc>
              <a:spcBef>
                <a:spcPts val="400"/>
              </a:spcBef>
              <a:buClr>
                <a:schemeClr val="bg1"/>
              </a:buClr>
              <a:buFont typeface="Wingdings" pitchFamily="2" charset="2"/>
              <a:buChar char="§"/>
            </a:pPr>
            <a:r>
              <a:rPr lang="en-US" sz="1400" dirty="0">
                <a:solidFill>
                  <a:schemeClr val="bg1"/>
                </a:solidFill>
                <a:latin typeface="Calibri" pitchFamily="34" charset="0"/>
                <a:cs typeface="Calibri" pitchFamily="34" charset="0"/>
              </a:rPr>
              <a:t>Attracts investments</a:t>
            </a:r>
          </a:p>
          <a:p>
            <a:pPr marL="180975" lvl="1" indent="-179388">
              <a:lnSpc>
                <a:spcPct val="90000"/>
              </a:lnSpc>
              <a:spcBef>
                <a:spcPts val="400"/>
              </a:spcBef>
              <a:buClr>
                <a:schemeClr val="bg1"/>
              </a:buClr>
              <a:buFont typeface="Wingdings" pitchFamily="2" charset="2"/>
              <a:buChar char="§"/>
            </a:pPr>
            <a:r>
              <a:rPr lang="en-US" sz="1400" dirty="0">
                <a:solidFill>
                  <a:schemeClr val="bg1"/>
                </a:solidFill>
                <a:latin typeface="Calibri" pitchFamily="34" charset="0"/>
                <a:cs typeface="Calibri" pitchFamily="34" charset="0"/>
              </a:rPr>
              <a:t>High financial viability</a:t>
            </a:r>
          </a:p>
        </p:txBody>
      </p:sp>
      <p:pic>
        <p:nvPicPr>
          <p:cNvPr id="3074" name="Picture 2" descr="http://orientalreview.org/wp-content/uploads/2014/09/Growth.jpg"/>
          <p:cNvPicPr>
            <a:picLocks noChangeAspect="1" noChangeArrowheads="1"/>
          </p:cNvPicPr>
          <p:nvPr/>
        </p:nvPicPr>
        <p:blipFill>
          <a:blip r:embed="rId8" cstate="print">
            <a:extLst>
              <a:ext uri="{BEBA8EAE-BF5A-486C-A8C5-ECC9F3942E4B}">
                <a14:imgProps xmlns:a14="http://schemas.microsoft.com/office/drawing/2010/main">
                  <a14:imgLayer r:embed="rId9">
                    <a14:imgEffect>
                      <a14:backgroundRemoval t="3241" b="92677" l="10000" r="90000"/>
                    </a14:imgEffect>
                  </a14:imgLayer>
                </a14:imgProps>
              </a:ext>
              <a:ext uri="{28A0092B-C50C-407E-A947-70E740481C1C}">
                <a14:useLocalDpi xmlns:a14="http://schemas.microsoft.com/office/drawing/2010/main" val="0"/>
              </a:ext>
            </a:extLst>
          </a:blip>
          <a:srcRect/>
          <a:stretch>
            <a:fillRect/>
          </a:stretch>
        </p:blipFill>
        <p:spPr bwMode="auto">
          <a:xfrm>
            <a:off x="234598" y="1696387"/>
            <a:ext cx="1365602" cy="1137037"/>
          </a:xfrm>
          <a:prstGeom prst="rect">
            <a:avLst/>
          </a:prstGeom>
          <a:gradFill>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8100000" scaled="1"/>
          </a:gradFill>
        </p:spPr>
      </p:pic>
      <p:sp>
        <p:nvSpPr>
          <p:cNvPr id="11" name="AutoShape 4"/>
          <p:cNvSpPr>
            <a:spLocks noChangeArrowheads="1"/>
          </p:cNvSpPr>
          <p:nvPr>
            <p:custDataLst>
              <p:tags r:id="rId2"/>
            </p:custDataLst>
          </p:nvPr>
        </p:nvSpPr>
        <p:spPr bwMode="gray">
          <a:xfrm>
            <a:off x="3636963" y="1571625"/>
            <a:ext cx="1870075" cy="2232025"/>
          </a:xfrm>
          <a:prstGeom prst="downArrow">
            <a:avLst>
              <a:gd name="adj1" fmla="val 77269"/>
              <a:gd name="adj2" fmla="val 45615"/>
            </a:avLst>
          </a:prstGeom>
          <a:solidFill>
            <a:srgbClr val="FF0000"/>
          </a:solidFill>
          <a:ln w="12700" algn="ctr">
            <a:noFill/>
            <a:miter lim="800000"/>
            <a:headEnd/>
            <a:tailEnd/>
          </a:ln>
          <a:effectLst>
            <a:outerShdw blurRad="50800" dist="38099" dir="2700015" rotWithShape="0">
              <a:scrgbClr r="0" g="0" b="0">
                <a:alpha val="40000"/>
              </a:scrgbClr>
            </a:outerShdw>
          </a:effectLst>
        </p:spPr>
        <p:txBody>
          <a:bodyPr/>
          <a:lstStyle/>
          <a:p>
            <a:pPr>
              <a:lnSpc>
                <a:spcPct val="90000"/>
              </a:lnSpc>
              <a:spcBef>
                <a:spcPts val="400"/>
              </a:spcBef>
              <a:buClr>
                <a:schemeClr val="bg1"/>
              </a:buClr>
              <a:buFont typeface="Wingdings" pitchFamily="2" charset="2"/>
              <a:buNone/>
            </a:pPr>
            <a:r>
              <a:rPr lang="en-US" sz="1400" b="1" dirty="0">
                <a:solidFill>
                  <a:schemeClr val="bg1"/>
                </a:solidFill>
                <a:latin typeface="Calibri" pitchFamily="34" charset="0"/>
                <a:cs typeface="Calibri" pitchFamily="34" charset="0"/>
              </a:rPr>
              <a:t>Employment generation</a:t>
            </a:r>
          </a:p>
          <a:p>
            <a:pPr marL="180975" lvl="1" indent="-179388">
              <a:lnSpc>
                <a:spcPct val="90000"/>
              </a:lnSpc>
              <a:spcBef>
                <a:spcPts val="400"/>
              </a:spcBef>
              <a:buClr>
                <a:schemeClr val="bg1"/>
              </a:buClr>
              <a:buFont typeface="Wingdings" pitchFamily="2" charset="2"/>
              <a:buChar char="§"/>
            </a:pPr>
            <a:r>
              <a:rPr lang="en-US" sz="1400" dirty="0">
                <a:solidFill>
                  <a:schemeClr val="bg1"/>
                </a:solidFill>
                <a:latin typeface="Calibri" pitchFamily="34" charset="0"/>
                <a:cs typeface="Calibri" pitchFamily="34" charset="0"/>
              </a:rPr>
              <a:t>Opportunities for highly skilled labor force</a:t>
            </a:r>
          </a:p>
        </p:txBody>
      </p:sp>
      <p:sp>
        <p:nvSpPr>
          <p:cNvPr id="12" name="AutoShape 3"/>
          <p:cNvSpPr>
            <a:spLocks noChangeArrowheads="1"/>
          </p:cNvSpPr>
          <p:nvPr>
            <p:custDataLst>
              <p:tags r:id="rId3"/>
            </p:custDataLst>
          </p:nvPr>
        </p:nvSpPr>
        <p:spPr bwMode="gray">
          <a:xfrm>
            <a:off x="4724400" y="3084512"/>
            <a:ext cx="2417762" cy="1727200"/>
          </a:xfrm>
          <a:prstGeom prst="leftArrow">
            <a:avLst>
              <a:gd name="adj1" fmla="val 77269"/>
              <a:gd name="adj2" fmla="val 53498"/>
            </a:avLst>
          </a:prstGeom>
          <a:solidFill>
            <a:schemeClr val="bg1">
              <a:lumMod val="50000"/>
            </a:schemeClr>
          </a:solidFill>
          <a:ln w="12700" algn="ctr">
            <a:noFill/>
            <a:miter lim="800000"/>
            <a:headEnd/>
            <a:tailEnd/>
          </a:ln>
          <a:effectLst>
            <a:outerShdw blurRad="50800" dist="38099" dir="2700015" rotWithShape="0">
              <a:scrgbClr r="0" g="0" b="0">
                <a:alpha val="40000"/>
              </a:scrgbClr>
            </a:outerShdw>
          </a:effectLst>
        </p:spPr>
        <p:txBody>
          <a:bodyPr/>
          <a:lstStyle/>
          <a:p>
            <a:pPr>
              <a:lnSpc>
                <a:spcPct val="90000"/>
              </a:lnSpc>
              <a:spcBef>
                <a:spcPts val="400"/>
              </a:spcBef>
              <a:buClr>
                <a:schemeClr val="accent2"/>
              </a:buClr>
              <a:buFont typeface="Wingdings" pitchFamily="2" charset="2"/>
              <a:buNone/>
            </a:pPr>
            <a:endParaRPr lang="en-US" sz="1400" b="1" dirty="0">
              <a:solidFill>
                <a:schemeClr val="bg1"/>
              </a:solidFill>
              <a:latin typeface="Calibri" pitchFamily="34" charset="0"/>
              <a:cs typeface="Calibri" pitchFamily="34" charset="0"/>
            </a:endParaRPr>
          </a:p>
          <a:p>
            <a:pPr>
              <a:lnSpc>
                <a:spcPct val="90000"/>
              </a:lnSpc>
              <a:spcBef>
                <a:spcPts val="400"/>
              </a:spcBef>
              <a:buClr>
                <a:schemeClr val="accent2"/>
              </a:buClr>
              <a:buFont typeface="Wingdings" pitchFamily="2" charset="2"/>
              <a:buNone/>
            </a:pPr>
            <a:r>
              <a:rPr lang="en-US" sz="1400" b="1" dirty="0">
                <a:solidFill>
                  <a:schemeClr val="bg1"/>
                </a:solidFill>
                <a:latin typeface="Calibri" pitchFamily="34" charset="0"/>
                <a:cs typeface="Calibri" pitchFamily="34" charset="0"/>
              </a:rPr>
              <a:t>Import savings</a:t>
            </a:r>
            <a:endParaRPr lang="en-US" sz="1400" dirty="0">
              <a:solidFill>
                <a:schemeClr val="bg1"/>
              </a:solidFill>
            </a:endParaRPr>
          </a:p>
          <a:p>
            <a:pPr marL="1587" lvl="1">
              <a:lnSpc>
                <a:spcPct val="90000"/>
              </a:lnSpc>
              <a:spcBef>
                <a:spcPts val="400"/>
              </a:spcBef>
              <a:buClr>
                <a:schemeClr val="accent2"/>
              </a:buClr>
            </a:pPr>
            <a:r>
              <a:rPr lang="en-US" sz="1400" u="sng" dirty="0">
                <a:solidFill>
                  <a:schemeClr val="bg1"/>
                </a:solidFill>
                <a:latin typeface="Calibri" pitchFamily="34" charset="0"/>
                <a:cs typeface="Calibri" pitchFamily="34" charset="0"/>
              </a:rPr>
              <a:t>Long-term</a:t>
            </a:r>
            <a:r>
              <a:rPr lang="en-US" sz="1400" b="1" dirty="0">
                <a:solidFill>
                  <a:schemeClr val="bg1"/>
                </a:solidFill>
                <a:latin typeface="Calibri" pitchFamily="34" charset="0"/>
                <a:cs typeface="Calibri" pitchFamily="34" charset="0"/>
              </a:rPr>
              <a:t>: </a:t>
            </a:r>
          </a:p>
          <a:p>
            <a:pPr marL="1587" lvl="1">
              <a:lnSpc>
                <a:spcPct val="90000"/>
              </a:lnSpc>
              <a:spcBef>
                <a:spcPts val="400"/>
              </a:spcBef>
              <a:buClr>
                <a:schemeClr val="accent2"/>
              </a:buClr>
            </a:pPr>
            <a:r>
              <a:rPr lang="en-US" sz="1400" b="1" dirty="0">
                <a:solidFill>
                  <a:schemeClr val="bg1"/>
                </a:solidFill>
                <a:latin typeface="Calibri" pitchFamily="34" charset="0"/>
                <a:cs typeface="Calibri" pitchFamily="34" charset="0"/>
              </a:rPr>
              <a:t>Export earnings</a:t>
            </a:r>
          </a:p>
        </p:txBody>
      </p:sp>
      <p:sp>
        <p:nvSpPr>
          <p:cNvPr id="14" name="AutoShape 6"/>
          <p:cNvSpPr>
            <a:spLocks noChangeArrowheads="1"/>
          </p:cNvSpPr>
          <p:nvPr>
            <p:custDataLst>
              <p:tags r:id="rId4"/>
            </p:custDataLst>
          </p:nvPr>
        </p:nvSpPr>
        <p:spPr bwMode="gray">
          <a:xfrm flipH="1">
            <a:off x="2001837" y="3084512"/>
            <a:ext cx="2417763" cy="1727200"/>
          </a:xfrm>
          <a:prstGeom prst="leftArrow">
            <a:avLst>
              <a:gd name="adj1" fmla="val 77269"/>
              <a:gd name="adj2" fmla="val 53498"/>
            </a:avLst>
          </a:prstGeom>
          <a:solidFill>
            <a:schemeClr val="bg1">
              <a:lumMod val="50000"/>
            </a:schemeClr>
          </a:solidFill>
          <a:ln w="12700" algn="ctr">
            <a:noFill/>
            <a:miter lim="800000"/>
            <a:headEnd/>
            <a:tailEnd/>
          </a:ln>
          <a:effectLst>
            <a:outerShdw blurRad="50800" dist="38099" dir="2700015" rotWithShape="0">
              <a:scrgbClr r="0" g="0" b="0">
                <a:alpha val="40000"/>
              </a:scrgbClr>
            </a:outerShdw>
          </a:effectLst>
        </p:spPr>
        <p:txBody>
          <a:bodyPr anchor="ctr"/>
          <a:lstStyle/>
          <a:p>
            <a:pPr>
              <a:lnSpc>
                <a:spcPct val="90000"/>
              </a:lnSpc>
              <a:spcBef>
                <a:spcPts val="400"/>
              </a:spcBef>
              <a:buClr>
                <a:schemeClr val="accent2"/>
              </a:buClr>
              <a:buFont typeface="Wingdings" pitchFamily="2" charset="2"/>
              <a:buNone/>
            </a:pPr>
            <a:r>
              <a:rPr lang="en-US" sz="1400" b="1" dirty="0">
                <a:solidFill>
                  <a:schemeClr val="bg1"/>
                </a:solidFill>
                <a:latin typeface="Calibri" pitchFamily="34" charset="0"/>
                <a:cs typeface="Calibri" pitchFamily="34" charset="0"/>
              </a:rPr>
              <a:t>Spill-over effects</a:t>
            </a:r>
          </a:p>
          <a:p>
            <a:pPr marL="285750" indent="-285750">
              <a:lnSpc>
                <a:spcPct val="90000"/>
              </a:lnSpc>
              <a:spcBef>
                <a:spcPts val="400"/>
              </a:spcBef>
              <a:buClr>
                <a:srgbClr val="FF0000"/>
              </a:buClr>
              <a:buFont typeface="Wingdings" panose="05000000000000000000" pitchFamily="2" charset="2"/>
              <a:buChar char="§"/>
            </a:pPr>
            <a:r>
              <a:rPr lang="en-US" sz="1400" dirty="0">
                <a:solidFill>
                  <a:schemeClr val="bg1"/>
                </a:solidFill>
                <a:latin typeface="Calibri" pitchFamily="34" charset="0"/>
                <a:cs typeface="Calibri" pitchFamily="34" charset="0"/>
              </a:rPr>
              <a:t>Skills</a:t>
            </a:r>
          </a:p>
          <a:p>
            <a:pPr marL="285750" indent="-285750">
              <a:lnSpc>
                <a:spcPct val="90000"/>
              </a:lnSpc>
              <a:spcBef>
                <a:spcPts val="400"/>
              </a:spcBef>
              <a:buClr>
                <a:srgbClr val="FF0000"/>
              </a:buClr>
              <a:buFont typeface="Wingdings" panose="05000000000000000000" pitchFamily="2" charset="2"/>
              <a:buChar char="§"/>
            </a:pPr>
            <a:r>
              <a:rPr lang="en-US" sz="1400" dirty="0">
                <a:solidFill>
                  <a:schemeClr val="bg1"/>
                </a:solidFill>
                <a:latin typeface="Calibri" pitchFamily="34" charset="0"/>
                <a:cs typeface="Calibri" pitchFamily="34" charset="0"/>
              </a:rPr>
              <a:t>Technology transfer</a:t>
            </a:r>
          </a:p>
          <a:p>
            <a:pPr marL="285750" indent="-285750">
              <a:lnSpc>
                <a:spcPct val="90000"/>
              </a:lnSpc>
              <a:spcBef>
                <a:spcPts val="400"/>
              </a:spcBef>
              <a:buClr>
                <a:srgbClr val="FF0000"/>
              </a:buClr>
              <a:buFont typeface="Wingdings" panose="05000000000000000000" pitchFamily="2" charset="2"/>
              <a:buChar char="§"/>
            </a:pPr>
            <a:r>
              <a:rPr lang="en-US" sz="1400" dirty="0">
                <a:solidFill>
                  <a:schemeClr val="bg1"/>
                </a:solidFill>
                <a:latin typeface="Calibri" pitchFamily="34" charset="0"/>
                <a:cs typeface="Calibri" pitchFamily="34" charset="0"/>
              </a:rPr>
              <a:t>Backward / forward linkages</a:t>
            </a:r>
          </a:p>
        </p:txBody>
      </p:sp>
      <p:sp>
        <p:nvSpPr>
          <p:cNvPr id="15" name="TextBox 14"/>
          <p:cNvSpPr txBox="1"/>
          <p:nvPr/>
        </p:nvSpPr>
        <p:spPr>
          <a:xfrm>
            <a:off x="5715000" y="6123801"/>
            <a:ext cx="2100276" cy="276999"/>
          </a:xfrm>
          <a:prstGeom prst="rect">
            <a:avLst/>
          </a:prstGeom>
          <a:noFill/>
        </p:spPr>
        <p:txBody>
          <a:bodyPr wrap="square" rtlCol="0">
            <a:spAutoFit/>
          </a:bodyPr>
          <a:lstStyle/>
          <a:p>
            <a:r>
              <a:rPr lang="en-US" sz="1200" dirty="0">
                <a:solidFill>
                  <a:schemeClr val="bg1">
                    <a:lumMod val="50000"/>
                  </a:schemeClr>
                </a:solidFill>
              </a:rPr>
              <a:t>Source: WHO &amp; UNCTAD 2011</a:t>
            </a:r>
          </a:p>
        </p:txBody>
      </p:sp>
    </p:spTree>
    <p:extLst>
      <p:ext uri="{BB962C8B-B14F-4D97-AF65-F5344CB8AC3E}">
        <p14:creationId xmlns:p14="http://schemas.microsoft.com/office/powerpoint/2010/main" val="28530127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7051280"/>
          </a:xfrm>
          <a:prstGeom prst="rect">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ctrTitle"/>
          </p:nvPr>
        </p:nvSpPr>
        <p:spPr>
          <a:xfrm>
            <a:off x="685800" y="2693988"/>
            <a:ext cx="7772400" cy="1470025"/>
          </a:xfrm>
        </p:spPr>
        <p:txBody>
          <a:bodyPr>
            <a:normAutofit fontScale="90000"/>
          </a:bodyPr>
          <a:lstStyle/>
          <a:p>
            <a:pPr algn="l"/>
            <a:r>
              <a:rPr lang="en-GB" dirty="0"/>
              <a:t>Strategic Analysis: </a:t>
            </a:r>
            <a:br>
              <a:rPr lang="en-GB" dirty="0"/>
            </a:br>
            <a:r>
              <a:rPr lang="en-GB" sz="4000" i="1" dirty="0"/>
              <a:t>The (future?) </a:t>
            </a:r>
            <a:br>
              <a:rPr lang="en-GB" sz="4000" i="1" dirty="0"/>
            </a:br>
            <a:r>
              <a:rPr lang="en-GB" sz="4000" i="1" dirty="0"/>
              <a:t>pharmaceutical </a:t>
            </a:r>
            <a:br>
              <a:rPr lang="en-GB" sz="4000" i="1" dirty="0"/>
            </a:br>
            <a:r>
              <a:rPr lang="en-GB" sz="4000" i="1" dirty="0"/>
              <a:t>sector in the EAC</a:t>
            </a:r>
          </a:p>
        </p:txBody>
      </p:sp>
      <p:pic>
        <p:nvPicPr>
          <p:cNvPr id="7" name="04F3D9B4-2595-4758-A481-387CB0C74847"/>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797167" y="381000"/>
            <a:ext cx="3965833" cy="617220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369508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liennummernplatzhalter 11"/>
          <p:cNvSpPr txBox="1">
            <a:spLocks/>
          </p:cNvSpPr>
          <p:nvPr/>
        </p:nvSpPr>
        <p:spPr>
          <a:xfrm>
            <a:off x="8567724" y="6473142"/>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6CD49B3-E8E4-9A46-B852-DA5A62F8F3FD}" type="slidenum">
              <a:rPr lang="de-DE" sz="1600" smtClean="0">
                <a:solidFill>
                  <a:srgbClr val="FFFFFF"/>
                </a:solidFill>
              </a:rPr>
              <a:pPr/>
              <a:t>13</a:t>
            </a:fld>
            <a:endParaRPr lang="de-DE" sz="1600" dirty="0">
              <a:solidFill>
                <a:srgbClr val="FFFFFF"/>
              </a:solidFill>
            </a:endParaRPr>
          </a:p>
        </p:txBody>
      </p:sp>
      <p:sp>
        <p:nvSpPr>
          <p:cNvPr id="2" name="Rectangle 1"/>
          <p:cNvSpPr/>
          <p:nvPr/>
        </p:nvSpPr>
        <p:spPr>
          <a:xfrm>
            <a:off x="0" y="0"/>
            <a:ext cx="9144000" cy="6858000"/>
          </a:xfrm>
          <a:prstGeom prst="rect">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0" y="626533"/>
            <a:ext cx="9144000" cy="872696"/>
          </a:xfrm>
          <a:prstGeom prst="rect">
            <a:avLst/>
          </a:prstGeom>
          <a:solidFill>
            <a:srgbClr val="C00000"/>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r>
              <a:rPr lang="fr-FR" sz="4000" dirty="0" smtClean="0"/>
              <a:t>Local Production in </a:t>
            </a:r>
            <a:r>
              <a:rPr lang="fr-FR" sz="4000" dirty="0"/>
              <a:t>the EAC</a:t>
            </a:r>
          </a:p>
        </p:txBody>
      </p:sp>
      <p:cxnSp>
        <p:nvCxnSpPr>
          <p:cNvPr id="9" name="Gerade Verbindung 8"/>
          <p:cNvCxnSpPr/>
          <p:nvPr/>
        </p:nvCxnSpPr>
        <p:spPr>
          <a:xfrm>
            <a:off x="0" y="6394474"/>
            <a:ext cx="7696200" cy="0"/>
          </a:xfrm>
          <a:prstGeom prst="line">
            <a:avLst/>
          </a:prstGeom>
          <a:ln>
            <a:solidFill>
              <a:srgbClr val="FF0000">
                <a:alpha val="71000"/>
              </a:srgbClr>
            </a:solidFill>
          </a:ln>
        </p:spPr>
        <p:style>
          <a:lnRef idx="2">
            <a:schemeClr val="accent1"/>
          </a:lnRef>
          <a:fillRef idx="0">
            <a:schemeClr val="accent1"/>
          </a:fillRef>
          <a:effectRef idx="1">
            <a:schemeClr val="accent1"/>
          </a:effectRef>
          <a:fontRef idx="minor">
            <a:schemeClr val="tx1"/>
          </a:fontRef>
        </p:style>
      </p:cxnSp>
      <p:sp>
        <p:nvSpPr>
          <p:cNvPr id="13" name="Fußzeilenplatzhalter 12"/>
          <p:cNvSpPr>
            <a:spLocks noGrp="1"/>
          </p:cNvSpPr>
          <p:nvPr>
            <p:ph type="ftr" sz="quarter" idx="11"/>
          </p:nvPr>
        </p:nvSpPr>
        <p:spPr>
          <a:xfrm>
            <a:off x="2481708" y="6414746"/>
            <a:ext cx="4510870" cy="365125"/>
          </a:xfrm>
        </p:spPr>
        <p:txBody>
          <a:bodyPr/>
          <a:lstStyle/>
          <a:p>
            <a:r>
              <a:rPr lang="de-DE" dirty="0" err="1"/>
              <a:t>Local</a:t>
            </a:r>
            <a:r>
              <a:rPr lang="de-DE" dirty="0"/>
              <a:t> </a:t>
            </a:r>
            <a:r>
              <a:rPr lang="de-DE" dirty="0" err="1"/>
              <a:t>pharmaceutical</a:t>
            </a:r>
            <a:r>
              <a:rPr lang="de-DE" dirty="0"/>
              <a:t> </a:t>
            </a:r>
            <a:r>
              <a:rPr lang="de-DE" dirty="0" err="1"/>
              <a:t>production</a:t>
            </a:r>
            <a:r>
              <a:rPr lang="de-DE" dirty="0"/>
              <a:t> in </a:t>
            </a:r>
            <a:r>
              <a:rPr lang="de-DE" dirty="0" err="1"/>
              <a:t>the</a:t>
            </a:r>
            <a:r>
              <a:rPr lang="de-DE" dirty="0"/>
              <a:t> EAC</a:t>
            </a:r>
          </a:p>
        </p:txBody>
      </p:sp>
      <p:pic>
        <p:nvPicPr>
          <p:cNvPr id="18" name="Grafi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72400" y="5572522"/>
            <a:ext cx="1187896" cy="1209278"/>
          </a:xfrm>
          <a:prstGeom prst="rect">
            <a:avLst/>
          </a:prstGeom>
        </p:spPr>
      </p:pic>
      <p:sp>
        <p:nvSpPr>
          <p:cNvPr id="21" name="Foliennummernplatzhalter 11"/>
          <p:cNvSpPr txBox="1">
            <a:spLocks/>
          </p:cNvSpPr>
          <p:nvPr/>
        </p:nvSpPr>
        <p:spPr>
          <a:xfrm>
            <a:off x="7424724" y="6442979"/>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1600" b="1" dirty="0">
                <a:solidFill>
                  <a:srgbClr val="FF0000"/>
                </a:solidFill>
              </a:rPr>
              <a:t>11</a:t>
            </a:r>
          </a:p>
        </p:txBody>
      </p:sp>
      <p:graphicFrame>
        <p:nvGraphicFramePr>
          <p:cNvPr id="23" name="Object 3"/>
          <p:cNvGraphicFramePr>
            <a:graphicFrameLocks noChangeAspect="1"/>
          </p:cNvGraphicFramePr>
          <p:nvPr>
            <p:extLst>
              <p:ext uri="{D42A27DB-BD31-4B8C-83A1-F6EECF244321}">
                <p14:modId xmlns:p14="http://schemas.microsoft.com/office/powerpoint/2010/main" val="3652809059"/>
              </p:ext>
            </p:extLst>
          </p:nvPr>
        </p:nvGraphicFramePr>
        <p:xfrm>
          <a:off x="-1322235" y="1579253"/>
          <a:ext cx="6806019" cy="4055254"/>
        </p:xfrm>
        <a:graphic>
          <a:graphicData uri="http://schemas.openxmlformats.org/presentationml/2006/ole">
            <mc:AlternateContent xmlns:mc="http://schemas.openxmlformats.org/markup-compatibility/2006">
              <mc:Choice xmlns:v="urn:schemas-microsoft-com:vml" Requires="v">
                <p:oleObj spid="_x0000_s1197" name="Arbeitsblatt" r:id="rId5" imgW="4952875" imgH="2952803" progId="Excel.Sheet.8">
                  <p:embed/>
                </p:oleObj>
              </mc:Choice>
              <mc:Fallback>
                <p:oleObj name="Arbeitsblatt" r:id="rId5" imgW="4952875" imgH="2952803" progId="Excel.Sheet.8">
                  <p:embed/>
                  <p:pic>
                    <p:nvPicPr>
                      <p:cNvPr id="0" name=""/>
                      <p:cNvPicPr>
                        <a:picLocks noChangeAspect="1" noChangeArrowheads="1"/>
                      </p:cNvPicPr>
                      <p:nvPr/>
                    </p:nvPicPr>
                    <p:blipFill>
                      <a:blip r:embed="rId6"/>
                      <a:srcRect/>
                      <a:stretch>
                        <a:fillRect/>
                      </a:stretch>
                    </p:blipFill>
                    <p:spPr bwMode="auto">
                      <a:xfrm>
                        <a:off x="-1322235" y="1579253"/>
                        <a:ext cx="6806019" cy="4055254"/>
                      </a:xfrm>
                      <a:prstGeom prst="rect">
                        <a:avLst/>
                      </a:prstGeom>
                      <a:noFill/>
                      <a:extLst/>
                    </p:spPr>
                  </p:pic>
                </p:oleObj>
              </mc:Fallback>
            </mc:AlternateContent>
          </a:graphicData>
        </a:graphic>
      </p:graphicFrame>
      <p:grpSp>
        <p:nvGrpSpPr>
          <p:cNvPr id="24" name="Group 23"/>
          <p:cNvGrpSpPr/>
          <p:nvPr/>
        </p:nvGrpSpPr>
        <p:grpSpPr>
          <a:xfrm>
            <a:off x="3716984" y="1628723"/>
            <a:ext cx="5317009" cy="4466532"/>
            <a:chOff x="3826991" y="2370639"/>
            <a:chExt cx="5317009" cy="4466532"/>
          </a:xfrm>
        </p:grpSpPr>
        <p:pic>
          <p:nvPicPr>
            <p:cNvPr id="25" name="Content Placeholder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26991" y="2370639"/>
              <a:ext cx="5055435" cy="3190258"/>
            </a:xfrm>
            <a:prstGeom prst="rect">
              <a:avLst/>
            </a:prstGeom>
            <a:ln>
              <a:noFill/>
            </a:ln>
            <a:effectLst>
              <a:softEdge rad="112500"/>
            </a:effectLst>
          </p:spPr>
        </p:pic>
        <p:sp>
          <p:nvSpPr>
            <p:cNvPr id="26" name="Rectangle 25"/>
            <p:cNvSpPr/>
            <p:nvPr/>
          </p:nvSpPr>
          <p:spPr>
            <a:xfrm>
              <a:off x="4572000" y="5436788"/>
              <a:ext cx="4572000" cy="1400383"/>
            </a:xfrm>
            <a:prstGeom prst="rect">
              <a:avLst/>
            </a:prstGeom>
          </p:spPr>
          <p:txBody>
            <a:bodyPr>
              <a:spAutoFit/>
            </a:bodyPr>
            <a:lstStyle/>
            <a:p>
              <a:pPr marL="285750" indent="-285750">
                <a:buClr>
                  <a:schemeClr val="tx1"/>
                </a:buClr>
                <a:buFont typeface="Arial" pitchFamily="34" charset="0"/>
                <a:buChar char="•"/>
              </a:pPr>
              <a:r>
                <a:rPr lang="en-US" sz="2000" b="0" dirty="0"/>
                <a:t>34 </a:t>
              </a:r>
              <a:r>
                <a:rPr lang="en-US" sz="2000" b="0" dirty="0" smtClean="0"/>
                <a:t>facilities (members of FEAPM) </a:t>
              </a:r>
            </a:p>
            <a:p>
              <a:pPr marL="285750" indent="-285750">
                <a:buClr>
                  <a:schemeClr val="tx1"/>
                </a:buClr>
                <a:buFont typeface="Arial" pitchFamily="34" charset="0"/>
                <a:buChar char="•"/>
              </a:pPr>
              <a:r>
                <a:rPr lang="en-US" sz="2000" b="0" dirty="0" smtClean="0"/>
                <a:t>2 facilities with </a:t>
              </a:r>
              <a:r>
                <a:rPr lang="en-US" sz="2000" b="0" dirty="0"/>
                <a:t>WHO cGMP approval and Pre-Qualified products</a:t>
              </a:r>
            </a:p>
            <a:p>
              <a:pPr marL="285750" indent="-285750">
                <a:spcBef>
                  <a:spcPts val="600"/>
                </a:spcBef>
                <a:buClr>
                  <a:schemeClr val="tx1"/>
                </a:buClr>
                <a:buFont typeface="Arial" pitchFamily="34" charset="0"/>
                <a:buChar char="•"/>
              </a:pPr>
              <a:r>
                <a:rPr lang="en-US" sz="2000" b="0" dirty="0" smtClean="0"/>
                <a:t>40-50% </a:t>
              </a:r>
              <a:r>
                <a:rPr lang="en-US" sz="2000" b="0" dirty="0"/>
                <a:t>capacity utilization</a:t>
              </a:r>
              <a:endParaRPr lang="en-GB" sz="2000" b="0" dirty="0"/>
            </a:p>
          </p:txBody>
        </p:sp>
        <p:sp>
          <p:nvSpPr>
            <p:cNvPr id="27" name="TextBox 26"/>
            <p:cNvSpPr txBox="1"/>
            <p:nvPr/>
          </p:nvSpPr>
          <p:spPr>
            <a:xfrm>
              <a:off x="7913609" y="3345270"/>
              <a:ext cx="585417" cy="523220"/>
            </a:xfrm>
            <a:prstGeom prst="rect">
              <a:avLst/>
            </a:prstGeom>
            <a:noFill/>
          </p:spPr>
          <p:txBody>
            <a:bodyPr wrap="none" rtlCol="0">
              <a:spAutoFit/>
            </a:bodyPr>
            <a:lstStyle/>
            <a:p>
              <a:r>
                <a:rPr lang="en-GB" sz="2800" b="1" dirty="0">
                  <a:solidFill>
                    <a:srgbClr val="C00000"/>
                  </a:solidFill>
                </a:rPr>
                <a:t>22</a:t>
              </a:r>
              <a:endParaRPr lang="de-DE" sz="2800" b="1" dirty="0">
                <a:solidFill>
                  <a:srgbClr val="C00000"/>
                </a:solidFill>
              </a:endParaRPr>
            </a:p>
          </p:txBody>
        </p:sp>
        <p:sp>
          <p:nvSpPr>
            <p:cNvPr id="28" name="TextBox 27"/>
            <p:cNvSpPr txBox="1"/>
            <p:nvPr/>
          </p:nvSpPr>
          <p:spPr>
            <a:xfrm>
              <a:off x="6167595" y="4298183"/>
              <a:ext cx="385042" cy="523220"/>
            </a:xfrm>
            <a:prstGeom prst="rect">
              <a:avLst/>
            </a:prstGeom>
            <a:noFill/>
          </p:spPr>
          <p:txBody>
            <a:bodyPr wrap="none" rtlCol="0">
              <a:spAutoFit/>
            </a:bodyPr>
            <a:lstStyle/>
            <a:p>
              <a:r>
                <a:rPr lang="en-GB" sz="2800" b="1" dirty="0">
                  <a:solidFill>
                    <a:srgbClr val="C00000"/>
                  </a:solidFill>
                </a:rPr>
                <a:t>1</a:t>
              </a:r>
              <a:endParaRPr lang="de-DE" sz="2800" b="1" dirty="0">
                <a:solidFill>
                  <a:srgbClr val="C00000"/>
                </a:solidFill>
              </a:endParaRPr>
            </a:p>
          </p:txBody>
        </p:sp>
        <p:sp>
          <p:nvSpPr>
            <p:cNvPr id="29" name="TextBox 28"/>
            <p:cNvSpPr txBox="1"/>
            <p:nvPr/>
          </p:nvSpPr>
          <p:spPr>
            <a:xfrm>
              <a:off x="6191041" y="3773018"/>
              <a:ext cx="385042" cy="523220"/>
            </a:xfrm>
            <a:prstGeom prst="rect">
              <a:avLst/>
            </a:prstGeom>
            <a:noFill/>
          </p:spPr>
          <p:txBody>
            <a:bodyPr wrap="none" rtlCol="0">
              <a:spAutoFit/>
            </a:bodyPr>
            <a:lstStyle/>
            <a:p>
              <a:r>
                <a:rPr lang="en-GB" sz="2800" b="1" dirty="0">
                  <a:solidFill>
                    <a:srgbClr val="C00000"/>
                  </a:solidFill>
                </a:rPr>
                <a:t>1</a:t>
              </a:r>
              <a:endParaRPr lang="de-DE" sz="2800" b="1" dirty="0">
                <a:solidFill>
                  <a:srgbClr val="C00000"/>
                </a:solidFill>
              </a:endParaRPr>
            </a:p>
          </p:txBody>
        </p:sp>
        <p:sp>
          <p:nvSpPr>
            <p:cNvPr id="30" name="TextBox 29"/>
            <p:cNvSpPr txBox="1"/>
            <p:nvPr/>
          </p:nvSpPr>
          <p:spPr>
            <a:xfrm>
              <a:off x="7164405" y="3079832"/>
              <a:ext cx="385042" cy="523220"/>
            </a:xfrm>
            <a:prstGeom prst="rect">
              <a:avLst/>
            </a:prstGeom>
            <a:noFill/>
          </p:spPr>
          <p:txBody>
            <a:bodyPr wrap="none" rtlCol="0">
              <a:spAutoFit/>
            </a:bodyPr>
            <a:lstStyle/>
            <a:p>
              <a:r>
                <a:rPr lang="en-GB" sz="2800" b="1" dirty="0">
                  <a:solidFill>
                    <a:srgbClr val="C00000"/>
                  </a:solidFill>
                </a:rPr>
                <a:t>6</a:t>
              </a:r>
              <a:endParaRPr lang="de-DE" sz="2800" b="1" dirty="0">
                <a:solidFill>
                  <a:srgbClr val="C00000"/>
                </a:solidFill>
              </a:endParaRPr>
            </a:p>
          </p:txBody>
        </p:sp>
        <p:sp>
          <p:nvSpPr>
            <p:cNvPr id="31" name="TextBox 30"/>
            <p:cNvSpPr txBox="1"/>
            <p:nvPr/>
          </p:nvSpPr>
          <p:spPr>
            <a:xfrm>
              <a:off x="7467055" y="4658255"/>
              <a:ext cx="385042" cy="523220"/>
            </a:xfrm>
            <a:prstGeom prst="rect">
              <a:avLst/>
            </a:prstGeom>
            <a:noFill/>
          </p:spPr>
          <p:txBody>
            <a:bodyPr wrap="none" rtlCol="0">
              <a:spAutoFit/>
            </a:bodyPr>
            <a:lstStyle/>
            <a:p>
              <a:r>
                <a:rPr lang="en-GB" sz="2800" b="1" dirty="0">
                  <a:solidFill>
                    <a:srgbClr val="C00000"/>
                  </a:solidFill>
                </a:rPr>
                <a:t>4</a:t>
              </a:r>
              <a:endParaRPr lang="de-DE" sz="2800" b="1" dirty="0">
                <a:solidFill>
                  <a:srgbClr val="C00000"/>
                </a:solidFill>
              </a:endParaRPr>
            </a:p>
          </p:txBody>
        </p:sp>
      </p:grpSp>
      <p:sp>
        <p:nvSpPr>
          <p:cNvPr id="32" name="Rounded Rectangular Callout 31"/>
          <p:cNvSpPr/>
          <p:nvPr/>
        </p:nvSpPr>
        <p:spPr bwMode="auto">
          <a:xfrm>
            <a:off x="1572939" y="4335067"/>
            <a:ext cx="2564545" cy="483914"/>
          </a:xfrm>
          <a:prstGeom prst="wedgeRoundRectCallout">
            <a:avLst>
              <a:gd name="adj1" fmla="val 23795"/>
              <a:gd name="adj2" fmla="val -141892"/>
              <a:gd name="adj3" fmla="val 16667"/>
            </a:avLst>
          </a:prstGeom>
          <a:solidFill>
            <a:srgbClr val="FFC000"/>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ctr"/>
            <a:r>
              <a:rPr lang="en-US" sz="2400" b="0" dirty="0">
                <a:solidFill>
                  <a:srgbClr val="002060"/>
                </a:solidFill>
              </a:rPr>
              <a:t>Local production</a:t>
            </a:r>
            <a:endParaRPr kumimoji="0" lang="en-GB" sz="2400" b="0" i="0" u="none" strike="noStrike" cap="none" normalizeH="0" baseline="0" dirty="0">
              <a:ln>
                <a:noFill/>
              </a:ln>
              <a:solidFill>
                <a:srgbClr val="002060"/>
              </a:solidFill>
              <a:effectLst/>
            </a:endParaRPr>
          </a:p>
        </p:txBody>
      </p:sp>
      <p:sp>
        <p:nvSpPr>
          <p:cNvPr id="33" name="Text Box 11"/>
          <p:cNvSpPr txBox="1">
            <a:spLocks noChangeArrowheads="1"/>
          </p:cNvSpPr>
          <p:nvPr/>
        </p:nvSpPr>
        <p:spPr bwMode="auto">
          <a:xfrm>
            <a:off x="645411" y="2388387"/>
            <a:ext cx="2209800" cy="1077218"/>
          </a:xfrm>
          <a:prstGeom prst="rect">
            <a:avLst/>
          </a:prstGeom>
          <a:noFill/>
          <a:ln w="9525">
            <a:noFill/>
            <a:miter lim="800000"/>
            <a:headEnd/>
            <a:tailEnd/>
          </a:ln>
        </p:spPr>
        <p:txBody>
          <a:bodyPr>
            <a:spAutoFit/>
          </a:bodyPr>
          <a:lstStyle/>
          <a:p>
            <a:pPr algn="ctr">
              <a:spcBef>
                <a:spcPct val="50000"/>
              </a:spcBef>
            </a:pPr>
            <a:r>
              <a:rPr lang="en-US" sz="3200" b="0" dirty="0">
                <a:solidFill>
                  <a:srgbClr val="000000"/>
                </a:solidFill>
              </a:rPr>
              <a:t>Imports</a:t>
            </a:r>
          </a:p>
          <a:p>
            <a:pPr algn="ctr">
              <a:spcBef>
                <a:spcPts val="0"/>
              </a:spcBef>
            </a:pPr>
            <a:r>
              <a:rPr lang="en-US" sz="3200" b="0" dirty="0">
                <a:solidFill>
                  <a:srgbClr val="000000"/>
                </a:solidFill>
              </a:rPr>
              <a:t>75%</a:t>
            </a:r>
          </a:p>
        </p:txBody>
      </p:sp>
      <p:sp>
        <p:nvSpPr>
          <p:cNvPr id="34" name="Text Box 5"/>
          <p:cNvSpPr txBox="1">
            <a:spLocks noChangeArrowheads="1"/>
          </p:cNvSpPr>
          <p:nvPr/>
        </p:nvSpPr>
        <p:spPr bwMode="auto">
          <a:xfrm>
            <a:off x="2763711" y="3301644"/>
            <a:ext cx="1041157" cy="584775"/>
          </a:xfrm>
          <a:prstGeom prst="rect">
            <a:avLst/>
          </a:prstGeom>
          <a:noFill/>
          <a:ln w="9525">
            <a:noFill/>
            <a:miter lim="800000"/>
            <a:headEnd/>
            <a:tailEnd/>
          </a:ln>
        </p:spPr>
        <p:txBody>
          <a:bodyPr wrap="square">
            <a:spAutoFit/>
          </a:bodyPr>
          <a:lstStyle/>
          <a:p>
            <a:pPr algn="ctr" eaLnBrk="0" hangingPunct="0">
              <a:spcBef>
                <a:spcPct val="50000"/>
              </a:spcBef>
            </a:pPr>
            <a:r>
              <a:rPr lang="en-US" sz="3200" b="0" dirty="0">
                <a:solidFill>
                  <a:srgbClr val="000000"/>
                </a:solidFill>
              </a:rPr>
              <a:t>25%</a:t>
            </a:r>
          </a:p>
        </p:txBody>
      </p:sp>
    </p:spTree>
    <p:extLst>
      <p:ext uri="{BB962C8B-B14F-4D97-AF65-F5344CB8AC3E}">
        <p14:creationId xmlns:p14="http://schemas.microsoft.com/office/powerpoint/2010/main" val="539799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liennummernplatzhalter 11"/>
          <p:cNvSpPr txBox="1">
            <a:spLocks/>
          </p:cNvSpPr>
          <p:nvPr/>
        </p:nvSpPr>
        <p:spPr>
          <a:xfrm>
            <a:off x="8567724" y="6473142"/>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6CD49B3-E8E4-9A46-B852-DA5A62F8F3FD}" type="slidenum">
              <a:rPr lang="de-DE" sz="1600" smtClean="0">
                <a:solidFill>
                  <a:srgbClr val="FFFFFF"/>
                </a:solidFill>
              </a:rPr>
              <a:pPr/>
              <a:t>14</a:t>
            </a:fld>
            <a:endParaRPr lang="de-DE" sz="1600" dirty="0">
              <a:solidFill>
                <a:srgbClr val="FFFFFF"/>
              </a:solidFill>
            </a:endParaRPr>
          </a:p>
        </p:txBody>
      </p:sp>
      <p:sp>
        <p:nvSpPr>
          <p:cNvPr id="2" name="Rectangle 1"/>
          <p:cNvSpPr/>
          <p:nvPr/>
        </p:nvSpPr>
        <p:spPr>
          <a:xfrm>
            <a:off x="0" y="0"/>
            <a:ext cx="9144000" cy="6858000"/>
          </a:xfrm>
          <a:prstGeom prst="rect">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0" y="626533"/>
            <a:ext cx="9144000" cy="872696"/>
          </a:xfrm>
          <a:prstGeom prst="rect">
            <a:avLst/>
          </a:prstGeom>
          <a:solidFill>
            <a:srgbClr val="C00000"/>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r>
              <a:rPr lang="fr-FR" sz="4000" dirty="0" err="1" smtClean="0"/>
              <a:t>Regional</a:t>
            </a:r>
            <a:r>
              <a:rPr lang="fr-FR" sz="4000" dirty="0" smtClean="0"/>
              <a:t> Challenges</a:t>
            </a:r>
            <a:endParaRPr lang="fr-FR" sz="4000" dirty="0"/>
          </a:p>
        </p:txBody>
      </p:sp>
      <p:cxnSp>
        <p:nvCxnSpPr>
          <p:cNvPr id="9" name="Gerade Verbindung 8"/>
          <p:cNvCxnSpPr/>
          <p:nvPr/>
        </p:nvCxnSpPr>
        <p:spPr>
          <a:xfrm>
            <a:off x="0" y="6394474"/>
            <a:ext cx="7696200" cy="0"/>
          </a:xfrm>
          <a:prstGeom prst="line">
            <a:avLst/>
          </a:prstGeom>
          <a:ln>
            <a:solidFill>
              <a:srgbClr val="FF0000">
                <a:alpha val="71000"/>
              </a:srgbClr>
            </a:solidFill>
          </a:ln>
        </p:spPr>
        <p:style>
          <a:lnRef idx="2">
            <a:schemeClr val="accent1"/>
          </a:lnRef>
          <a:fillRef idx="0">
            <a:schemeClr val="accent1"/>
          </a:fillRef>
          <a:effectRef idx="1">
            <a:schemeClr val="accent1"/>
          </a:effectRef>
          <a:fontRef idx="minor">
            <a:schemeClr val="tx1"/>
          </a:fontRef>
        </p:style>
      </p:cxnSp>
      <p:sp>
        <p:nvSpPr>
          <p:cNvPr id="13" name="Fußzeilenplatzhalter 12"/>
          <p:cNvSpPr>
            <a:spLocks noGrp="1"/>
          </p:cNvSpPr>
          <p:nvPr>
            <p:ph type="ftr" sz="quarter" idx="11"/>
          </p:nvPr>
        </p:nvSpPr>
        <p:spPr>
          <a:xfrm>
            <a:off x="2481708" y="6414746"/>
            <a:ext cx="4510870" cy="365125"/>
          </a:xfrm>
        </p:spPr>
        <p:txBody>
          <a:bodyPr/>
          <a:lstStyle/>
          <a:p>
            <a:r>
              <a:rPr lang="de-DE" dirty="0" err="1"/>
              <a:t>Local</a:t>
            </a:r>
            <a:r>
              <a:rPr lang="de-DE" dirty="0"/>
              <a:t> </a:t>
            </a:r>
            <a:r>
              <a:rPr lang="de-DE" dirty="0" err="1"/>
              <a:t>pharmaceutical</a:t>
            </a:r>
            <a:r>
              <a:rPr lang="de-DE" dirty="0"/>
              <a:t> </a:t>
            </a:r>
            <a:r>
              <a:rPr lang="de-DE" dirty="0" err="1"/>
              <a:t>production</a:t>
            </a:r>
            <a:r>
              <a:rPr lang="de-DE" dirty="0"/>
              <a:t> in </a:t>
            </a:r>
            <a:r>
              <a:rPr lang="de-DE" dirty="0" err="1"/>
              <a:t>the</a:t>
            </a:r>
            <a:r>
              <a:rPr lang="de-DE" dirty="0"/>
              <a:t> EAC</a:t>
            </a:r>
          </a:p>
        </p:txBody>
      </p:sp>
      <p:pic>
        <p:nvPicPr>
          <p:cNvPr id="18" name="Grafik 4"/>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8001000" y="5805236"/>
            <a:ext cx="959296" cy="976563"/>
          </a:xfrm>
          <a:prstGeom prst="rect">
            <a:avLst/>
          </a:prstGeom>
        </p:spPr>
      </p:pic>
      <p:sp>
        <p:nvSpPr>
          <p:cNvPr id="21" name="Foliennummernplatzhalter 11"/>
          <p:cNvSpPr txBox="1">
            <a:spLocks/>
          </p:cNvSpPr>
          <p:nvPr/>
        </p:nvSpPr>
        <p:spPr>
          <a:xfrm>
            <a:off x="7424724" y="6442979"/>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1600" b="1">
                <a:solidFill>
                  <a:srgbClr val="FF0000"/>
                </a:solidFill>
              </a:rPr>
              <a:t>20</a:t>
            </a:r>
            <a:endParaRPr lang="de-DE" sz="1600" b="1" dirty="0">
              <a:solidFill>
                <a:srgbClr val="FF0000"/>
              </a:solidFill>
            </a:endParaRPr>
          </a:p>
        </p:txBody>
      </p:sp>
      <p:sp>
        <p:nvSpPr>
          <p:cNvPr id="22" name="Rectangle 4"/>
          <p:cNvSpPr>
            <a:spLocks noChangeArrowheads="1"/>
          </p:cNvSpPr>
          <p:nvPr>
            <p:custDataLst>
              <p:tags r:id="rId1"/>
            </p:custDataLst>
          </p:nvPr>
        </p:nvSpPr>
        <p:spPr bwMode="auto">
          <a:xfrm>
            <a:off x="344488" y="1772770"/>
            <a:ext cx="2016125" cy="4551830"/>
          </a:xfrm>
          <a:prstGeom prst="rect">
            <a:avLst/>
          </a:prstGeom>
          <a:solidFill>
            <a:schemeClr val="bg1">
              <a:lumMod val="65000"/>
            </a:schemeClr>
          </a:solidFill>
          <a:ln w="9525">
            <a:noFill/>
          </a:ln>
          <a:effectLst/>
        </p:spPr>
        <p:txBody>
          <a:bodyPr vert="horz" wrap="square" lIns="89852" tIns="46800" rIns="89852" bIns="46800" rtlCol="0" anchor="t" anchorCtr="0">
            <a:noAutofit/>
          </a:bodyPr>
          <a:lstStyle/>
          <a:p>
            <a:pPr marL="0" lvl="1">
              <a:lnSpc>
                <a:spcPct val="90000"/>
              </a:lnSpc>
              <a:spcAft>
                <a:spcPts val="0"/>
              </a:spcAft>
              <a:buClr>
                <a:schemeClr val="accent2"/>
              </a:buClr>
              <a:buSzPct val="80000"/>
              <a:buFont typeface="Arial" charset="0"/>
              <a:buNone/>
            </a:pPr>
            <a:endParaRPr lang="de-DE" sz="1600" b="1" dirty="0">
              <a:solidFill>
                <a:schemeClr val="tx1">
                  <a:lumMod val="85000"/>
                  <a:lumOff val="15000"/>
                </a:schemeClr>
              </a:solidFill>
              <a:latin typeface="calibri"/>
              <a:cs typeface="Calibri" pitchFamily="34" charset="0"/>
            </a:endParaRPr>
          </a:p>
        </p:txBody>
      </p:sp>
      <p:sp>
        <p:nvSpPr>
          <p:cNvPr id="23" name="AutoShape 14"/>
          <p:cNvSpPr>
            <a:spLocks noChangeArrowheads="1"/>
          </p:cNvSpPr>
          <p:nvPr>
            <p:custDataLst>
              <p:tags r:id="rId2"/>
            </p:custDataLst>
          </p:nvPr>
        </p:nvSpPr>
        <p:spPr bwMode="auto">
          <a:xfrm rot="5400000">
            <a:off x="2972868" y="5698135"/>
            <a:ext cx="719138" cy="215352"/>
          </a:xfrm>
          <a:prstGeom prst="triangle">
            <a:avLst>
              <a:gd name="adj" fmla="val 50000"/>
            </a:avLst>
          </a:prstGeom>
          <a:solidFill>
            <a:srgbClr val="C00000"/>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72000" tIns="36000" rIns="36000" bIns="72000" anchor="ctr">
            <a:noAutofit/>
          </a:bodyPr>
          <a:lstStyle/>
          <a:p>
            <a:pPr algn="ctr">
              <a:spcBef>
                <a:spcPct val="50000"/>
              </a:spcBef>
              <a:defRPr/>
            </a:pPr>
            <a:endParaRPr lang="en-US" sz="1200" b="1">
              <a:solidFill>
                <a:schemeClr val="bg1"/>
              </a:solidFill>
              <a:latin typeface="Calibri" pitchFamily="34" charset="0"/>
              <a:cs typeface="Calibri" pitchFamily="34" charset="0"/>
            </a:endParaRPr>
          </a:p>
        </p:txBody>
      </p:sp>
      <p:sp>
        <p:nvSpPr>
          <p:cNvPr id="24" name="AutoShape 15"/>
          <p:cNvSpPr>
            <a:spLocks noChangeArrowheads="1"/>
          </p:cNvSpPr>
          <p:nvPr>
            <p:custDataLst>
              <p:tags r:id="rId3"/>
            </p:custDataLst>
          </p:nvPr>
        </p:nvSpPr>
        <p:spPr bwMode="auto">
          <a:xfrm rot="5400000">
            <a:off x="2972868" y="4521651"/>
            <a:ext cx="719137" cy="215352"/>
          </a:xfrm>
          <a:prstGeom prst="triangle">
            <a:avLst>
              <a:gd name="adj" fmla="val 50000"/>
            </a:avLst>
          </a:prstGeom>
          <a:solidFill>
            <a:srgbClr val="C00000"/>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72000" tIns="36000" rIns="36000" bIns="72000" anchor="ctr">
            <a:noAutofit/>
          </a:bodyPr>
          <a:lstStyle/>
          <a:p>
            <a:pPr algn="ctr">
              <a:spcBef>
                <a:spcPct val="50000"/>
              </a:spcBef>
              <a:defRPr/>
            </a:pPr>
            <a:endParaRPr lang="en-US" sz="1200" b="1">
              <a:solidFill>
                <a:schemeClr val="bg1"/>
              </a:solidFill>
              <a:latin typeface="Calibri" pitchFamily="34" charset="0"/>
              <a:cs typeface="Calibri" pitchFamily="34" charset="0"/>
            </a:endParaRPr>
          </a:p>
        </p:txBody>
      </p:sp>
      <p:sp>
        <p:nvSpPr>
          <p:cNvPr id="25" name="AutoShape 16"/>
          <p:cNvSpPr>
            <a:spLocks noChangeArrowheads="1"/>
          </p:cNvSpPr>
          <p:nvPr>
            <p:custDataLst>
              <p:tags r:id="rId4"/>
            </p:custDataLst>
          </p:nvPr>
        </p:nvSpPr>
        <p:spPr bwMode="auto">
          <a:xfrm rot="5400000">
            <a:off x="2972868" y="3345166"/>
            <a:ext cx="719138" cy="215352"/>
          </a:xfrm>
          <a:prstGeom prst="triangle">
            <a:avLst>
              <a:gd name="adj" fmla="val 50000"/>
            </a:avLst>
          </a:prstGeom>
          <a:solidFill>
            <a:srgbClr val="C00000"/>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72000" tIns="36000" rIns="36000" bIns="72000" anchor="ctr">
            <a:noAutofit/>
          </a:bodyPr>
          <a:lstStyle/>
          <a:p>
            <a:pPr algn="ctr">
              <a:spcBef>
                <a:spcPct val="50000"/>
              </a:spcBef>
              <a:defRPr/>
            </a:pPr>
            <a:endParaRPr lang="en-US" sz="1200" b="1">
              <a:solidFill>
                <a:schemeClr val="bg1"/>
              </a:solidFill>
              <a:latin typeface="Calibri" pitchFamily="34" charset="0"/>
              <a:cs typeface="Calibri" pitchFamily="34" charset="0"/>
            </a:endParaRPr>
          </a:p>
        </p:txBody>
      </p:sp>
      <p:sp>
        <p:nvSpPr>
          <p:cNvPr id="26" name="AutoShape 17"/>
          <p:cNvSpPr>
            <a:spLocks noChangeArrowheads="1"/>
          </p:cNvSpPr>
          <p:nvPr>
            <p:custDataLst>
              <p:tags r:id="rId5"/>
            </p:custDataLst>
          </p:nvPr>
        </p:nvSpPr>
        <p:spPr bwMode="auto">
          <a:xfrm rot="5400000">
            <a:off x="2972868" y="2168683"/>
            <a:ext cx="719137" cy="215352"/>
          </a:xfrm>
          <a:prstGeom prst="triangle">
            <a:avLst>
              <a:gd name="adj" fmla="val 50000"/>
            </a:avLst>
          </a:prstGeom>
          <a:solidFill>
            <a:srgbClr val="C00000"/>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72000" tIns="36000" rIns="36000" bIns="72000" anchor="ctr">
            <a:noAutofit/>
          </a:bodyPr>
          <a:lstStyle/>
          <a:p>
            <a:pPr algn="ctr">
              <a:spcBef>
                <a:spcPct val="50000"/>
              </a:spcBef>
              <a:defRPr/>
            </a:pPr>
            <a:endParaRPr lang="en-US" sz="1200" b="1">
              <a:solidFill>
                <a:schemeClr val="bg1"/>
              </a:solidFill>
              <a:latin typeface="Calibri" pitchFamily="34" charset="0"/>
              <a:cs typeface="Calibri" pitchFamily="34" charset="0"/>
            </a:endParaRPr>
          </a:p>
        </p:txBody>
      </p:sp>
      <p:sp>
        <p:nvSpPr>
          <p:cNvPr id="27" name="AutoShape 8"/>
          <p:cNvSpPr>
            <a:spLocks noChangeArrowheads="1"/>
          </p:cNvSpPr>
          <p:nvPr>
            <p:custDataLst>
              <p:tags r:id="rId6"/>
            </p:custDataLst>
          </p:nvPr>
        </p:nvSpPr>
        <p:spPr bwMode="auto">
          <a:xfrm>
            <a:off x="776420" y="1916790"/>
            <a:ext cx="2312987" cy="719137"/>
          </a:xfrm>
          <a:prstGeom prst="rect">
            <a:avLst/>
          </a:prstGeom>
          <a:solidFill>
            <a:srgbClr val="C00000"/>
          </a:solidFill>
          <a:ln w="9525">
            <a:noFill/>
          </a:ln>
          <a:effectLst>
            <a:outerShdw blurRad="50800" dist="38099" dir="2700015" rotWithShape="0">
              <a:scrgbClr r="0" g="0" b="0">
                <a:alpha val="40000"/>
              </a:scrgbClr>
            </a:outerShdw>
          </a:effectLst>
        </p:spPr>
        <p:style>
          <a:lnRef idx="1">
            <a:schemeClr val="accent1"/>
          </a:lnRef>
          <a:fillRef idx="3">
            <a:schemeClr val="accent1"/>
          </a:fillRef>
          <a:effectRef idx="2">
            <a:schemeClr val="accent1"/>
          </a:effectRef>
          <a:fontRef idx="minor">
            <a:schemeClr val="lt1"/>
          </a:fontRef>
        </p:style>
        <p:txBody>
          <a:bodyPr wrap="square" lIns="89852" tIns="46800" rIns="89852" bIns="46800" rtlCol="0" anchor="ctr" anchorCtr="0">
            <a:noAutofit/>
          </a:bodyPr>
          <a:lstStyle/>
          <a:p>
            <a:pPr>
              <a:lnSpc>
                <a:spcPct val="90000"/>
              </a:lnSpc>
              <a:spcAft>
                <a:spcPts val="0"/>
              </a:spcAft>
              <a:buClr>
                <a:schemeClr val="accent2"/>
              </a:buClr>
              <a:buSzPct val="80000"/>
              <a:buFont typeface="Wingdings" pitchFamily="2" charset="2"/>
              <a:buNone/>
            </a:pPr>
            <a:r>
              <a:rPr lang="de-DE" sz="1400" b="1" dirty="0" err="1">
                <a:solidFill>
                  <a:srgbClr val="FFFFFF"/>
                </a:solidFill>
                <a:latin typeface="calibri"/>
                <a:cs typeface="Calibri" pitchFamily="34" charset="0"/>
              </a:rPr>
              <a:t>Weak</a:t>
            </a:r>
            <a:r>
              <a:rPr lang="de-DE" sz="1400" b="1" dirty="0">
                <a:solidFill>
                  <a:srgbClr val="FFFFFF"/>
                </a:solidFill>
                <a:latin typeface="calibri"/>
                <a:cs typeface="Calibri" pitchFamily="34" charset="0"/>
              </a:rPr>
              <a:t> </a:t>
            </a:r>
            <a:r>
              <a:rPr lang="de-DE" sz="1400" b="1" dirty="0" err="1">
                <a:solidFill>
                  <a:srgbClr val="FFFFFF"/>
                </a:solidFill>
                <a:latin typeface="calibri"/>
                <a:cs typeface="Calibri" pitchFamily="34" charset="0"/>
              </a:rPr>
              <a:t>physical</a:t>
            </a:r>
            <a:r>
              <a:rPr lang="de-DE" sz="1400" b="1" dirty="0">
                <a:solidFill>
                  <a:srgbClr val="FFFFFF"/>
                </a:solidFill>
                <a:latin typeface="calibri"/>
                <a:cs typeface="Calibri" pitchFamily="34" charset="0"/>
              </a:rPr>
              <a:t> &amp; </a:t>
            </a:r>
            <a:r>
              <a:rPr lang="de-DE" sz="1400" b="1" dirty="0" err="1">
                <a:solidFill>
                  <a:srgbClr val="FFFFFF"/>
                </a:solidFill>
                <a:latin typeface="calibri"/>
                <a:cs typeface="Calibri" pitchFamily="34" charset="0"/>
              </a:rPr>
              <a:t>quality</a:t>
            </a:r>
            <a:r>
              <a:rPr lang="de-DE" sz="1400" b="1" dirty="0">
                <a:solidFill>
                  <a:srgbClr val="FFFFFF"/>
                </a:solidFill>
                <a:latin typeface="calibri"/>
                <a:cs typeface="Calibri" pitchFamily="34" charset="0"/>
              </a:rPr>
              <a:t> </a:t>
            </a:r>
            <a:r>
              <a:rPr lang="de-DE" sz="1400" b="1" dirty="0" err="1">
                <a:solidFill>
                  <a:srgbClr val="FFFFFF"/>
                </a:solidFill>
                <a:latin typeface="calibri"/>
                <a:cs typeface="Calibri" pitchFamily="34" charset="0"/>
              </a:rPr>
              <a:t>infrastructure</a:t>
            </a:r>
            <a:endParaRPr lang="en-US" sz="1400" b="1" dirty="0">
              <a:solidFill>
                <a:srgbClr val="FFFFFF"/>
              </a:solidFill>
              <a:latin typeface="calibri"/>
              <a:cs typeface="Calibri" pitchFamily="34" charset="0"/>
            </a:endParaRPr>
          </a:p>
        </p:txBody>
      </p:sp>
      <p:sp>
        <p:nvSpPr>
          <p:cNvPr id="28" name="AutoShape 8"/>
          <p:cNvSpPr>
            <a:spLocks noChangeArrowheads="1"/>
          </p:cNvSpPr>
          <p:nvPr>
            <p:custDataLst>
              <p:tags r:id="rId7"/>
            </p:custDataLst>
          </p:nvPr>
        </p:nvSpPr>
        <p:spPr bwMode="auto">
          <a:xfrm>
            <a:off x="776420" y="3093274"/>
            <a:ext cx="2312987" cy="719137"/>
          </a:xfrm>
          <a:prstGeom prst="rect">
            <a:avLst/>
          </a:prstGeom>
          <a:solidFill>
            <a:srgbClr val="C00000"/>
          </a:solidFill>
          <a:ln w="9525">
            <a:noFill/>
          </a:ln>
          <a:effectLst>
            <a:outerShdw blurRad="50800" dist="38099" dir="2700015" rotWithShape="0">
              <a:scrgbClr r="0" g="0" b="0">
                <a:alpha val="40000"/>
              </a:scrgbClr>
            </a:outerShdw>
          </a:effectLst>
        </p:spPr>
        <p:style>
          <a:lnRef idx="1">
            <a:schemeClr val="accent1"/>
          </a:lnRef>
          <a:fillRef idx="3">
            <a:schemeClr val="accent1"/>
          </a:fillRef>
          <a:effectRef idx="2">
            <a:schemeClr val="accent1"/>
          </a:effectRef>
          <a:fontRef idx="minor">
            <a:schemeClr val="lt1"/>
          </a:fontRef>
        </p:style>
        <p:txBody>
          <a:bodyPr wrap="square" lIns="89852" tIns="46800" rIns="89852" bIns="46800" rtlCol="0" anchor="ctr" anchorCtr="0">
            <a:noAutofit/>
          </a:bodyPr>
          <a:lstStyle/>
          <a:p>
            <a:pPr>
              <a:lnSpc>
                <a:spcPct val="90000"/>
              </a:lnSpc>
              <a:spcAft>
                <a:spcPts val="0"/>
              </a:spcAft>
              <a:buClr>
                <a:schemeClr val="accent2"/>
              </a:buClr>
              <a:buSzPct val="80000"/>
              <a:buFont typeface="Wingdings" pitchFamily="2" charset="2"/>
              <a:buNone/>
            </a:pPr>
            <a:r>
              <a:rPr lang="en-US" sz="1400" b="1" dirty="0">
                <a:solidFill>
                  <a:srgbClr val="FFFFFF"/>
                </a:solidFill>
                <a:latin typeface="calibri"/>
                <a:cs typeface="Calibri" pitchFamily="34" charset="0"/>
              </a:rPr>
              <a:t>Scarcity of appropriately trained technical staff </a:t>
            </a:r>
          </a:p>
        </p:txBody>
      </p:sp>
      <p:sp>
        <p:nvSpPr>
          <p:cNvPr id="29" name="AutoShape 8"/>
          <p:cNvSpPr>
            <a:spLocks noChangeArrowheads="1"/>
          </p:cNvSpPr>
          <p:nvPr>
            <p:custDataLst>
              <p:tags r:id="rId8"/>
            </p:custDataLst>
          </p:nvPr>
        </p:nvSpPr>
        <p:spPr bwMode="auto">
          <a:xfrm>
            <a:off x="776420" y="4269758"/>
            <a:ext cx="2312987" cy="719137"/>
          </a:xfrm>
          <a:prstGeom prst="rect">
            <a:avLst/>
          </a:prstGeom>
          <a:solidFill>
            <a:srgbClr val="C00000"/>
          </a:solidFill>
          <a:ln w="9525">
            <a:noFill/>
          </a:ln>
          <a:effectLst>
            <a:outerShdw blurRad="50800" dist="38099" dir="2700015" rotWithShape="0">
              <a:scrgbClr r="0" g="0" b="0">
                <a:alpha val="40000"/>
              </a:scrgbClr>
            </a:outerShdw>
          </a:effectLst>
        </p:spPr>
        <p:style>
          <a:lnRef idx="1">
            <a:schemeClr val="accent1"/>
          </a:lnRef>
          <a:fillRef idx="3">
            <a:schemeClr val="accent1"/>
          </a:fillRef>
          <a:effectRef idx="2">
            <a:schemeClr val="accent1"/>
          </a:effectRef>
          <a:fontRef idx="minor">
            <a:schemeClr val="lt1"/>
          </a:fontRef>
        </p:style>
        <p:txBody>
          <a:bodyPr wrap="square" lIns="89852" tIns="46800" rIns="89852" bIns="46800" rtlCol="0" anchor="ctr" anchorCtr="0">
            <a:noAutofit/>
          </a:bodyPr>
          <a:lstStyle/>
          <a:p>
            <a:pPr>
              <a:lnSpc>
                <a:spcPct val="90000"/>
              </a:lnSpc>
              <a:spcAft>
                <a:spcPts val="0"/>
              </a:spcAft>
              <a:buClr>
                <a:schemeClr val="accent2"/>
              </a:buClr>
              <a:buSzPct val="80000"/>
              <a:buFont typeface="Wingdings" pitchFamily="2" charset="2"/>
              <a:buNone/>
            </a:pPr>
            <a:r>
              <a:rPr lang="en-US" sz="1400" b="1" dirty="0">
                <a:solidFill>
                  <a:srgbClr val="FFFFFF"/>
                </a:solidFill>
                <a:latin typeface="calibri"/>
                <a:cs typeface="Calibri" pitchFamily="34" charset="0"/>
              </a:rPr>
              <a:t>Lack  of economies of scale &amp; weak and uncertain markets</a:t>
            </a:r>
          </a:p>
        </p:txBody>
      </p:sp>
      <p:sp>
        <p:nvSpPr>
          <p:cNvPr id="30" name="AutoShape 8"/>
          <p:cNvSpPr>
            <a:spLocks noChangeArrowheads="1"/>
          </p:cNvSpPr>
          <p:nvPr>
            <p:custDataLst>
              <p:tags r:id="rId9"/>
            </p:custDataLst>
          </p:nvPr>
        </p:nvSpPr>
        <p:spPr bwMode="auto">
          <a:xfrm>
            <a:off x="776420" y="5446243"/>
            <a:ext cx="2312987" cy="719137"/>
          </a:xfrm>
          <a:prstGeom prst="rect">
            <a:avLst/>
          </a:prstGeom>
          <a:solidFill>
            <a:srgbClr val="C00000"/>
          </a:solidFill>
          <a:ln w="9525">
            <a:noFill/>
          </a:ln>
          <a:effectLst>
            <a:outerShdw blurRad="50800" dist="38099" dir="2700015" rotWithShape="0">
              <a:scrgbClr r="0" g="0" b="0">
                <a:alpha val="40000"/>
              </a:scrgbClr>
            </a:outerShdw>
          </a:effectLst>
        </p:spPr>
        <p:style>
          <a:lnRef idx="1">
            <a:schemeClr val="accent1"/>
          </a:lnRef>
          <a:fillRef idx="3">
            <a:schemeClr val="accent1"/>
          </a:fillRef>
          <a:effectRef idx="2">
            <a:schemeClr val="accent1"/>
          </a:effectRef>
          <a:fontRef idx="minor">
            <a:schemeClr val="lt1"/>
          </a:fontRef>
        </p:style>
        <p:txBody>
          <a:bodyPr wrap="square" lIns="89852" tIns="46800" rIns="89852" bIns="46800" rtlCol="0" anchor="ctr" anchorCtr="0">
            <a:noAutofit/>
          </a:bodyPr>
          <a:lstStyle/>
          <a:p>
            <a:pPr>
              <a:lnSpc>
                <a:spcPct val="90000"/>
              </a:lnSpc>
              <a:spcAft>
                <a:spcPts val="0"/>
              </a:spcAft>
              <a:buClr>
                <a:schemeClr val="accent2"/>
              </a:buClr>
              <a:buSzPct val="80000"/>
              <a:buFont typeface="Wingdings" pitchFamily="2" charset="2"/>
              <a:buNone/>
            </a:pPr>
            <a:r>
              <a:rPr lang="en-US" sz="1400" b="1" dirty="0">
                <a:solidFill>
                  <a:srgbClr val="FFFFFF"/>
                </a:solidFill>
                <a:latin typeface="calibri"/>
                <a:cs typeface="Calibri" pitchFamily="34" charset="0"/>
              </a:rPr>
              <a:t>Lack of </a:t>
            </a:r>
            <a:r>
              <a:rPr lang="en-US" sz="1400" b="1" dirty="0" smtClean="0">
                <a:solidFill>
                  <a:srgbClr val="FFFFFF"/>
                </a:solidFill>
                <a:latin typeface="calibri"/>
                <a:cs typeface="Calibri" pitchFamily="34" charset="0"/>
              </a:rPr>
              <a:t>policy </a:t>
            </a:r>
            <a:r>
              <a:rPr lang="en-US" sz="1400" b="1" dirty="0">
                <a:solidFill>
                  <a:srgbClr val="FFFFFF"/>
                </a:solidFill>
                <a:latin typeface="calibri"/>
                <a:cs typeface="Calibri" pitchFamily="34" charset="0"/>
              </a:rPr>
              <a:t>coherence across sectors</a:t>
            </a:r>
          </a:p>
        </p:txBody>
      </p:sp>
      <p:sp>
        <p:nvSpPr>
          <p:cNvPr id="32" name="Rectangle 20"/>
          <p:cNvSpPr>
            <a:spLocks noGrp="1"/>
          </p:cNvSpPr>
          <p:nvPr>
            <p:custDataLst>
              <p:tags r:id="rId10"/>
            </p:custDataLst>
          </p:nvPr>
        </p:nvSpPr>
        <p:spPr bwMode="auto">
          <a:xfrm>
            <a:off x="3585192" y="1916790"/>
            <a:ext cx="5558808" cy="762000"/>
          </a:xfrm>
          <a:prstGeom prst="rect">
            <a:avLst/>
          </a:prstGeom>
          <a:noFill/>
          <a:ln w="9525" algn="ctr">
            <a:noFill/>
            <a:miter lim="800000"/>
            <a:headEnd/>
            <a:tailEnd/>
          </a:ln>
        </p:spPr>
        <p:txBody>
          <a:bodyPr lIns="90000" tIns="46800" rIns="90000" bIns="46800" anchor="t" anchorCtr="0"/>
          <a:lstStyle>
            <a:lvl1pPr marL="182563" indent="-182563" algn="l" rtl="0" eaLnBrk="1" fontAlgn="base" hangingPunct="1">
              <a:lnSpc>
                <a:spcPct val="90000"/>
              </a:lnSpc>
              <a:spcBef>
                <a:spcPts val="0"/>
              </a:spcBef>
              <a:spcAft>
                <a:spcPts val="400"/>
              </a:spcAft>
              <a:buClr>
                <a:schemeClr val="accent2"/>
              </a:buClr>
              <a:buSzPct val="100000"/>
              <a:buFont typeface="Wingdings" pitchFamily="2" charset="2"/>
              <a:buChar char="§"/>
              <a:defRPr sz="1400" kern="1200">
                <a:solidFill>
                  <a:schemeClr val="tx1">
                    <a:lumMod val="85000"/>
                    <a:lumOff val="15000"/>
                  </a:schemeClr>
                </a:solidFill>
                <a:latin typeface="Calibri" pitchFamily="34" charset="0"/>
                <a:ea typeface="+mn-ea"/>
                <a:cs typeface="Calibri" pitchFamily="34" charset="0"/>
              </a:defRPr>
            </a:lvl1pPr>
            <a:lvl2pPr marL="357188" indent="-174625" algn="l" rtl="0" eaLnBrk="1" fontAlgn="base" hangingPunct="1">
              <a:lnSpc>
                <a:spcPct val="90000"/>
              </a:lnSpc>
              <a:spcBef>
                <a:spcPts val="0"/>
              </a:spcBef>
              <a:spcAft>
                <a:spcPts val="400"/>
              </a:spcAft>
              <a:buClr>
                <a:schemeClr val="tx2"/>
              </a:buClr>
              <a:buFont typeface="Arial" charset="0"/>
              <a:buChar char="–"/>
              <a:defRPr sz="1200" kern="1200">
                <a:solidFill>
                  <a:schemeClr val="tx1">
                    <a:lumMod val="85000"/>
                    <a:lumOff val="15000"/>
                  </a:schemeClr>
                </a:solidFill>
                <a:latin typeface="Calibri" pitchFamily="34" charset="0"/>
                <a:ea typeface="+mn-ea"/>
                <a:cs typeface="Calibri" pitchFamily="34" charset="0"/>
              </a:defRPr>
            </a:lvl2pPr>
            <a:lvl3pPr marL="539750" indent="-182563" algn="l" rtl="0" eaLnBrk="1" fontAlgn="base" hangingPunct="1">
              <a:lnSpc>
                <a:spcPct val="90000"/>
              </a:lnSpc>
              <a:spcBef>
                <a:spcPts val="0"/>
              </a:spcBef>
              <a:spcAft>
                <a:spcPts val="400"/>
              </a:spcAft>
              <a:buFont typeface="Arial" charset="0"/>
              <a:buChar char="•"/>
              <a:defRPr sz="1100" kern="1200">
                <a:solidFill>
                  <a:schemeClr val="tx1">
                    <a:lumMod val="85000"/>
                    <a:lumOff val="15000"/>
                  </a:schemeClr>
                </a:solidFill>
                <a:latin typeface="Calibri" pitchFamily="34" charset="0"/>
                <a:ea typeface="+mn-ea"/>
                <a:cs typeface="Calibri" pitchFamily="34" charset="0"/>
              </a:defRPr>
            </a:lvl3pPr>
            <a:lvl4pPr marL="712788" indent="-173038" algn="l" rtl="0" eaLnBrk="1" fontAlgn="base" hangingPunct="1">
              <a:lnSpc>
                <a:spcPct val="90000"/>
              </a:lnSpc>
              <a:spcBef>
                <a:spcPts val="0"/>
              </a:spcBef>
              <a:spcAft>
                <a:spcPts val="400"/>
              </a:spcAft>
              <a:buFont typeface="Arial" charset="0"/>
              <a:buChar char="–"/>
              <a:defRPr sz="1000" kern="1200">
                <a:solidFill>
                  <a:schemeClr val="tx1">
                    <a:lumMod val="85000"/>
                    <a:lumOff val="15000"/>
                  </a:schemeClr>
                </a:solidFill>
                <a:latin typeface="Calibri" pitchFamily="34" charset="0"/>
                <a:ea typeface="+mn-ea"/>
                <a:cs typeface="Calibri" pitchFamily="34" charset="0"/>
              </a:defRPr>
            </a:lvl4pPr>
            <a:lvl5pPr marL="895350" indent="-182563" algn="l" rtl="0" eaLnBrk="1" fontAlgn="base" hangingPunct="1">
              <a:lnSpc>
                <a:spcPct val="90000"/>
              </a:lnSpc>
              <a:spcBef>
                <a:spcPts val="0"/>
              </a:spcBef>
              <a:spcAft>
                <a:spcPts val="400"/>
              </a:spcAft>
              <a:buFont typeface="Arial" charset="0"/>
              <a:buChar char="»"/>
              <a:defRPr sz="1000" kern="1200">
                <a:solidFill>
                  <a:schemeClr val="tx1">
                    <a:lumMod val="85000"/>
                    <a:lumOff val="15000"/>
                  </a:schemeClr>
                </a:solidFill>
                <a:latin typeface="Calibri" pitchFamily="34" charset="0"/>
                <a:ea typeface="+mn-ea"/>
                <a:cs typeface="Calibr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400"/>
              </a:spcBef>
              <a:spcAft>
                <a:spcPts val="0"/>
              </a:spcAft>
              <a:buClr>
                <a:srgbClr val="C00000"/>
              </a:buClr>
            </a:pPr>
            <a:r>
              <a:rPr lang="en-US" sz="1800" b="1" dirty="0">
                <a:latin typeface="+mn-lt"/>
              </a:rPr>
              <a:t>There is </a:t>
            </a:r>
            <a:r>
              <a:rPr lang="en-US" sz="1800" b="1" dirty="0" smtClean="0">
                <a:latin typeface="+mn-lt"/>
              </a:rPr>
              <a:t>improvement </a:t>
            </a:r>
            <a:r>
              <a:rPr lang="en-US" sz="1800" b="1" dirty="0">
                <a:latin typeface="+mn-lt"/>
              </a:rPr>
              <a:t>in the areas of testing, </a:t>
            </a:r>
          </a:p>
          <a:p>
            <a:pPr marL="0" indent="0">
              <a:spcBef>
                <a:spcPts val="400"/>
              </a:spcBef>
              <a:spcAft>
                <a:spcPts val="0"/>
              </a:spcAft>
              <a:buClr>
                <a:srgbClr val="C00000"/>
              </a:buClr>
              <a:buNone/>
            </a:pPr>
            <a:r>
              <a:rPr lang="en-US" sz="1800" b="1" dirty="0">
                <a:latin typeface="+mn-lt"/>
              </a:rPr>
              <a:t>     surveillance and laboratories being done</a:t>
            </a:r>
            <a:r>
              <a:rPr lang="en-US" sz="1800" b="1" dirty="0" smtClean="0">
                <a:latin typeface="+mn-lt"/>
              </a:rPr>
              <a:t>. Need to     increase capacity of RA’s</a:t>
            </a:r>
            <a:endParaRPr lang="de-DE" sz="1800" b="1" dirty="0">
              <a:solidFill>
                <a:schemeClr val="tx1"/>
              </a:solidFill>
              <a:latin typeface="+mn-lt"/>
            </a:endParaRPr>
          </a:p>
        </p:txBody>
      </p:sp>
      <p:sp>
        <p:nvSpPr>
          <p:cNvPr id="33" name="Rectangle 22"/>
          <p:cNvSpPr>
            <a:spLocks noGrp="1"/>
          </p:cNvSpPr>
          <p:nvPr>
            <p:custDataLst>
              <p:tags r:id="rId11"/>
            </p:custDataLst>
          </p:nvPr>
        </p:nvSpPr>
        <p:spPr bwMode="auto">
          <a:xfrm>
            <a:off x="3585192" y="3006989"/>
            <a:ext cx="5482608" cy="955411"/>
          </a:xfrm>
          <a:prstGeom prst="rect">
            <a:avLst/>
          </a:prstGeom>
          <a:noFill/>
          <a:ln w="9525" algn="ctr">
            <a:noFill/>
            <a:miter lim="800000"/>
            <a:headEnd/>
            <a:tailEnd/>
          </a:ln>
        </p:spPr>
        <p:txBody>
          <a:bodyPr lIns="90000" tIns="46800" rIns="90000" bIns="46800" anchor="t" anchorCtr="0"/>
          <a:lstStyle>
            <a:lvl1pPr marL="182563" indent="-182563" algn="l" rtl="0" eaLnBrk="1" fontAlgn="base" hangingPunct="1">
              <a:lnSpc>
                <a:spcPct val="90000"/>
              </a:lnSpc>
              <a:spcBef>
                <a:spcPts val="0"/>
              </a:spcBef>
              <a:spcAft>
                <a:spcPts val="400"/>
              </a:spcAft>
              <a:buClr>
                <a:schemeClr val="accent2"/>
              </a:buClr>
              <a:buSzPct val="100000"/>
              <a:buFont typeface="Wingdings" pitchFamily="2" charset="2"/>
              <a:buChar char="§"/>
              <a:defRPr sz="1400" kern="1200">
                <a:solidFill>
                  <a:schemeClr val="tx1">
                    <a:lumMod val="85000"/>
                    <a:lumOff val="15000"/>
                  </a:schemeClr>
                </a:solidFill>
                <a:latin typeface="Calibri" pitchFamily="34" charset="0"/>
                <a:ea typeface="+mn-ea"/>
                <a:cs typeface="Calibri" pitchFamily="34" charset="0"/>
              </a:defRPr>
            </a:lvl1pPr>
            <a:lvl2pPr marL="357188" indent="-174625" algn="l" rtl="0" eaLnBrk="1" fontAlgn="base" hangingPunct="1">
              <a:lnSpc>
                <a:spcPct val="90000"/>
              </a:lnSpc>
              <a:spcBef>
                <a:spcPts val="0"/>
              </a:spcBef>
              <a:spcAft>
                <a:spcPts val="400"/>
              </a:spcAft>
              <a:buClr>
                <a:schemeClr val="tx2"/>
              </a:buClr>
              <a:buFont typeface="Arial" charset="0"/>
              <a:buChar char="–"/>
              <a:defRPr sz="1200" kern="1200">
                <a:solidFill>
                  <a:schemeClr val="tx1">
                    <a:lumMod val="85000"/>
                    <a:lumOff val="15000"/>
                  </a:schemeClr>
                </a:solidFill>
                <a:latin typeface="Calibri" pitchFamily="34" charset="0"/>
                <a:ea typeface="+mn-ea"/>
                <a:cs typeface="Calibri" pitchFamily="34" charset="0"/>
              </a:defRPr>
            </a:lvl2pPr>
            <a:lvl3pPr marL="539750" indent="-182563" algn="l" rtl="0" eaLnBrk="1" fontAlgn="base" hangingPunct="1">
              <a:lnSpc>
                <a:spcPct val="90000"/>
              </a:lnSpc>
              <a:spcBef>
                <a:spcPts val="0"/>
              </a:spcBef>
              <a:spcAft>
                <a:spcPts val="400"/>
              </a:spcAft>
              <a:buFont typeface="Arial" charset="0"/>
              <a:buChar char="•"/>
              <a:defRPr sz="1100" kern="1200">
                <a:solidFill>
                  <a:schemeClr val="tx1">
                    <a:lumMod val="85000"/>
                    <a:lumOff val="15000"/>
                  </a:schemeClr>
                </a:solidFill>
                <a:latin typeface="Calibri" pitchFamily="34" charset="0"/>
                <a:ea typeface="+mn-ea"/>
                <a:cs typeface="Calibri" pitchFamily="34" charset="0"/>
              </a:defRPr>
            </a:lvl3pPr>
            <a:lvl4pPr marL="712788" indent="-173038" algn="l" rtl="0" eaLnBrk="1" fontAlgn="base" hangingPunct="1">
              <a:lnSpc>
                <a:spcPct val="90000"/>
              </a:lnSpc>
              <a:spcBef>
                <a:spcPts val="0"/>
              </a:spcBef>
              <a:spcAft>
                <a:spcPts val="400"/>
              </a:spcAft>
              <a:buFont typeface="Arial" charset="0"/>
              <a:buChar char="–"/>
              <a:defRPr sz="1000" kern="1200">
                <a:solidFill>
                  <a:schemeClr val="tx1">
                    <a:lumMod val="85000"/>
                    <a:lumOff val="15000"/>
                  </a:schemeClr>
                </a:solidFill>
                <a:latin typeface="Calibri" pitchFamily="34" charset="0"/>
                <a:ea typeface="+mn-ea"/>
                <a:cs typeface="Calibri" pitchFamily="34" charset="0"/>
              </a:defRPr>
            </a:lvl4pPr>
            <a:lvl5pPr marL="895350" indent="-182563" algn="l" rtl="0" eaLnBrk="1" fontAlgn="base" hangingPunct="1">
              <a:lnSpc>
                <a:spcPct val="90000"/>
              </a:lnSpc>
              <a:spcBef>
                <a:spcPts val="0"/>
              </a:spcBef>
              <a:spcAft>
                <a:spcPts val="400"/>
              </a:spcAft>
              <a:buFont typeface="Arial" charset="0"/>
              <a:buChar char="»"/>
              <a:defRPr sz="1000" kern="1200">
                <a:solidFill>
                  <a:schemeClr val="tx1">
                    <a:lumMod val="85000"/>
                    <a:lumOff val="15000"/>
                  </a:schemeClr>
                </a:solidFill>
                <a:latin typeface="Calibri" pitchFamily="34" charset="0"/>
                <a:ea typeface="+mn-ea"/>
                <a:cs typeface="Calibr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400"/>
              </a:spcBef>
              <a:spcAft>
                <a:spcPts val="0"/>
              </a:spcAft>
              <a:buClr>
                <a:srgbClr val="C00000"/>
              </a:buClr>
            </a:pPr>
            <a:r>
              <a:rPr lang="de-DE" sz="1800" b="1" dirty="0" smtClean="0">
                <a:latin typeface="+mn-lt"/>
              </a:rPr>
              <a:t>EAC is </a:t>
            </a:r>
            <a:r>
              <a:rPr lang="de-DE" sz="1800" b="1" dirty="0">
                <a:latin typeface="+mn-lt"/>
              </a:rPr>
              <a:t>a </a:t>
            </a:r>
            <a:r>
              <a:rPr lang="de-DE" sz="1800" b="1" dirty="0" smtClean="0">
                <a:latin typeface="+mn-lt"/>
              </a:rPr>
              <a:t>potential large </a:t>
            </a:r>
            <a:r>
              <a:rPr lang="de-DE" sz="1800" b="1" dirty="0">
                <a:latin typeface="+mn-lt"/>
              </a:rPr>
              <a:t>talent pool.</a:t>
            </a:r>
          </a:p>
          <a:p>
            <a:pPr>
              <a:spcBef>
                <a:spcPts val="400"/>
              </a:spcBef>
              <a:spcAft>
                <a:spcPts val="0"/>
              </a:spcAft>
              <a:buClr>
                <a:srgbClr val="C00000"/>
              </a:buClr>
            </a:pPr>
            <a:r>
              <a:rPr lang="de-DE" sz="1800" b="1" dirty="0">
                <a:latin typeface="+mn-lt"/>
              </a:rPr>
              <a:t>Expand industrial pharmacy training and </a:t>
            </a:r>
            <a:r>
              <a:rPr lang="de-DE" sz="1800" b="1" dirty="0" smtClean="0">
                <a:latin typeface="+mn-lt"/>
              </a:rPr>
              <a:t>strengthen </a:t>
            </a:r>
            <a:endParaRPr lang="de-DE" sz="1800" b="1" dirty="0">
              <a:latin typeface="+mn-lt"/>
            </a:endParaRPr>
          </a:p>
          <a:p>
            <a:pPr marL="0" indent="0">
              <a:spcBef>
                <a:spcPts val="400"/>
              </a:spcBef>
              <a:spcAft>
                <a:spcPts val="0"/>
              </a:spcAft>
              <a:buClr>
                <a:srgbClr val="C00000"/>
              </a:buClr>
              <a:buNone/>
            </a:pPr>
            <a:r>
              <a:rPr lang="de-DE" sz="1800" b="1" dirty="0">
                <a:latin typeface="+mn-lt"/>
              </a:rPr>
              <a:t>     </a:t>
            </a:r>
            <a:r>
              <a:rPr lang="de-DE" sz="1800" b="1" dirty="0" smtClean="0">
                <a:latin typeface="+mn-lt"/>
              </a:rPr>
              <a:t>industrial/academic linkages.</a:t>
            </a:r>
            <a:endParaRPr lang="de-DE" sz="1800" b="1" dirty="0">
              <a:latin typeface="+mn-lt"/>
            </a:endParaRPr>
          </a:p>
        </p:txBody>
      </p:sp>
      <p:sp>
        <p:nvSpPr>
          <p:cNvPr id="34" name="Rectangle 24"/>
          <p:cNvSpPr>
            <a:spLocks noGrp="1"/>
          </p:cNvSpPr>
          <p:nvPr>
            <p:custDataLst>
              <p:tags r:id="rId12"/>
            </p:custDataLst>
          </p:nvPr>
        </p:nvSpPr>
        <p:spPr bwMode="auto">
          <a:xfrm>
            <a:off x="3585192" y="4269758"/>
            <a:ext cx="5558808" cy="762000"/>
          </a:xfrm>
          <a:prstGeom prst="rect">
            <a:avLst/>
          </a:prstGeom>
          <a:noFill/>
          <a:ln w="9525" algn="ctr">
            <a:noFill/>
            <a:miter lim="800000"/>
            <a:headEnd/>
            <a:tailEnd/>
          </a:ln>
        </p:spPr>
        <p:txBody>
          <a:bodyPr lIns="90000" tIns="46800" rIns="90000" bIns="46800" anchor="t" anchorCtr="0"/>
          <a:lstStyle>
            <a:lvl1pPr marL="182563" indent="-182563" algn="l" rtl="0" eaLnBrk="1" fontAlgn="base" hangingPunct="1">
              <a:lnSpc>
                <a:spcPct val="90000"/>
              </a:lnSpc>
              <a:spcBef>
                <a:spcPts val="0"/>
              </a:spcBef>
              <a:spcAft>
                <a:spcPts val="400"/>
              </a:spcAft>
              <a:buClr>
                <a:schemeClr val="accent2"/>
              </a:buClr>
              <a:buSzPct val="100000"/>
              <a:buFont typeface="Wingdings" pitchFamily="2" charset="2"/>
              <a:buChar char="§"/>
              <a:defRPr sz="1400" kern="1200">
                <a:solidFill>
                  <a:schemeClr val="tx1">
                    <a:lumMod val="85000"/>
                    <a:lumOff val="15000"/>
                  </a:schemeClr>
                </a:solidFill>
                <a:latin typeface="Calibri" pitchFamily="34" charset="0"/>
                <a:ea typeface="+mn-ea"/>
                <a:cs typeface="Calibri" pitchFamily="34" charset="0"/>
              </a:defRPr>
            </a:lvl1pPr>
            <a:lvl2pPr marL="357188" indent="-174625" algn="l" rtl="0" eaLnBrk="1" fontAlgn="base" hangingPunct="1">
              <a:lnSpc>
                <a:spcPct val="90000"/>
              </a:lnSpc>
              <a:spcBef>
                <a:spcPts val="0"/>
              </a:spcBef>
              <a:spcAft>
                <a:spcPts val="400"/>
              </a:spcAft>
              <a:buClr>
                <a:schemeClr val="tx2"/>
              </a:buClr>
              <a:buFont typeface="Arial" charset="0"/>
              <a:buChar char="–"/>
              <a:defRPr sz="1200" kern="1200">
                <a:solidFill>
                  <a:schemeClr val="tx1">
                    <a:lumMod val="85000"/>
                    <a:lumOff val="15000"/>
                  </a:schemeClr>
                </a:solidFill>
                <a:latin typeface="Calibri" pitchFamily="34" charset="0"/>
                <a:ea typeface="+mn-ea"/>
                <a:cs typeface="Calibri" pitchFamily="34" charset="0"/>
              </a:defRPr>
            </a:lvl2pPr>
            <a:lvl3pPr marL="539750" indent="-182563" algn="l" rtl="0" eaLnBrk="1" fontAlgn="base" hangingPunct="1">
              <a:lnSpc>
                <a:spcPct val="90000"/>
              </a:lnSpc>
              <a:spcBef>
                <a:spcPts val="0"/>
              </a:spcBef>
              <a:spcAft>
                <a:spcPts val="400"/>
              </a:spcAft>
              <a:buFont typeface="Arial" charset="0"/>
              <a:buChar char="•"/>
              <a:defRPr sz="1100" kern="1200">
                <a:solidFill>
                  <a:schemeClr val="tx1">
                    <a:lumMod val="85000"/>
                    <a:lumOff val="15000"/>
                  </a:schemeClr>
                </a:solidFill>
                <a:latin typeface="Calibri" pitchFamily="34" charset="0"/>
                <a:ea typeface="+mn-ea"/>
                <a:cs typeface="Calibri" pitchFamily="34" charset="0"/>
              </a:defRPr>
            </a:lvl3pPr>
            <a:lvl4pPr marL="712788" indent="-173038" algn="l" rtl="0" eaLnBrk="1" fontAlgn="base" hangingPunct="1">
              <a:lnSpc>
                <a:spcPct val="90000"/>
              </a:lnSpc>
              <a:spcBef>
                <a:spcPts val="0"/>
              </a:spcBef>
              <a:spcAft>
                <a:spcPts val="400"/>
              </a:spcAft>
              <a:buFont typeface="Arial" charset="0"/>
              <a:buChar char="–"/>
              <a:defRPr sz="1000" kern="1200">
                <a:solidFill>
                  <a:schemeClr val="tx1">
                    <a:lumMod val="85000"/>
                    <a:lumOff val="15000"/>
                  </a:schemeClr>
                </a:solidFill>
                <a:latin typeface="Calibri" pitchFamily="34" charset="0"/>
                <a:ea typeface="+mn-ea"/>
                <a:cs typeface="Calibri" pitchFamily="34" charset="0"/>
              </a:defRPr>
            </a:lvl4pPr>
            <a:lvl5pPr marL="895350" indent="-182563" algn="l" rtl="0" eaLnBrk="1" fontAlgn="base" hangingPunct="1">
              <a:lnSpc>
                <a:spcPct val="90000"/>
              </a:lnSpc>
              <a:spcBef>
                <a:spcPts val="0"/>
              </a:spcBef>
              <a:spcAft>
                <a:spcPts val="400"/>
              </a:spcAft>
              <a:buFont typeface="Arial" charset="0"/>
              <a:buChar char="»"/>
              <a:defRPr sz="1000" kern="1200">
                <a:solidFill>
                  <a:schemeClr val="tx1">
                    <a:lumMod val="85000"/>
                    <a:lumOff val="15000"/>
                  </a:schemeClr>
                </a:solidFill>
                <a:latin typeface="Calibri" pitchFamily="34" charset="0"/>
                <a:ea typeface="+mn-ea"/>
                <a:cs typeface="Calibr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400"/>
              </a:spcBef>
              <a:spcAft>
                <a:spcPts val="0"/>
              </a:spcAft>
              <a:buClr>
                <a:srgbClr val="C00000"/>
              </a:buClr>
            </a:pPr>
            <a:r>
              <a:rPr lang="en-US" sz="1800" b="1" dirty="0">
                <a:latin typeface="+mn-lt"/>
              </a:rPr>
              <a:t>The EAC Common Market </a:t>
            </a:r>
            <a:r>
              <a:rPr lang="en-US" sz="1800" b="1" dirty="0" smtClean="0">
                <a:latin typeface="+mn-lt"/>
              </a:rPr>
              <a:t>offers stability and a significant size single market. </a:t>
            </a:r>
            <a:endParaRPr lang="de-DE" sz="1800" b="1" dirty="0">
              <a:latin typeface="+mn-lt"/>
            </a:endParaRPr>
          </a:p>
        </p:txBody>
      </p:sp>
      <p:sp>
        <p:nvSpPr>
          <p:cNvPr id="35" name="Rectangle 27"/>
          <p:cNvSpPr>
            <a:spLocks noGrp="1"/>
          </p:cNvSpPr>
          <p:nvPr>
            <p:custDataLst>
              <p:tags r:id="rId13"/>
            </p:custDataLst>
          </p:nvPr>
        </p:nvSpPr>
        <p:spPr bwMode="auto">
          <a:xfrm>
            <a:off x="3521339" y="5334000"/>
            <a:ext cx="6040047" cy="914400"/>
          </a:xfrm>
          <a:prstGeom prst="rect">
            <a:avLst/>
          </a:prstGeom>
          <a:noFill/>
          <a:ln w="9525" algn="ctr">
            <a:noFill/>
            <a:miter lim="800000"/>
            <a:headEnd/>
            <a:tailEnd/>
          </a:ln>
        </p:spPr>
        <p:txBody>
          <a:bodyPr lIns="90000" tIns="46800" rIns="90000" bIns="46800" anchor="t" anchorCtr="0"/>
          <a:lstStyle>
            <a:lvl1pPr marL="182563" indent="-182563" algn="l" rtl="0" eaLnBrk="1" fontAlgn="base" hangingPunct="1">
              <a:lnSpc>
                <a:spcPct val="90000"/>
              </a:lnSpc>
              <a:spcBef>
                <a:spcPts val="0"/>
              </a:spcBef>
              <a:spcAft>
                <a:spcPts val="400"/>
              </a:spcAft>
              <a:buClr>
                <a:schemeClr val="accent2"/>
              </a:buClr>
              <a:buSzPct val="100000"/>
              <a:buFont typeface="Wingdings" pitchFamily="2" charset="2"/>
              <a:buChar char="§"/>
              <a:defRPr sz="1400" kern="1200">
                <a:solidFill>
                  <a:schemeClr val="tx1">
                    <a:lumMod val="85000"/>
                    <a:lumOff val="15000"/>
                  </a:schemeClr>
                </a:solidFill>
                <a:latin typeface="Calibri" pitchFamily="34" charset="0"/>
                <a:ea typeface="+mn-ea"/>
                <a:cs typeface="Calibri" pitchFamily="34" charset="0"/>
              </a:defRPr>
            </a:lvl1pPr>
            <a:lvl2pPr marL="357188" indent="-174625" algn="l" rtl="0" eaLnBrk="1" fontAlgn="base" hangingPunct="1">
              <a:lnSpc>
                <a:spcPct val="90000"/>
              </a:lnSpc>
              <a:spcBef>
                <a:spcPts val="0"/>
              </a:spcBef>
              <a:spcAft>
                <a:spcPts val="400"/>
              </a:spcAft>
              <a:buClr>
                <a:schemeClr val="tx2"/>
              </a:buClr>
              <a:buFont typeface="Arial" charset="0"/>
              <a:buChar char="–"/>
              <a:defRPr sz="1200" kern="1200">
                <a:solidFill>
                  <a:schemeClr val="tx1">
                    <a:lumMod val="85000"/>
                    <a:lumOff val="15000"/>
                  </a:schemeClr>
                </a:solidFill>
                <a:latin typeface="Calibri" pitchFamily="34" charset="0"/>
                <a:ea typeface="+mn-ea"/>
                <a:cs typeface="Calibri" pitchFamily="34" charset="0"/>
              </a:defRPr>
            </a:lvl2pPr>
            <a:lvl3pPr marL="539750" indent="-182563" algn="l" rtl="0" eaLnBrk="1" fontAlgn="base" hangingPunct="1">
              <a:lnSpc>
                <a:spcPct val="90000"/>
              </a:lnSpc>
              <a:spcBef>
                <a:spcPts val="0"/>
              </a:spcBef>
              <a:spcAft>
                <a:spcPts val="400"/>
              </a:spcAft>
              <a:buFont typeface="Arial" charset="0"/>
              <a:buChar char="•"/>
              <a:defRPr sz="1100" kern="1200">
                <a:solidFill>
                  <a:schemeClr val="tx1">
                    <a:lumMod val="85000"/>
                    <a:lumOff val="15000"/>
                  </a:schemeClr>
                </a:solidFill>
                <a:latin typeface="Calibri" pitchFamily="34" charset="0"/>
                <a:ea typeface="+mn-ea"/>
                <a:cs typeface="Calibri" pitchFamily="34" charset="0"/>
              </a:defRPr>
            </a:lvl3pPr>
            <a:lvl4pPr marL="712788" indent="-173038" algn="l" rtl="0" eaLnBrk="1" fontAlgn="base" hangingPunct="1">
              <a:lnSpc>
                <a:spcPct val="90000"/>
              </a:lnSpc>
              <a:spcBef>
                <a:spcPts val="0"/>
              </a:spcBef>
              <a:spcAft>
                <a:spcPts val="400"/>
              </a:spcAft>
              <a:buFont typeface="Arial" charset="0"/>
              <a:buChar char="–"/>
              <a:defRPr sz="1000" kern="1200">
                <a:solidFill>
                  <a:schemeClr val="tx1">
                    <a:lumMod val="85000"/>
                    <a:lumOff val="15000"/>
                  </a:schemeClr>
                </a:solidFill>
                <a:latin typeface="Calibri" pitchFamily="34" charset="0"/>
                <a:ea typeface="+mn-ea"/>
                <a:cs typeface="Calibri" pitchFamily="34" charset="0"/>
              </a:defRPr>
            </a:lvl4pPr>
            <a:lvl5pPr marL="895350" indent="-182563" algn="l" rtl="0" eaLnBrk="1" fontAlgn="base" hangingPunct="1">
              <a:lnSpc>
                <a:spcPct val="90000"/>
              </a:lnSpc>
              <a:spcBef>
                <a:spcPts val="0"/>
              </a:spcBef>
              <a:spcAft>
                <a:spcPts val="400"/>
              </a:spcAft>
              <a:buFont typeface="Arial" charset="0"/>
              <a:buChar char="»"/>
              <a:defRPr sz="1000" kern="1200">
                <a:solidFill>
                  <a:schemeClr val="tx1">
                    <a:lumMod val="85000"/>
                    <a:lumOff val="15000"/>
                  </a:schemeClr>
                </a:solidFill>
                <a:latin typeface="Calibri" pitchFamily="34" charset="0"/>
                <a:ea typeface="+mn-ea"/>
                <a:cs typeface="Calibr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C00000"/>
              </a:buClr>
            </a:pPr>
            <a:r>
              <a:rPr lang="en-US" sz="1800" b="1" dirty="0">
                <a:latin typeface="+mn-lt"/>
              </a:rPr>
              <a:t>Policy coherence &amp; incentives for collaboration create </a:t>
            </a:r>
          </a:p>
          <a:p>
            <a:pPr marL="0" indent="0">
              <a:buClr>
                <a:srgbClr val="C00000"/>
              </a:buClr>
              <a:buNone/>
            </a:pPr>
            <a:r>
              <a:rPr lang="en-US" sz="1800" b="1" dirty="0">
                <a:latin typeface="+mn-lt"/>
              </a:rPr>
              <a:t>     a good policy environment for the cooperation</a:t>
            </a:r>
          </a:p>
          <a:p>
            <a:pPr marL="0" indent="0">
              <a:buClr>
                <a:srgbClr val="C00000"/>
              </a:buClr>
              <a:buNone/>
            </a:pPr>
            <a:r>
              <a:rPr lang="en-US" sz="1800" b="1" dirty="0">
                <a:latin typeface="+mn-lt"/>
              </a:rPr>
              <a:t>     between EAC, UNIDO, UNCTAD &amp; GIZ</a:t>
            </a:r>
            <a:r>
              <a:rPr lang="en-US" sz="1800" b="1" dirty="0" smtClean="0">
                <a:latin typeface="+mn-lt"/>
              </a:rPr>
              <a:t>.</a:t>
            </a:r>
            <a:endParaRPr lang="en-US" sz="1800" b="1" dirty="0">
              <a:latin typeface="+mn-lt"/>
            </a:endParaRPr>
          </a:p>
        </p:txBody>
      </p:sp>
    </p:spTree>
    <p:extLst>
      <p:ext uri="{BB962C8B-B14F-4D97-AF65-F5344CB8AC3E}">
        <p14:creationId xmlns:p14="http://schemas.microsoft.com/office/powerpoint/2010/main" val="3176198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liennummernplatzhalter 11"/>
          <p:cNvSpPr txBox="1">
            <a:spLocks/>
          </p:cNvSpPr>
          <p:nvPr/>
        </p:nvSpPr>
        <p:spPr>
          <a:xfrm>
            <a:off x="8567724" y="6473142"/>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6CD49B3-E8E4-9A46-B852-DA5A62F8F3FD}" type="slidenum">
              <a:rPr lang="de-DE" sz="1600" smtClean="0">
                <a:solidFill>
                  <a:srgbClr val="FFFFFF"/>
                </a:solidFill>
              </a:rPr>
              <a:pPr/>
              <a:t>15</a:t>
            </a:fld>
            <a:endParaRPr lang="de-DE" sz="1600" dirty="0">
              <a:solidFill>
                <a:srgbClr val="FFFFFF"/>
              </a:solidFill>
            </a:endParaRPr>
          </a:p>
        </p:txBody>
      </p:sp>
      <p:sp>
        <p:nvSpPr>
          <p:cNvPr id="2" name="Rectangle 1"/>
          <p:cNvSpPr/>
          <p:nvPr/>
        </p:nvSpPr>
        <p:spPr>
          <a:xfrm>
            <a:off x="0" y="0"/>
            <a:ext cx="9144000" cy="6858000"/>
          </a:xfrm>
          <a:prstGeom prst="rect">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a:p>
        </p:txBody>
      </p:sp>
      <p:sp>
        <p:nvSpPr>
          <p:cNvPr id="4" name="Rectangle 3"/>
          <p:cNvSpPr/>
          <p:nvPr/>
        </p:nvSpPr>
        <p:spPr>
          <a:xfrm>
            <a:off x="0" y="626533"/>
            <a:ext cx="9144000" cy="872696"/>
          </a:xfrm>
          <a:prstGeom prst="rect">
            <a:avLst/>
          </a:prstGeom>
          <a:solidFill>
            <a:srgbClr val="C00000"/>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r>
              <a:rPr lang="en-US" sz="4000" dirty="0"/>
              <a:t>The EAC </a:t>
            </a:r>
            <a:r>
              <a:rPr lang="en-US" sz="4000" dirty="0" err="1"/>
              <a:t>Pharma</a:t>
            </a:r>
            <a:r>
              <a:rPr lang="en-US" sz="4000" dirty="0"/>
              <a:t> Policy Incentive Package</a:t>
            </a:r>
          </a:p>
        </p:txBody>
      </p:sp>
      <p:cxnSp>
        <p:nvCxnSpPr>
          <p:cNvPr id="9" name="Gerade Verbindung 8"/>
          <p:cNvCxnSpPr/>
          <p:nvPr/>
        </p:nvCxnSpPr>
        <p:spPr>
          <a:xfrm>
            <a:off x="0" y="6394474"/>
            <a:ext cx="7696200" cy="0"/>
          </a:xfrm>
          <a:prstGeom prst="line">
            <a:avLst/>
          </a:prstGeom>
          <a:ln>
            <a:solidFill>
              <a:srgbClr val="FF0000">
                <a:alpha val="71000"/>
              </a:srgbClr>
            </a:solidFill>
          </a:ln>
        </p:spPr>
        <p:style>
          <a:lnRef idx="2">
            <a:schemeClr val="accent1"/>
          </a:lnRef>
          <a:fillRef idx="0">
            <a:schemeClr val="accent1"/>
          </a:fillRef>
          <a:effectRef idx="1">
            <a:schemeClr val="accent1"/>
          </a:effectRef>
          <a:fontRef idx="minor">
            <a:schemeClr val="tx1"/>
          </a:fontRef>
        </p:style>
      </p:cxnSp>
      <p:sp>
        <p:nvSpPr>
          <p:cNvPr id="13" name="Fußzeilenplatzhalter 12"/>
          <p:cNvSpPr>
            <a:spLocks noGrp="1"/>
          </p:cNvSpPr>
          <p:nvPr>
            <p:ph type="ftr" sz="quarter" idx="11"/>
          </p:nvPr>
        </p:nvSpPr>
        <p:spPr>
          <a:xfrm>
            <a:off x="2481708" y="6414746"/>
            <a:ext cx="4510870" cy="365125"/>
          </a:xfrm>
        </p:spPr>
        <p:txBody>
          <a:bodyPr/>
          <a:lstStyle/>
          <a:p>
            <a:r>
              <a:rPr lang="de-DE" dirty="0" err="1"/>
              <a:t>Local</a:t>
            </a:r>
            <a:r>
              <a:rPr lang="de-DE" dirty="0"/>
              <a:t> </a:t>
            </a:r>
            <a:r>
              <a:rPr lang="de-DE" dirty="0" err="1"/>
              <a:t>pharmaceutical</a:t>
            </a:r>
            <a:r>
              <a:rPr lang="de-DE" dirty="0"/>
              <a:t> </a:t>
            </a:r>
            <a:r>
              <a:rPr lang="de-DE" dirty="0" err="1"/>
              <a:t>production</a:t>
            </a:r>
            <a:r>
              <a:rPr lang="de-DE" dirty="0"/>
              <a:t> in </a:t>
            </a:r>
            <a:r>
              <a:rPr lang="de-DE" dirty="0" err="1"/>
              <a:t>the</a:t>
            </a:r>
            <a:r>
              <a:rPr lang="de-DE" dirty="0"/>
              <a:t> EAC</a:t>
            </a:r>
          </a:p>
        </p:txBody>
      </p:sp>
      <p:sp>
        <p:nvSpPr>
          <p:cNvPr id="21" name="Foliennummernplatzhalter 11"/>
          <p:cNvSpPr txBox="1">
            <a:spLocks/>
          </p:cNvSpPr>
          <p:nvPr/>
        </p:nvSpPr>
        <p:spPr>
          <a:xfrm>
            <a:off x="7424724" y="6442979"/>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1600" b="1" dirty="0">
                <a:solidFill>
                  <a:srgbClr val="FF0000"/>
                </a:solidFill>
              </a:rPr>
              <a:t>12</a:t>
            </a:r>
          </a:p>
        </p:txBody>
      </p:sp>
      <p:sp>
        <p:nvSpPr>
          <p:cNvPr id="8" name="Rounded Rectangle 7"/>
          <p:cNvSpPr/>
          <p:nvPr/>
        </p:nvSpPr>
        <p:spPr>
          <a:xfrm>
            <a:off x="1981200" y="1752600"/>
            <a:ext cx="6874662" cy="990600"/>
          </a:xfrm>
          <a:prstGeom prst="round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   </a:t>
            </a:r>
            <a:r>
              <a:rPr lang="en-US" dirty="0"/>
              <a:t>A preferential margin of 20% for </a:t>
            </a:r>
            <a:r>
              <a:rPr lang="en-US" u="sng" dirty="0"/>
              <a:t>all regionally</a:t>
            </a:r>
            <a:r>
              <a:rPr lang="en-US" dirty="0"/>
              <a:t> produced medicines and medical devices in public tenders according to Art. 35 of the Common Market Protocol.</a:t>
            </a:r>
          </a:p>
        </p:txBody>
      </p:sp>
      <p:sp>
        <p:nvSpPr>
          <p:cNvPr id="7" name="Oval 6"/>
          <p:cNvSpPr/>
          <p:nvPr/>
        </p:nvSpPr>
        <p:spPr>
          <a:xfrm>
            <a:off x="304800" y="1676400"/>
            <a:ext cx="1981200" cy="114300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de-DE" sz="2000" b="1" dirty="0"/>
              <a:t>Price </a:t>
            </a:r>
            <a:r>
              <a:rPr lang="de-DE" sz="2000" b="1" dirty="0" err="1"/>
              <a:t>Preferences</a:t>
            </a:r>
            <a:endParaRPr lang="en-US" sz="2000" b="1" dirty="0"/>
          </a:p>
        </p:txBody>
      </p:sp>
      <p:sp>
        <p:nvSpPr>
          <p:cNvPr id="16" name="Rounded Rectangle 15"/>
          <p:cNvSpPr/>
          <p:nvPr/>
        </p:nvSpPr>
        <p:spPr>
          <a:xfrm>
            <a:off x="1981200" y="3200400"/>
            <a:ext cx="6874662" cy="990600"/>
          </a:xfrm>
          <a:prstGeom prst="round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No duties on imports of raw and packing material, pharmaceutical manufacturing related equipment as well as spare parts for this equipment.</a:t>
            </a:r>
          </a:p>
        </p:txBody>
      </p:sp>
      <p:sp>
        <p:nvSpPr>
          <p:cNvPr id="17" name="Rounded Rectangle 16"/>
          <p:cNvSpPr/>
          <p:nvPr/>
        </p:nvSpPr>
        <p:spPr>
          <a:xfrm>
            <a:off x="1981200" y="4648200"/>
            <a:ext cx="6874662" cy="990600"/>
          </a:xfrm>
          <a:prstGeom prst="round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tabLst>
                <a:tab pos="7031038" algn="l"/>
              </a:tabLst>
            </a:pPr>
            <a:r>
              <a:rPr lang="en-US" b="1" dirty="0"/>
              <a:t>   </a:t>
            </a:r>
            <a:r>
              <a:rPr lang="en-US" dirty="0"/>
              <a:t>Classification of medicines according to the production capabilities </a:t>
            </a:r>
          </a:p>
          <a:p>
            <a:pPr lvl="0" algn="ctr">
              <a:tabLst>
                <a:tab pos="7031038" algn="l"/>
              </a:tabLst>
            </a:pPr>
            <a:r>
              <a:rPr lang="en-US" dirty="0"/>
              <a:t>    of local manufacturers. Medicines that can be produced locally will be taxed or even restricted from import.</a:t>
            </a:r>
          </a:p>
        </p:txBody>
      </p:sp>
      <p:sp>
        <p:nvSpPr>
          <p:cNvPr id="14" name="Oval 13"/>
          <p:cNvSpPr/>
          <p:nvPr/>
        </p:nvSpPr>
        <p:spPr>
          <a:xfrm>
            <a:off x="304800" y="4572000"/>
            <a:ext cx="1981200" cy="114300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de-DE" sz="2000" b="1" dirty="0"/>
              <a:t>Import </a:t>
            </a:r>
            <a:r>
              <a:rPr lang="de-DE" sz="2000" b="1" dirty="0" err="1"/>
              <a:t>Classification</a:t>
            </a:r>
            <a:endParaRPr lang="en-US" sz="2000" b="1" dirty="0"/>
          </a:p>
        </p:txBody>
      </p:sp>
      <p:sp>
        <p:nvSpPr>
          <p:cNvPr id="15" name="Oval 14"/>
          <p:cNvSpPr/>
          <p:nvPr/>
        </p:nvSpPr>
        <p:spPr>
          <a:xfrm>
            <a:off x="304800" y="3124200"/>
            <a:ext cx="1981200" cy="114300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b="1" dirty="0" err="1"/>
              <a:t>Tax</a:t>
            </a:r>
            <a:r>
              <a:rPr lang="de-DE" sz="2000" b="1" dirty="0"/>
              <a:t> Incentives</a:t>
            </a:r>
            <a:endParaRPr lang="en-US" sz="2000" b="1" dirty="0"/>
          </a:p>
        </p:txBody>
      </p:sp>
      <p:pic>
        <p:nvPicPr>
          <p:cNvPr id="18"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72400" y="5572522"/>
            <a:ext cx="1187896" cy="1209278"/>
          </a:xfrm>
          <a:prstGeom prst="rect">
            <a:avLst/>
          </a:prstGeom>
        </p:spPr>
      </p:pic>
      <p:sp>
        <p:nvSpPr>
          <p:cNvPr id="19" name="TextBox 18"/>
          <p:cNvSpPr txBox="1"/>
          <p:nvPr/>
        </p:nvSpPr>
        <p:spPr>
          <a:xfrm>
            <a:off x="5715000" y="6123801"/>
            <a:ext cx="2100276" cy="276999"/>
          </a:xfrm>
          <a:prstGeom prst="rect">
            <a:avLst/>
          </a:prstGeom>
          <a:noFill/>
        </p:spPr>
        <p:txBody>
          <a:bodyPr wrap="square" rtlCol="0">
            <a:spAutoFit/>
          </a:bodyPr>
          <a:lstStyle/>
          <a:p>
            <a:r>
              <a:rPr lang="en-US" sz="1200" dirty="0">
                <a:solidFill>
                  <a:schemeClr val="bg1">
                    <a:lumMod val="50000"/>
                  </a:schemeClr>
                </a:solidFill>
              </a:rPr>
              <a:t>Source: FEAPM Position Paper</a:t>
            </a:r>
          </a:p>
        </p:txBody>
      </p:sp>
    </p:spTree>
    <p:extLst>
      <p:ext uri="{BB962C8B-B14F-4D97-AF65-F5344CB8AC3E}">
        <p14:creationId xmlns:p14="http://schemas.microsoft.com/office/powerpoint/2010/main" val="32558802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liennummernplatzhalter 11"/>
          <p:cNvSpPr txBox="1">
            <a:spLocks/>
          </p:cNvSpPr>
          <p:nvPr/>
        </p:nvSpPr>
        <p:spPr>
          <a:xfrm>
            <a:off x="8567724" y="6473142"/>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6CD49B3-E8E4-9A46-B852-DA5A62F8F3FD}" type="slidenum">
              <a:rPr lang="de-DE" sz="1600" smtClean="0">
                <a:solidFill>
                  <a:srgbClr val="FFFFFF"/>
                </a:solidFill>
              </a:rPr>
              <a:pPr/>
              <a:t>16</a:t>
            </a:fld>
            <a:endParaRPr lang="de-DE" sz="1600" dirty="0">
              <a:solidFill>
                <a:srgbClr val="FFFFFF"/>
              </a:solidFill>
            </a:endParaRPr>
          </a:p>
        </p:txBody>
      </p:sp>
      <p:sp>
        <p:nvSpPr>
          <p:cNvPr id="2" name="Rectangle 1"/>
          <p:cNvSpPr/>
          <p:nvPr/>
        </p:nvSpPr>
        <p:spPr>
          <a:xfrm>
            <a:off x="0" y="0"/>
            <a:ext cx="9144000" cy="6858000"/>
          </a:xfrm>
          <a:prstGeom prst="rect">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a:p>
            <a:pPr marL="742950" lvl="1" indent="-285750">
              <a:buClr>
                <a:srgbClr val="FF0000"/>
              </a:buClr>
              <a:buFont typeface="Wingdings" panose="05000000000000000000" pitchFamily="2" charset="2"/>
              <a:buChar char="ü"/>
            </a:pPr>
            <a:endParaRPr lang="en-US" dirty="0">
              <a:solidFill>
                <a:schemeClr val="tx1"/>
              </a:solidFill>
            </a:endParaRPr>
          </a:p>
          <a:p>
            <a:pPr marL="742950" lvl="1" indent="-285750">
              <a:buClr>
                <a:srgbClr val="FF0000"/>
              </a:buClr>
              <a:buFont typeface="Wingdings" panose="05000000000000000000" pitchFamily="2" charset="2"/>
              <a:buChar char="ü"/>
            </a:pPr>
            <a:endParaRPr lang="en-US" b="1" dirty="0">
              <a:solidFill>
                <a:schemeClr val="tx1"/>
              </a:solidFill>
            </a:endParaRPr>
          </a:p>
        </p:txBody>
      </p:sp>
      <p:sp>
        <p:nvSpPr>
          <p:cNvPr id="4" name="Rectangle 3"/>
          <p:cNvSpPr/>
          <p:nvPr/>
        </p:nvSpPr>
        <p:spPr>
          <a:xfrm>
            <a:off x="0" y="626533"/>
            <a:ext cx="9144000" cy="872696"/>
          </a:xfrm>
          <a:prstGeom prst="rect">
            <a:avLst/>
          </a:prstGeom>
          <a:solidFill>
            <a:srgbClr val="C00000"/>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r>
              <a:rPr lang="en-US" sz="4000" dirty="0"/>
              <a:t>Conclusion</a:t>
            </a:r>
            <a:endParaRPr lang="fr-FR" sz="4000" dirty="0"/>
          </a:p>
        </p:txBody>
      </p:sp>
      <p:cxnSp>
        <p:nvCxnSpPr>
          <p:cNvPr id="9" name="Gerade Verbindung 8"/>
          <p:cNvCxnSpPr/>
          <p:nvPr/>
        </p:nvCxnSpPr>
        <p:spPr>
          <a:xfrm>
            <a:off x="0" y="6394474"/>
            <a:ext cx="7696200" cy="0"/>
          </a:xfrm>
          <a:prstGeom prst="line">
            <a:avLst/>
          </a:prstGeom>
          <a:ln>
            <a:solidFill>
              <a:srgbClr val="FF0000">
                <a:alpha val="71000"/>
              </a:srgbClr>
            </a:solidFill>
          </a:ln>
        </p:spPr>
        <p:style>
          <a:lnRef idx="2">
            <a:schemeClr val="accent1"/>
          </a:lnRef>
          <a:fillRef idx="0">
            <a:schemeClr val="accent1"/>
          </a:fillRef>
          <a:effectRef idx="1">
            <a:schemeClr val="accent1"/>
          </a:effectRef>
          <a:fontRef idx="minor">
            <a:schemeClr val="tx1"/>
          </a:fontRef>
        </p:style>
      </p:cxnSp>
      <p:sp>
        <p:nvSpPr>
          <p:cNvPr id="13" name="Fußzeilenplatzhalter 12"/>
          <p:cNvSpPr>
            <a:spLocks noGrp="1"/>
          </p:cNvSpPr>
          <p:nvPr>
            <p:ph type="ftr" sz="quarter" idx="11"/>
          </p:nvPr>
        </p:nvSpPr>
        <p:spPr>
          <a:xfrm>
            <a:off x="2481708" y="6414746"/>
            <a:ext cx="4510870" cy="365125"/>
          </a:xfrm>
        </p:spPr>
        <p:txBody>
          <a:bodyPr/>
          <a:lstStyle/>
          <a:p>
            <a:r>
              <a:rPr lang="de-DE" dirty="0" err="1"/>
              <a:t>Local</a:t>
            </a:r>
            <a:r>
              <a:rPr lang="de-DE" dirty="0"/>
              <a:t> </a:t>
            </a:r>
            <a:r>
              <a:rPr lang="de-DE" dirty="0" err="1"/>
              <a:t>pharmaceutical</a:t>
            </a:r>
            <a:r>
              <a:rPr lang="de-DE" dirty="0"/>
              <a:t> </a:t>
            </a:r>
            <a:r>
              <a:rPr lang="de-DE" dirty="0" err="1"/>
              <a:t>production</a:t>
            </a:r>
            <a:r>
              <a:rPr lang="de-DE" dirty="0"/>
              <a:t> in </a:t>
            </a:r>
            <a:r>
              <a:rPr lang="de-DE" dirty="0" err="1"/>
              <a:t>the</a:t>
            </a:r>
            <a:r>
              <a:rPr lang="de-DE" dirty="0"/>
              <a:t> EAC</a:t>
            </a:r>
          </a:p>
        </p:txBody>
      </p:sp>
      <p:pic>
        <p:nvPicPr>
          <p:cNvPr id="18" name="Grafik 4"/>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772400" y="5572522"/>
            <a:ext cx="1187896" cy="1209278"/>
          </a:xfrm>
          <a:prstGeom prst="rect">
            <a:avLst/>
          </a:prstGeom>
        </p:spPr>
      </p:pic>
      <p:sp>
        <p:nvSpPr>
          <p:cNvPr id="21" name="Foliennummernplatzhalter 11"/>
          <p:cNvSpPr txBox="1">
            <a:spLocks/>
          </p:cNvSpPr>
          <p:nvPr/>
        </p:nvSpPr>
        <p:spPr>
          <a:xfrm>
            <a:off x="7424724" y="6442979"/>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1600" b="1" dirty="0">
                <a:solidFill>
                  <a:srgbClr val="FF0000"/>
                </a:solidFill>
              </a:rPr>
              <a:t>14</a:t>
            </a:r>
          </a:p>
        </p:txBody>
      </p:sp>
      <p:cxnSp>
        <p:nvCxnSpPr>
          <p:cNvPr id="45" name="AutoShape 2"/>
          <p:cNvCxnSpPr>
            <a:cxnSpLocks noChangeShapeType="1"/>
          </p:cNvCxnSpPr>
          <p:nvPr>
            <p:custDataLst>
              <p:tags r:id="rId1"/>
            </p:custDataLst>
          </p:nvPr>
        </p:nvCxnSpPr>
        <p:spPr bwMode="auto">
          <a:xfrm flipV="1">
            <a:off x="2704836" y="3462339"/>
            <a:ext cx="1923894" cy="611360"/>
          </a:xfrm>
          <a:prstGeom prst="straightConnector1">
            <a:avLst/>
          </a:prstGeom>
          <a:noFill/>
          <a:ln w="9525">
            <a:solidFill>
              <a:srgbClr val="C00000"/>
            </a:solidFill>
            <a:round/>
            <a:headEnd/>
            <a:tailEnd/>
          </a:ln>
        </p:spPr>
      </p:cxnSp>
      <p:cxnSp>
        <p:nvCxnSpPr>
          <p:cNvPr id="46" name="AutoShape 7"/>
          <p:cNvCxnSpPr>
            <a:cxnSpLocks noChangeShapeType="1"/>
          </p:cNvCxnSpPr>
          <p:nvPr>
            <p:custDataLst>
              <p:tags r:id="rId2"/>
            </p:custDataLst>
          </p:nvPr>
        </p:nvCxnSpPr>
        <p:spPr bwMode="auto">
          <a:xfrm>
            <a:off x="4624122" y="3868737"/>
            <a:ext cx="1" cy="1507655"/>
          </a:xfrm>
          <a:prstGeom prst="straightConnector1">
            <a:avLst/>
          </a:prstGeom>
          <a:noFill/>
          <a:ln w="9525">
            <a:solidFill>
              <a:srgbClr val="C00000"/>
            </a:solidFill>
            <a:round/>
            <a:headEnd/>
            <a:tailEnd/>
          </a:ln>
        </p:spPr>
      </p:cxnSp>
      <p:cxnSp>
        <p:nvCxnSpPr>
          <p:cNvPr id="47" name="AutoShape 8"/>
          <p:cNvCxnSpPr>
            <a:cxnSpLocks noChangeShapeType="1"/>
          </p:cNvCxnSpPr>
          <p:nvPr>
            <p:custDataLst>
              <p:tags r:id="rId3"/>
            </p:custDataLst>
          </p:nvPr>
        </p:nvCxnSpPr>
        <p:spPr bwMode="auto">
          <a:xfrm>
            <a:off x="4624122" y="3462339"/>
            <a:ext cx="1919289" cy="611360"/>
          </a:xfrm>
          <a:prstGeom prst="straightConnector1">
            <a:avLst/>
          </a:prstGeom>
          <a:noFill/>
          <a:ln w="9525">
            <a:solidFill>
              <a:srgbClr val="C00000"/>
            </a:solidFill>
            <a:round/>
            <a:headEnd/>
            <a:tailEnd/>
          </a:ln>
        </p:spPr>
      </p:cxnSp>
      <p:cxnSp>
        <p:nvCxnSpPr>
          <p:cNvPr id="48" name="AutoShape 9"/>
          <p:cNvCxnSpPr>
            <a:cxnSpLocks noChangeShapeType="1"/>
          </p:cNvCxnSpPr>
          <p:nvPr>
            <p:custDataLst>
              <p:tags r:id="rId4"/>
            </p:custDataLst>
          </p:nvPr>
        </p:nvCxnSpPr>
        <p:spPr bwMode="auto">
          <a:xfrm flipH="1">
            <a:off x="4628730" y="2651125"/>
            <a:ext cx="1914681" cy="811212"/>
          </a:xfrm>
          <a:prstGeom prst="straightConnector1">
            <a:avLst/>
          </a:prstGeom>
          <a:noFill/>
          <a:ln w="9525">
            <a:solidFill>
              <a:srgbClr val="C00000"/>
            </a:solidFill>
            <a:round/>
            <a:headEnd/>
            <a:tailEnd/>
          </a:ln>
        </p:spPr>
      </p:cxnSp>
      <p:cxnSp>
        <p:nvCxnSpPr>
          <p:cNvPr id="49" name="AutoShape 10"/>
          <p:cNvCxnSpPr>
            <a:cxnSpLocks noChangeShapeType="1"/>
          </p:cNvCxnSpPr>
          <p:nvPr>
            <p:custDataLst>
              <p:tags r:id="rId5"/>
            </p:custDataLst>
          </p:nvPr>
        </p:nvCxnSpPr>
        <p:spPr bwMode="auto">
          <a:xfrm>
            <a:off x="2704836" y="2651125"/>
            <a:ext cx="1919286" cy="811212"/>
          </a:xfrm>
          <a:prstGeom prst="straightConnector1">
            <a:avLst/>
          </a:prstGeom>
          <a:noFill/>
          <a:ln w="9525">
            <a:solidFill>
              <a:srgbClr val="C00000"/>
            </a:solidFill>
            <a:round/>
            <a:headEnd/>
            <a:tailEnd/>
          </a:ln>
        </p:spPr>
      </p:cxnSp>
      <p:sp>
        <p:nvSpPr>
          <p:cNvPr id="50" name="AutoShape 13"/>
          <p:cNvSpPr>
            <a:spLocks noChangeArrowheads="1"/>
          </p:cNvSpPr>
          <p:nvPr>
            <p:custDataLst>
              <p:tags r:id="rId6"/>
            </p:custDataLst>
          </p:nvPr>
        </p:nvSpPr>
        <p:spPr bwMode="blackWhite">
          <a:xfrm>
            <a:off x="3595687" y="5376392"/>
            <a:ext cx="2056871" cy="822325"/>
          </a:xfrm>
          <a:prstGeom prst="rect">
            <a:avLst/>
          </a:prstGeom>
          <a:solidFill>
            <a:schemeClr val="bg1">
              <a:lumMod val="50000"/>
            </a:schemeClr>
          </a:solidFill>
          <a:ln w="12700">
            <a:noFill/>
            <a:round/>
            <a:headEnd/>
            <a:tailEnd/>
          </a:ln>
          <a:effectLst>
            <a:outerShdw blurRad="50800" dist="38099" dir="2700015" rotWithShape="0">
              <a:scrgbClr r="0" g="0" b="0">
                <a:alpha val="40000"/>
              </a:scrgbClr>
            </a:outerShdw>
          </a:effectLst>
        </p:spPr>
        <p:txBody>
          <a:bodyPr wrap="square" anchor="ctr"/>
          <a:lstStyle/>
          <a:p>
            <a:pPr algn="ctr" defTabSz="228600" eaLnBrk="0" hangingPunct="0">
              <a:lnSpc>
                <a:spcPct val="90000"/>
              </a:lnSpc>
            </a:pPr>
            <a:r>
              <a:rPr lang="en-US" altLang="ja-JP" sz="1600" b="1" dirty="0">
                <a:solidFill>
                  <a:schemeClr val="bg1"/>
                </a:solidFill>
                <a:latin typeface="Calibri" pitchFamily="34" charset="0"/>
                <a:cs typeface="Calibri" pitchFamily="34" charset="0"/>
              </a:rPr>
              <a:t>Supports growth of a high value industry</a:t>
            </a:r>
          </a:p>
        </p:txBody>
      </p:sp>
      <p:sp>
        <p:nvSpPr>
          <p:cNvPr id="51" name="AutoShape 14"/>
          <p:cNvSpPr>
            <a:spLocks noChangeArrowheads="1"/>
          </p:cNvSpPr>
          <p:nvPr>
            <p:custDataLst>
              <p:tags r:id="rId7"/>
            </p:custDataLst>
          </p:nvPr>
        </p:nvSpPr>
        <p:spPr bwMode="blackWhite">
          <a:xfrm>
            <a:off x="5514975" y="1828800"/>
            <a:ext cx="2056871" cy="822325"/>
          </a:xfrm>
          <a:prstGeom prst="rect">
            <a:avLst/>
          </a:prstGeom>
          <a:solidFill>
            <a:schemeClr val="bg1">
              <a:lumMod val="50000"/>
            </a:schemeClr>
          </a:solidFill>
          <a:ln w="12700">
            <a:noFill/>
            <a:round/>
            <a:headEnd/>
            <a:tailEnd/>
          </a:ln>
          <a:effectLst>
            <a:outerShdw blurRad="50800" dist="38099" dir="2700015" rotWithShape="0">
              <a:scrgbClr r="0" g="0" b="0">
                <a:alpha val="40000"/>
              </a:scrgbClr>
            </a:outerShdw>
          </a:effectLst>
        </p:spPr>
        <p:txBody>
          <a:bodyPr wrap="square" anchor="ctr"/>
          <a:lstStyle/>
          <a:p>
            <a:pPr algn="ctr" defTabSz="228600" eaLnBrk="0" hangingPunct="0">
              <a:lnSpc>
                <a:spcPct val="90000"/>
              </a:lnSpc>
            </a:pPr>
            <a:r>
              <a:rPr lang="en-US" altLang="ja-JP" sz="1600" b="1" dirty="0">
                <a:solidFill>
                  <a:schemeClr val="bg1"/>
                </a:solidFill>
                <a:latin typeface="Calibri" pitchFamily="34" charset="0"/>
                <a:cs typeface="Calibri" pitchFamily="34" charset="0"/>
              </a:rPr>
              <a:t>Reduces substandard &amp; counterfeit products</a:t>
            </a:r>
          </a:p>
        </p:txBody>
      </p:sp>
      <p:sp>
        <p:nvSpPr>
          <p:cNvPr id="52" name="AutoShape 15"/>
          <p:cNvSpPr>
            <a:spLocks noChangeArrowheads="1"/>
          </p:cNvSpPr>
          <p:nvPr>
            <p:custDataLst>
              <p:tags r:id="rId8"/>
            </p:custDataLst>
          </p:nvPr>
        </p:nvSpPr>
        <p:spPr bwMode="blackWhite">
          <a:xfrm>
            <a:off x="1676400" y="1828800"/>
            <a:ext cx="2056871" cy="822325"/>
          </a:xfrm>
          <a:prstGeom prst="rect">
            <a:avLst/>
          </a:prstGeom>
          <a:solidFill>
            <a:schemeClr val="bg1">
              <a:lumMod val="50000"/>
            </a:schemeClr>
          </a:solidFill>
          <a:ln w="12700">
            <a:noFill/>
            <a:round/>
            <a:headEnd/>
            <a:tailEnd/>
          </a:ln>
          <a:effectLst>
            <a:outerShdw blurRad="50800" dist="38099" dir="2700015" rotWithShape="0">
              <a:scrgbClr r="0" g="0" b="0">
                <a:alpha val="40000"/>
              </a:scrgbClr>
            </a:outerShdw>
          </a:effectLst>
        </p:spPr>
        <p:txBody>
          <a:bodyPr wrap="square" anchor="ctr"/>
          <a:lstStyle/>
          <a:p>
            <a:pPr algn="ctr" defTabSz="228600" eaLnBrk="0" hangingPunct="0">
              <a:lnSpc>
                <a:spcPct val="90000"/>
              </a:lnSpc>
            </a:pPr>
            <a:r>
              <a:rPr lang="en-US" altLang="ja-JP" sz="1600" b="1" dirty="0">
                <a:solidFill>
                  <a:schemeClr val="bg1"/>
                </a:solidFill>
                <a:latin typeface="Calibri" pitchFamily="34" charset="0"/>
                <a:cs typeface="Calibri" pitchFamily="34" charset="0"/>
              </a:rPr>
              <a:t>Improved supply chain: less stock-outs &amp;  expiries </a:t>
            </a:r>
          </a:p>
        </p:txBody>
      </p:sp>
      <p:sp>
        <p:nvSpPr>
          <p:cNvPr id="53" name="AutoShape 16"/>
          <p:cNvSpPr>
            <a:spLocks noChangeArrowheads="1"/>
          </p:cNvSpPr>
          <p:nvPr>
            <p:custDataLst>
              <p:tags r:id="rId9"/>
            </p:custDataLst>
          </p:nvPr>
        </p:nvSpPr>
        <p:spPr bwMode="blackWhite">
          <a:xfrm>
            <a:off x="5514975" y="4073699"/>
            <a:ext cx="2056871" cy="822325"/>
          </a:xfrm>
          <a:prstGeom prst="rect">
            <a:avLst/>
          </a:prstGeom>
          <a:solidFill>
            <a:schemeClr val="bg1">
              <a:lumMod val="50000"/>
            </a:schemeClr>
          </a:solidFill>
          <a:ln w="12700">
            <a:noFill/>
            <a:round/>
            <a:headEnd/>
            <a:tailEnd/>
          </a:ln>
          <a:effectLst>
            <a:outerShdw blurRad="50800" dist="38099" dir="2700015" rotWithShape="0">
              <a:scrgbClr r="0" g="0" b="0">
                <a:alpha val="40000"/>
              </a:scrgbClr>
            </a:outerShdw>
          </a:effectLst>
        </p:spPr>
        <p:txBody>
          <a:bodyPr wrap="square" anchor="ctr"/>
          <a:lstStyle/>
          <a:p>
            <a:pPr algn="ctr" defTabSz="228600" eaLnBrk="0" hangingPunct="0">
              <a:lnSpc>
                <a:spcPct val="90000"/>
              </a:lnSpc>
            </a:pPr>
            <a:r>
              <a:rPr lang="en-US" altLang="ja-JP" sz="1600" b="1" dirty="0">
                <a:solidFill>
                  <a:schemeClr val="bg1"/>
                </a:solidFill>
                <a:latin typeface="Calibri" pitchFamily="34" charset="0"/>
                <a:cs typeface="Calibri" pitchFamily="34" charset="0"/>
              </a:rPr>
              <a:t>Creates employment</a:t>
            </a:r>
          </a:p>
        </p:txBody>
      </p:sp>
      <p:sp>
        <p:nvSpPr>
          <p:cNvPr id="54" name="AutoShape 17"/>
          <p:cNvSpPr>
            <a:spLocks noChangeArrowheads="1"/>
          </p:cNvSpPr>
          <p:nvPr>
            <p:custDataLst>
              <p:tags r:id="rId10"/>
            </p:custDataLst>
          </p:nvPr>
        </p:nvSpPr>
        <p:spPr bwMode="blackWhite">
          <a:xfrm>
            <a:off x="1676400" y="4073699"/>
            <a:ext cx="2056871" cy="822325"/>
          </a:xfrm>
          <a:prstGeom prst="rect">
            <a:avLst/>
          </a:prstGeom>
          <a:solidFill>
            <a:schemeClr val="bg1">
              <a:lumMod val="50000"/>
            </a:schemeClr>
          </a:solidFill>
          <a:ln w="12700">
            <a:noFill/>
            <a:round/>
            <a:headEnd/>
            <a:tailEnd/>
          </a:ln>
          <a:effectLst>
            <a:outerShdw blurRad="50800" dist="38099" dir="2700015" rotWithShape="0">
              <a:scrgbClr r="0" g="0" b="0">
                <a:alpha val="40000"/>
              </a:scrgbClr>
            </a:outerShdw>
          </a:effectLst>
        </p:spPr>
        <p:txBody>
          <a:bodyPr wrap="square" anchor="ctr"/>
          <a:lstStyle/>
          <a:p>
            <a:pPr algn="ctr" defTabSz="228600" eaLnBrk="0" hangingPunct="0">
              <a:lnSpc>
                <a:spcPct val="90000"/>
              </a:lnSpc>
            </a:pPr>
            <a:r>
              <a:rPr lang="en-US" altLang="ja-JP" sz="1600" b="1" dirty="0">
                <a:solidFill>
                  <a:schemeClr val="bg1"/>
                </a:solidFill>
                <a:latin typeface="Calibri" pitchFamily="34" charset="0"/>
                <a:cs typeface="Calibri" pitchFamily="34" charset="0"/>
              </a:rPr>
              <a:t>Strengthens independence </a:t>
            </a:r>
          </a:p>
        </p:txBody>
      </p:sp>
      <p:sp>
        <p:nvSpPr>
          <p:cNvPr id="55" name="AutoShape 12"/>
          <p:cNvSpPr>
            <a:spLocks noChangeArrowheads="1"/>
          </p:cNvSpPr>
          <p:nvPr>
            <p:custDataLst>
              <p:tags r:id="rId11"/>
            </p:custDataLst>
          </p:nvPr>
        </p:nvSpPr>
        <p:spPr bwMode="blackWhite">
          <a:xfrm>
            <a:off x="3781953" y="3046412"/>
            <a:ext cx="1684338" cy="822325"/>
          </a:xfrm>
          <a:prstGeom prst="rect">
            <a:avLst/>
          </a:prstGeom>
          <a:solidFill>
            <a:srgbClr val="C00000"/>
          </a:solidFill>
          <a:ln w="12700">
            <a:noFill/>
            <a:round/>
            <a:headEnd/>
            <a:tailEnd/>
          </a:ln>
          <a:effectLst>
            <a:outerShdw blurRad="50800" dist="38099" dir="2700015" rotWithShape="0">
              <a:scrgbClr r="0" g="0" b="0">
                <a:alpha val="40000"/>
              </a:scrgbClr>
            </a:outerShdw>
          </a:effectLst>
        </p:spPr>
        <p:txBody>
          <a:bodyPr wrap="square" anchor="ctr"/>
          <a:lstStyle/>
          <a:p>
            <a:pPr algn="ctr" defTabSz="228600" eaLnBrk="0" hangingPunct="0">
              <a:lnSpc>
                <a:spcPct val="90000"/>
              </a:lnSpc>
            </a:pPr>
            <a:r>
              <a:rPr lang="en-US" altLang="ja-JP" sz="1600" b="1" dirty="0">
                <a:solidFill>
                  <a:schemeClr val="bg1"/>
                </a:solidFill>
                <a:latin typeface="Calibri" pitchFamily="34" charset="0"/>
                <a:cs typeface="Calibri" pitchFamily="34" charset="0"/>
              </a:rPr>
              <a:t>Local pharmaceutical production</a:t>
            </a:r>
          </a:p>
        </p:txBody>
      </p:sp>
    </p:spTree>
    <p:extLst>
      <p:ext uri="{BB962C8B-B14F-4D97-AF65-F5344CB8AC3E}">
        <p14:creationId xmlns:p14="http://schemas.microsoft.com/office/powerpoint/2010/main" val="17266263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liennummernplatzhalter 11"/>
          <p:cNvSpPr txBox="1">
            <a:spLocks/>
          </p:cNvSpPr>
          <p:nvPr/>
        </p:nvSpPr>
        <p:spPr>
          <a:xfrm>
            <a:off x="8567724" y="6473142"/>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6CD49B3-E8E4-9A46-B852-DA5A62F8F3FD}" type="slidenum">
              <a:rPr lang="de-DE" sz="1600" smtClean="0">
                <a:solidFill>
                  <a:srgbClr val="FFFFFF"/>
                </a:solidFill>
              </a:rPr>
              <a:pPr/>
              <a:t>17</a:t>
            </a:fld>
            <a:endParaRPr lang="de-DE" sz="1600" dirty="0">
              <a:solidFill>
                <a:srgbClr val="FFFFFF"/>
              </a:solidFill>
            </a:endParaRPr>
          </a:p>
        </p:txBody>
      </p:sp>
      <p:sp>
        <p:nvSpPr>
          <p:cNvPr id="2" name="Rectangle 1"/>
          <p:cNvSpPr/>
          <p:nvPr/>
        </p:nvSpPr>
        <p:spPr>
          <a:xfrm>
            <a:off x="0" y="0"/>
            <a:ext cx="9144000" cy="6858000"/>
          </a:xfrm>
          <a:prstGeom prst="rect">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0" y="626533"/>
            <a:ext cx="9144000" cy="872696"/>
          </a:xfrm>
          <a:prstGeom prst="rect">
            <a:avLst/>
          </a:prstGeom>
          <a:solidFill>
            <a:srgbClr val="C00000"/>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r>
              <a:rPr lang="fr-FR" sz="4000" dirty="0" err="1" smtClean="0"/>
              <a:t>Critical</a:t>
            </a:r>
            <a:r>
              <a:rPr lang="fr-FR" sz="4000" dirty="0" smtClean="0"/>
              <a:t> </a:t>
            </a:r>
            <a:r>
              <a:rPr lang="fr-FR" sz="4000" dirty="0" err="1" smtClean="0"/>
              <a:t>Success</a:t>
            </a:r>
            <a:r>
              <a:rPr lang="fr-FR" sz="4000" dirty="0" smtClean="0"/>
              <a:t> </a:t>
            </a:r>
            <a:r>
              <a:rPr lang="fr-FR" sz="4000" dirty="0" err="1"/>
              <a:t>Factors</a:t>
            </a:r>
            <a:endParaRPr lang="fr-FR" sz="4000" dirty="0"/>
          </a:p>
        </p:txBody>
      </p:sp>
      <p:cxnSp>
        <p:nvCxnSpPr>
          <p:cNvPr id="9" name="Gerade Verbindung 8"/>
          <p:cNvCxnSpPr/>
          <p:nvPr/>
        </p:nvCxnSpPr>
        <p:spPr>
          <a:xfrm>
            <a:off x="0" y="6394474"/>
            <a:ext cx="7696200" cy="0"/>
          </a:xfrm>
          <a:prstGeom prst="line">
            <a:avLst/>
          </a:prstGeom>
          <a:ln>
            <a:solidFill>
              <a:srgbClr val="FF0000">
                <a:alpha val="71000"/>
              </a:srgbClr>
            </a:solidFill>
          </a:ln>
        </p:spPr>
        <p:style>
          <a:lnRef idx="2">
            <a:schemeClr val="accent1"/>
          </a:lnRef>
          <a:fillRef idx="0">
            <a:schemeClr val="accent1"/>
          </a:fillRef>
          <a:effectRef idx="1">
            <a:schemeClr val="accent1"/>
          </a:effectRef>
          <a:fontRef idx="minor">
            <a:schemeClr val="tx1"/>
          </a:fontRef>
        </p:style>
      </p:cxnSp>
      <p:sp>
        <p:nvSpPr>
          <p:cNvPr id="13" name="Fußzeilenplatzhalter 12"/>
          <p:cNvSpPr>
            <a:spLocks noGrp="1"/>
          </p:cNvSpPr>
          <p:nvPr>
            <p:ph type="ftr" sz="quarter" idx="11"/>
          </p:nvPr>
        </p:nvSpPr>
        <p:spPr>
          <a:xfrm>
            <a:off x="2481708" y="6414746"/>
            <a:ext cx="4510870" cy="365125"/>
          </a:xfrm>
        </p:spPr>
        <p:txBody>
          <a:bodyPr/>
          <a:lstStyle/>
          <a:p>
            <a:r>
              <a:rPr lang="de-DE" dirty="0" err="1"/>
              <a:t>Local</a:t>
            </a:r>
            <a:r>
              <a:rPr lang="de-DE" dirty="0"/>
              <a:t> </a:t>
            </a:r>
            <a:r>
              <a:rPr lang="de-DE" dirty="0" err="1"/>
              <a:t>pharmaceutical</a:t>
            </a:r>
            <a:r>
              <a:rPr lang="de-DE" dirty="0"/>
              <a:t> </a:t>
            </a:r>
            <a:r>
              <a:rPr lang="de-DE" dirty="0" err="1"/>
              <a:t>production</a:t>
            </a:r>
            <a:r>
              <a:rPr lang="de-DE" dirty="0"/>
              <a:t> in </a:t>
            </a:r>
            <a:r>
              <a:rPr lang="de-DE" dirty="0" err="1"/>
              <a:t>the</a:t>
            </a:r>
            <a:r>
              <a:rPr lang="de-DE" dirty="0"/>
              <a:t> EAC</a:t>
            </a:r>
          </a:p>
        </p:txBody>
      </p:sp>
      <p:pic>
        <p:nvPicPr>
          <p:cNvPr id="18"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72400" y="5572522"/>
            <a:ext cx="1187896" cy="1209278"/>
          </a:xfrm>
          <a:prstGeom prst="rect">
            <a:avLst/>
          </a:prstGeom>
        </p:spPr>
      </p:pic>
      <p:sp>
        <p:nvSpPr>
          <p:cNvPr id="21" name="Foliennummernplatzhalter 11"/>
          <p:cNvSpPr txBox="1">
            <a:spLocks/>
          </p:cNvSpPr>
          <p:nvPr/>
        </p:nvSpPr>
        <p:spPr>
          <a:xfrm>
            <a:off x="7424724" y="6442979"/>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1600" b="1" dirty="0">
                <a:solidFill>
                  <a:srgbClr val="FF0000"/>
                </a:solidFill>
              </a:rPr>
              <a:t>19</a:t>
            </a:r>
          </a:p>
        </p:txBody>
      </p:sp>
      <p:sp>
        <p:nvSpPr>
          <p:cNvPr id="3" name="TextBox 2"/>
          <p:cNvSpPr txBox="1"/>
          <p:nvPr/>
        </p:nvSpPr>
        <p:spPr>
          <a:xfrm>
            <a:off x="566724" y="1772483"/>
            <a:ext cx="8001000" cy="3693319"/>
          </a:xfrm>
          <a:prstGeom prst="rect">
            <a:avLst/>
          </a:prstGeom>
          <a:noFill/>
        </p:spPr>
        <p:txBody>
          <a:bodyPr wrap="square" rtlCol="0">
            <a:spAutoFit/>
          </a:bodyPr>
          <a:lstStyle/>
          <a:p>
            <a:pPr marL="342900" indent="-342900">
              <a:buClr>
                <a:srgbClr val="C00000"/>
              </a:buClr>
              <a:buFont typeface="Wingdings" panose="05000000000000000000" pitchFamily="2" charset="2"/>
              <a:buChar char="ü"/>
            </a:pPr>
            <a:r>
              <a:rPr lang="de-DE" b="1" dirty="0"/>
              <a:t>High </a:t>
            </a:r>
            <a:r>
              <a:rPr lang="de-DE" b="1" dirty="0" err="1"/>
              <a:t>level</a:t>
            </a:r>
            <a:r>
              <a:rPr lang="de-DE" b="1" dirty="0"/>
              <a:t> </a:t>
            </a:r>
            <a:r>
              <a:rPr lang="de-DE" b="1" dirty="0" err="1"/>
              <a:t>ownership</a:t>
            </a:r>
            <a:r>
              <a:rPr lang="de-DE" b="1" dirty="0"/>
              <a:t> </a:t>
            </a:r>
            <a:r>
              <a:rPr lang="de-DE" b="1" dirty="0" err="1"/>
              <a:t>and</a:t>
            </a:r>
            <a:r>
              <a:rPr lang="de-DE" b="1" dirty="0"/>
              <a:t> </a:t>
            </a:r>
            <a:r>
              <a:rPr lang="de-DE" b="1" dirty="0" err="1"/>
              <a:t>supervision</a:t>
            </a:r>
            <a:endParaRPr lang="de-DE" b="1" dirty="0"/>
          </a:p>
          <a:p>
            <a:pPr marL="342900" indent="-342900">
              <a:buClr>
                <a:srgbClr val="C00000"/>
              </a:buClr>
              <a:buFont typeface="Wingdings" panose="05000000000000000000" pitchFamily="2" charset="2"/>
              <a:buChar char="ü"/>
            </a:pPr>
            <a:endParaRPr lang="de-DE" b="1" dirty="0"/>
          </a:p>
          <a:p>
            <a:pPr marL="342900" indent="-342900">
              <a:buClr>
                <a:srgbClr val="C00000"/>
              </a:buClr>
              <a:buFont typeface="Wingdings" panose="05000000000000000000" pitchFamily="2" charset="2"/>
              <a:buChar char="ü"/>
            </a:pPr>
            <a:r>
              <a:rPr lang="de-DE" b="1" dirty="0" err="1"/>
              <a:t>Align</a:t>
            </a:r>
            <a:r>
              <a:rPr lang="de-DE" b="1" dirty="0"/>
              <a:t> Industrial </a:t>
            </a:r>
            <a:r>
              <a:rPr lang="de-DE" b="1" dirty="0" err="1"/>
              <a:t>Policy</a:t>
            </a:r>
            <a:r>
              <a:rPr lang="de-DE" b="1" dirty="0"/>
              <a:t> </a:t>
            </a:r>
            <a:r>
              <a:rPr lang="de-DE" b="1" dirty="0" err="1"/>
              <a:t>with</a:t>
            </a:r>
            <a:r>
              <a:rPr lang="de-DE" b="1" dirty="0"/>
              <a:t> Public </a:t>
            </a:r>
            <a:r>
              <a:rPr lang="de-DE" b="1" dirty="0" err="1"/>
              <a:t>Health</a:t>
            </a:r>
            <a:r>
              <a:rPr lang="de-DE" b="1" dirty="0"/>
              <a:t> </a:t>
            </a:r>
            <a:r>
              <a:rPr lang="de-DE" b="1" dirty="0" err="1"/>
              <a:t>goals</a:t>
            </a:r>
            <a:endParaRPr lang="de-DE" b="1" dirty="0"/>
          </a:p>
          <a:p>
            <a:pPr marL="342900" indent="-342900">
              <a:buClr>
                <a:srgbClr val="C00000"/>
              </a:buClr>
              <a:buFont typeface="Wingdings" panose="05000000000000000000" pitchFamily="2" charset="2"/>
              <a:buChar char="ü"/>
            </a:pPr>
            <a:endParaRPr lang="de-DE" b="1" dirty="0"/>
          </a:p>
          <a:p>
            <a:pPr marL="342900" indent="-342900">
              <a:buClr>
                <a:srgbClr val="C00000"/>
              </a:buClr>
              <a:buFont typeface="Wingdings" panose="05000000000000000000" pitchFamily="2" charset="2"/>
              <a:buChar char="ü"/>
            </a:pPr>
            <a:r>
              <a:rPr lang="de-DE" b="1" dirty="0"/>
              <a:t>Close </a:t>
            </a:r>
            <a:r>
              <a:rPr lang="de-DE" b="1" dirty="0" err="1"/>
              <a:t>cooperation</a:t>
            </a:r>
            <a:r>
              <a:rPr lang="de-DE" b="1" dirty="0"/>
              <a:t> </a:t>
            </a:r>
            <a:r>
              <a:rPr lang="de-DE" b="1" dirty="0" err="1"/>
              <a:t>with</a:t>
            </a:r>
            <a:r>
              <a:rPr lang="de-DE" b="1" dirty="0"/>
              <a:t> </a:t>
            </a:r>
            <a:r>
              <a:rPr lang="de-DE" b="1" dirty="0" err="1"/>
              <a:t>manufacturers</a:t>
            </a:r>
            <a:endParaRPr lang="de-DE" b="1" dirty="0"/>
          </a:p>
          <a:p>
            <a:pPr>
              <a:buClr>
                <a:srgbClr val="C00000"/>
              </a:buClr>
            </a:pPr>
            <a:endParaRPr lang="de-DE" b="1" dirty="0"/>
          </a:p>
          <a:p>
            <a:pPr marL="342900" indent="-342900">
              <a:buClr>
                <a:srgbClr val="C00000"/>
              </a:buClr>
              <a:buFont typeface="Wingdings" panose="05000000000000000000" pitchFamily="2" charset="2"/>
              <a:buChar char="ü"/>
            </a:pPr>
            <a:r>
              <a:rPr lang="de-DE" b="1" dirty="0"/>
              <a:t>Flexible </a:t>
            </a:r>
            <a:r>
              <a:rPr lang="de-DE" b="1" dirty="0" err="1"/>
              <a:t>and</a:t>
            </a:r>
            <a:r>
              <a:rPr lang="de-DE" b="1" dirty="0"/>
              <a:t> </a:t>
            </a:r>
            <a:r>
              <a:rPr lang="de-DE" b="1" dirty="0" err="1"/>
              <a:t>data-driven</a:t>
            </a:r>
            <a:r>
              <a:rPr lang="de-DE" b="1" dirty="0"/>
              <a:t> design </a:t>
            </a:r>
            <a:r>
              <a:rPr lang="de-DE" b="1" dirty="0" err="1"/>
              <a:t>of</a:t>
            </a:r>
            <a:r>
              <a:rPr lang="de-DE" b="1" dirty="0"/>
              <a:t> </a:t>
            </a:r>
            <a:r>
              <a:rPr lang="de-DE" b="1" dirty="0" err="1"/>
              <a:t>import</a:t>
            </a:r>
            <a:r>
              <a:rPr lang="de-DE" b="1" dirty="0"/>
              <a:t> </a:t>
            </a:r>
            <a:r>
              <a:rPr lang="de-DE" b="1" dirty="0" err="1"/>
              <a:t>restrictions</a:t>
            </a:r>
            <a:endParaRPr lang="de-DE" b="1" dirty="0"/>
          </a:p>
          <a:p>
            <a:pPr lvl="1">
              <a:buClr>
                <a:srgbClr val="C00000"/>
              </a:buClr>
            </a:pPr>
            <a:r>
              <a:rPr lang="de-DE" b="1" dirty="0">
                <a:sym typeface="Wingdings" panose="05000000000000000000" pitchFamily="2" charset="2"/>
              </a:rPr>
              <a:t> </a:t>
            </a:r>
            <a:r>
              <a:rPr lang="de-DE" b="1" dirty="0" err="1"/>
              <a:t>Have</a:t>
            </a:r>
            <a:r>
              <a:rPr lang="de-DE" b="1" dirty="0"/>
              <a:t> </a:t>
            </a:r>
            <a:r>
              <a:rPr lang="de-DE" b="1" dirty="0" err="1"/>
              <a:t>benchmarks</a:t>
            </a:r>
            <a:r>
              <a:rPr lang="de-DE" b="1" dirty="0"/>
              <a:t> </a:t>
            </a:r>
            <a:r>
              <a:rPr lang="de-DE" b="1" dirty="0" err="1"/>
              <a:t>for</a:t>
            </a:r>
            <a:r>
              <a:rPr lang="de-DE" b="1" dirty="0"/>
              <a:t> </a:t>
            </a:r>
            <a:r>
              <a:rPr lang="de-DE" b="1" dirty="0" err="1"/>
              <a:t>success</a:t>
            </a:r>
            <a:r>
              <a:rPr lang="de-DE" b="1" dirty="0"/>
              <a:t> &amp; </a:t>
            </a:r>
            <a:r>
              <a:rPr lang="de-DE" b="1" dirty="0" err="1"/>
              <a:t>failure</a:t>
            </a:r>
            <a:endParaRPr lang="de-DE" b="1" dirty="0"/>
          </a:p>
          <a:p>
            <a:pPr marL="342900" indent="-342900">
              <a:buClr>
                <a:srgbClr val="C00000"/>
              </a:buClr>
              <a:buFont typeface="Wingdings" panose="05000000000000000000" pitchFamily="2" charset="2"/>
              <a:buChar char="ü"/>
            </a:pPr>
            <a:endParaRPr lang="de-DE" b="1" dirty="0"/>
          </a:p>
          <a:p>
            <a:pPr marL="342900" indent="-342900">
              <a:buClr>
                <a:srgbClr val="C00000"/>
              </a:buClr>
              <a:buFont typeface="Wingdings" panose="05000000000000000000" pitchFamily="2" charset="2"/>
              <a:buChar char="ü"/>
            </a:pPr>
            <a:r>
              <a:rPr lang="de-DE" b="1" dirty="0"/>
              <a:t>Need for market </a:t>
            </a:r>
            <a:r>
              <a:rPr lang="de-DE" b="1" dirty="0" smtClean="0"/>
              <a:t>data</a:t>
            </a:r>
            <a:r>
              <a:rPr lang="de-DE" b="1" dirty="0"/>
              <a:t> </a:t>
            </a:r>
            <a:r>
              <a:rPr lang="de-DE" b="1" dirty="0" smtClean="0"/>
              <a:t>to enable investment/health policy decisions</a:t>
            </a:r>
            <a:endParaRPr lang="de-DE" b="1" dirty="0"/>
          </a:p>
          <a:p>
            <a:pPr marL="342900" indent="-342900">
              <a:buClr>
                <a:srgbClr val="C00000"/>
              </a:buClr>
              <a:buFont typeface="Wingdings" panose="05000000000000000000" pitchFamily="2" charset="2"/>
              <a:buChar char="ü"/>
            </a:pPr>
            <a:endParaRPr lang="de-DE" b="1" dirty="0"/>
          </a:p>
          <a:p>
            <a:pPr marL="342900" indent="-342900">
              <a:buClr>
                <a:srgbClr val="C00000"/>
              </a:buClr>
              <a:buFont typeface="Wingdings" panose="05000000000000000000" pitchFamily="2" charset="2"/>
              <a:buChar char="ü"/>
            </a:pPr>
            <a:r>
              <a:rPr lang="de-DE" b="1" dirty="0"/>
              <a:t>Additional </a:t>
            </a:r>
            <a:r>
              <a:rPr lang="de-DE" b="1" dirty="0" err="1"/>
              <a:t>support</a:t>
            </a:r>
            <a:r>
              <a:rPr lang="de-DE" b="1" dirty="0"/>
              <a:t> </a:t>
            </a:r>
            <a:r>
              <a:rPr lang="de-DE" b="1" dirty="0" err="1"/>
              <a:t>programs</a:t>
            </a:r>
            <a:r>
              <a:rPr lang="de-DE" b="1" dirty="0"/>
              <a:t> </a:t>
            </a:r>
            <a:r>
              <a:rPr lang="de-DE" b="1" dirty="0" err="1"/>
              <a:t>as</a:t>
            </a:r>
            <a:r>
              <a:rPr lang="de-DE" b="1" dirty="0"/>
              <a:t> </a:t>
            </a:r>
            <a:r>
              <a:rPr lang="de-DE" b="1" dirty="0" err="1"/>
              <a:t>specified</a:t>
            </a:r>
            <a:r>
              <a:rPr lang="de-DE" b="1" dirty="0"/>
              <a:t> in </a:t>
            </a:r>
            <a:r>
              <a:rPr lang="de-DE" b="1" dirty="0" err="1"/>
              <a:t>RPMPoA</a:t>
            </a:r>
            <a:endParaRPr lang="de-DE" b="1" dirty="0"/>
          </a:p>
          <a:p>
            <a:pPr lvl="1">
              <a:buClr>
                <a:srgbClr val="C00000"/>
              </a:buClr>
            </a:pPr>
            <a:r>
              <a:rPr lang="de-DE" b="1" dirty="0">
                <a:sym typeface="Wingdings" panose="05000000000000000000" pitchFamily="2" charset="2"/>
              </a:rPr>
              <a:t> </a:t>
            </a:r>
            <a:r>
              <a:rPr lang="de-DE" b="1" dirty="0"/>
              <a:t>HR </a:t>
            </a:r>
            <a:r>
              <a:rPr lang="de-DE" b="1" dirty="0" err="1"/>
              <a:t>development</a:t>
            </a:r>
            <a:r>
              <a:rPr lang="de-DE" b="1" dirty="0"/>
              <a:t>, Investment, </a:t>
            </a:r>
            <a:r>
              <a:rPr lang="de-DE" b="1" dirty="0" err="1"/>
              <a:t>use</a:t>
            </a:r>
            <a:r>
              <a:rPr lang="de-DE" b="1" dirty="0"/>
              <a:t> </a:t>
            </a:r>
            <a:r>
              <a:rPr lang="de-DE" b="1" dirty="0" err="1"/>
              <a:t>of</a:t>
            </a:r>
            <a:r>
              <a:rPr lang="de-DE" b="1" dirty="0"/>
              <a:t> TRIPS </a:t>
            </a:r>
            <a:r>
              <a:rPr lang="de-DE" b="1" dirty="0" err="1"/>
              <a:t>flexibilities</a:t>
            </a:r>
            <a:r>
              <a:rPr lang="de-DE" b="1" dirty="0"/>
              <a:t> etc.</a:t>
            </a:r>
            <a:endParaRPr lang="en-US" b="1" dirty="0"/>
          </a:p>
        </p:txBody>
      </p:sp>
      <p:pic>
        <p:nvPicPr>
          <p:cNvPr id="10" name="Picture 2" descr="http://microdot.net/nlp/grafix/target.jpg"/>
          <p:cNvPicPr>
            <a:picLocks noChangeAspect="1" noChangeArrowheads="1"/>
          </p:cNvPicPr>
          <p:nvPr/>
        </p:nvPicPr>
        <p:blipFill>
          <a:blip r:embed="rId4">
            <a:duotone>
              <a:schemeClr val="accent2">
                <a:shade val="45000"/>
                <a:satMod val="135000"/>
              </a:schemeClr>
              <a:prstClr val="white"/>
            </a:duotone>
            <a:extLst>
              <a:ext uri="{BEBA8EAE-BF5A-486C-A8C5-ECC9F3942E4B}">
                <a14:imgProps xmlns:a14="http://schemas.microsoft.com/office/drawing/2010/main">
                  <a14:imgLayer r:embed="rId5">
                    <a14:imgEffect>
                      <a14:backgroundRemoval t="0" b="98026" l="0" r="96875"/>
                    </a14:imgEffect>
                    <a14:imgEffect>
                      <a14:colorTemperature colorTemp="11200"/>
                    </a14:imgEffect>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7243758" y="1676399"/>
            <a:ext cx="1524000" cy="1447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35236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liennummernplatzhalter 11"/>
          <p:cNvSpPr txBox="1">
            <a:spLocks/>
          </p:cNvSpPr>
          <p:nvPr/>
        </p:nvSpPr>
        <p:spPr>
          <a:xfrm>
            <a:off x="8567724" y="6473142"/>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6CD49B3-E8E4-9A46-B852-DA5A62F8F3FD}" type="slidenum">
              <a:rPr lang="de-DE" sz="1600" smtClean="0">
                <a:solidFill>
                  <a:srgbClr val="FFFFFF"/>
                </a:solidFill>
              </a:rPr>
              <a:pPr/>
              <a:t>18</a:t>
            </a:fld>
            <a:endParaRPr lang="de-DE" sz="1600" dirty="0">
              <a:solidFill>
                <a:srgbClr val="FFFFFF"/>
              </a:solidFill>
            </a:endParaRPr>
          </a:p>
        </p:txBody>
      </p:sp>
      <p:sp>
        <p:nvSpPr>
          <p:cNvPr id="2" name="Rectangle 1"/>
          <p:cNvSpPr/>
          <p:nvPr/>
        </p:nvSpPr>
        <p:spPr>
          <a:xfrm>
            <a:off x="38100" y="173490"/>
            <a:ext cx="9144000" cy="6858000"/>
          </a:xfrm>
          <a:prstGeom prst="rect">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0" y="626533"/>
            <a:ext cx="9144000" cy="872696"/>
          </a:xfrm>
          <a:prstGeom prst="rect">
            <a:avLst/>
          </a:prstGeom>
          <a:solidFill>
            <a:srgbClr val="C00000"/>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r>
              <a:rPr lang="fr-FR" sz="4000" dirty="0" smtClean="0"/>
              <a:t>6 </a:t>
            </a:r>
            <a:r>
              <a:rPr lang="fr-FR" sz="4000" dirty="0" err="1" smtClean="0"/>
              <a:t>Pillars</a:t>
            </a:r>
            <a:r>
              <a:rPr lang="fr-FR" sz="4000" dirty="0" smtClean="0"/>
              <a:t> of EAC RPMPOC</a:t>
            </a:r>
            <a:endParaRPr lang="fr-FR" sz="4000" dirty="0"/>
          </a:p>
        </p:txBody>
      </p:sp>
      <p:cxnSp>
        <p:nvCxnSpPr>
          <p:cNvPr id="9" name="Gerade Verbindung 8"/>
          <p:cNvCxnSpPr/>
          <p:nvPr/>
        </p:nvCxnSpPr>
        <p:spPr>
          <a:xfrm>
            <a:off x="0" y="6394474"/>
            <a:ext cx="7696200" cy="0"/>
          </a:xfrm>
          <a:prstGeom prst="line">
            <a:avLst/>
          </a:prstGeom>
          <a:ln>
            <a:solidFill>
              <a:srgbClr val="FF0000">
                <a:alpha val="71000"/>
              </a:srgbClr>
            </a:solidFill>
          </a:ln>
        </p:spPr>
        <p:style>
          <a:lnRef idx="2">
            <a:schemeClr val="accent1"/>
          </a:lnRef>
          <a:fillRef idx="0">
            <a:schemeClr val="accent1"/>
          </a:fillRef>
          <a:effectRef idx="1">
            <a:schemeClr val="accent1"/>
          </a:effectRef>
          <a:fontRef idx="minor">
            <a:schemeClr val="tx1"/>
          </a:fontRef>
        </p:style>
      </p:cxnSp>
      <p:sp>
        <p:nvSpPr>
          <p:cNvPr id="13" name="Fußzeilenplatzhalter 12"/>
          <p:cNvSpPr>
            <a:spLocks noGrp="1"/>
          </p:cNvSpPr>
          <p:nvPr>
            <p:ph type="ftr" sz="quarter" idx="11"/>
          </p:nvPr>
        </p:nvSpPr>
        <p:spPr>
          <a:xfrm>
            <a:off x="2481708" y="6414746"/>
            <a:ext cx="4510870" cy="365125"/>
          </a:xfrm>
        </p:spPr>
        <p:txBody>
          <a:bodyPr/>
          <a:lstStyle/>
          <a:p>
            <a:r>
              <a:rPr lang="de-DE" dirty="0" err="1"/>
              <a:t>Local</a:t>
            </a:r>
            <a:r>
              <a:rPr lang="de-DE" dirty="0"/>
              <a:t> </a:t>
            </a:r>
            <a:r>
              <a:rPr lang="de-DE" dirty="0" err="1"/>
              <a:t>pharmaceutical</a:t>
            </a:r>
            <a:r>
              <a:rPr lang="de-DE" dirty="0"/>
              <a:t> </a:t>
            </a:r>
            <a:r>
              <a:rPr lang="de-DE" dirty="0" err="1"/>
              <a:t>production</a:t>
            </a:r>
            <a:r>
              <a:rPr lang="de-DE" dirty="0"/>
              <a:t> in </a:t>
            </a:r>
            <a:r>
              <a:rPr lang="de-DE" dirty="0" err="1"/>
              <a:t>the</a:t>
            </a:r>
            <a:r>
              <a:rPr lang="de-DE" dirty="0"/>
              <a:t> EAC</a:t>
            </a:r>
          </a:p>
        </p:txBody>
      </p:sp>
      <p:pic>
        <p:nvPicPr>
          <p:cNvPr id="18"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72400" y="5572522"/>
            <a:ext cx="1187896" cy="1209278"/>
          </a:xfrm>
          <a:prstGeom prst="rect">
            <a:avLst/>
          </a:prstGeom>
        </p:spPr>
      </p:pic>
      <p:sp>
        <p:nvSpPr>
          <p:cNvPr id="21" name="Foliennummernplatzhalter 11"/>
          <p:cNvSpPr txBox="1">
            <a:spLocks/>
          </p:cNvSpPr>
          <p:nvPr/>
        </p:nvSpPr>
        <p:spPr>
          <a:xfrm>
            <a:off x="7424724" y="6442979"/>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1600" b="1" dirty="0">
                <a:solidFill>
                  <a:srgbClr val="FF0000"/>
                </a:solidFill>
              </a:rPr>
              <a:t>16</a:t>
            </a:r>
          </a:p>
        </p:txBody>
      </p:sp>
      <p:sp>
        <p:nvSpPr>
          <p:cNvPr id="3" name="Rectangle 2"/>
          <p:cNvSpPr/>
          <p:nvPr/>
        </p:nvSpPr>
        <p:spPr>
          <a:xfrm>
            <a:off x="533400" y="4204252"/>
            <a:ext cx="2133599" cy="17134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b="1" dirty="0" smtClean="0"/>
              <a:t>Pillar 4:</a:t>
            </a:r>
          </a:p>
          <a:p>
            <a:pPr lvl="0"/>
            <a:endParaRPr lang="en-GB" dirty="0"/>
          </a:p>
          <a:p>
            <a:pPr lvl="0"/>
            <a:r>
              <a:rPr lang="en-GB" dirty="0" smtClean="0"/>
              <a:t>Skills </a:t>
            </a:r>
            <a:r>
              <a:rPr lang="en-GB" dirty="0"/>
              <a:t>and knowledge on pharmaceutical production</a:t>
            </a:r>
            <a:endParaRPr lang="en-US" dirty="0"/>
          </a:p>
        </p:txBody>
      </p:sp>
      <p:sp>
        <p:nvSpPr>
          <p:cNvPr id="12" name="Rectangle 11"/>
          <p:cNvSpPr/>
          <p:nvPr/>
        </p:nvSpPr>
        <p:spPr>
          <a:xfrm>
            <a:off x="685800" y="1905000"/>
            <a:ext cx="1795908" cy="16974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b="1" dirty="0"/>
              <a:t>Pillar 1:</a:t>
            </a:r>
            <a:br>
              <a:rPr lang="en-US" b="1" dirty="0"/>
            </a:br>
            <a:endParaRPr lang="en-US" b="1" dirty="0" smtClean="0"/>
          </a:p>
          <a:p>
            <a:pPr lvl="0"/>
            <a:r>
              <a:rPr lang="en-US" dirty="0" smtClean="0"/>
              <a:t>Promotion </a:t>
            </a:r>
            <a:r>
              <a:rPr lang="en-US" dirty="0"/>
              <a:t>of pharmaceutical sector</a:t>
            </a:r>
            <a:endParaRPr lang="en-GB" dirty="0"/>
          </a:p>
        </p:txBody>
      </p:sp>
      <p:sp>
        <p:nvSpPr>
          <p:cNvPr id="14" name="Rectangle 13"/>
          <p:cNvSpPr/>
          <p:nvPr/>
        </p:nvSpPr>
        <p:spPr>
          <a:xfrm>
            <a:off x="3276600" y="1935707"/>
            <a:ext cx="1866900" cy="16974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b="1" dirty="0" smtClean="0"/>
              <a:t>Pillar </a:t>
            </a:r>
            <a:r>
              <a:rPr lang="en-US" b="1" dirty="0"/>
              <a:t>2: </a:t>
            </a:r>
            <a:br>
              <a:rPr lang="en-US" b="1" dirty="0"/>
            </a:br>
            <a:endParaRPr lang="en-US" b="1" dirty="0" smtClean="0"/>
          </a:p>
          <a:p>
            <a:pPr lvl="0"/>
            <a:r>
              <a:rPr lang="en-US" dirty="0" smtClean="0"/>
              <a:t>Investment </a:t>
            </a:r>
            <a:r>
              <a:rPr lang="en-US" dirty="0"/>
              <a:t>in pharmaceutical production</a:t>
            </a:r>
            <a:endParaRPr lang="en-GB" dirty="0"/>
          </a:p>
        </p:txBody>
      </p:sp>
      <p:sp>
        <p:nvSpPr>
          <p:cNvPr id="15" name="Rectangle 14"/>
          <p:cNvSpPr/>
          <p:nvPr/>
        </p:nvSpPr>
        <p:spPr>
          <a:xfrm>
            <a:off x="6016487" y="1905000"/>
            <a:ext cx="1752600" cy="16974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b="1" dirty="0"/>
              <a:t>Pillar 3: </a:t>
            </a:r>
            <a:br>
              <a:rPr lang="en-US" b="1" dirty="0"/>
            </a:br>
            <a:endParaRPr lang="en-US" b="1" dirty="0" smtClean="0"/>
          </a:p>
          <a:p>
            <a:pPr lvl="0"/>
            <a:r>
              <a:rPr lang="en-US" dirty="0" smtClean="0"/>
              <a:t>Medicines </a:t>
            </a:r>
            <a:r>
              <a:rPr lang="en-US" dirty="0"/>
              <a:t>regulation</a:t>
            </a:r>
            <a:endParaRPr lang="en-GB" dirty="0"/>
          </a:p>
        </p:txBody>
      </p:sp>
      <p:sp>
        <p:nvSpPr>
          <p:cNvPr id="16" name="Rectangle 15"/>
          <p:cNvSpPr/>
          <p:nvPr/>
        </p:nvSpPr>
        <p:spPr>
          <a:xfrm>
            <a:off x="3429000" y="4204252"/>
            <a:ext cx="1905000" cy="15869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b="1" dirty="0"/>
              <a:t>Pillar 5: </a:t>
            </a:r>
            <a:endParaRPr lang="en-US" b="1" dirty="0" smtClean="0"/>
          </a:p>
          <a:p>
            <a:pPr lvl="0"/>
            <a:r>
              <a:rPr lang="en-US" b="1" dirty="0" smtClean="0"/>
              <a:t> </a:t>
            </a:r>
            <a:r>
              <a:rPr lang="en-US" b="1" dirty="0"/>
              <a:t/>
            </a:r>
            <a:br>
              <a:rPr lang="en-US" b="1" dirty="0"/>
            </a:br>
            <a:r>
              <a:rPr lang="en-US" dirty="0"/>
              <a:t>Utilization of TRIPS flexibilities</a:t>
            </a:r>
            <a:endParaRPr lang="en-GB" dirty="0"/>
          </a:p>
        </p:txBody>
      </p:sp>
      <p:sp>
        <p:nvSpPr>
          <p:cNvPr id="17" name="Rectangle 16"/>
          <p:cNvSpPr/>
          <p:nvPr/>
        </p:nvSpPr>
        <p:spPr>
          <a:xfrm>
            <a:off x="5943600" y="4204253"/>
            <a:ext cx="2057400" cy="15869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b="1" dirty="0"/>
              <a:t>Pillar 6:  </a:t>
            </a:r>
            <a:br>
              <a:rPr lang="en-US" b="1" dirty="0"/>
            </a:br>
            <a:endParaRPr lang="en-US" b="1" dirty="0" smtClean="0"/>
          </a:p>
          <a:p>
            <a:pPr lvl="0"/>
            <a:r>
              <a:rPr lang="en-US" dirty="0" smtClean="0"/>
              <a:t>Pharmaceutical </a:t>
            </a:r>
            <a:r>
              <a:rPr lang="en-US" dirty="0"/>
              <a:t>innovation, </a:t>
            </a:r>
            <a:r>
              <a:rPr lang="en-US" dirty="0" smtClean="0"/>
              <a:t>R&amp;D</a:t>
            </a:r>
            <a:endParaRPr lang="en-GB" dirty="0"/>
          </a:p>
        </p:txBody>
      </p:sp>
    </p:spTree>
    <p:extLst>
      <p:ext uri="{BB962C8B-B14F-4D97-AF65-F5344CB8AC3E}">
        <p14:creationId xmlns:p14="http://schemas.microsoft.com/office/powerpoint/2010/main" val="13737473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u="sng" dirty="0">
                <a:solidFill>
                  <a:schemeClr val="bg1"/>
                </a:solidFill>
              </a:rPr>
              <a:t>Let’s Invest Together for a Better Future for All</a:t>
            </a:r>
          </a:p>
        </p:txBody>
      </p:sp>
      <p:pic>
        <p:nvPicPr>
          <p:cNvPr id="3" name="Picture 2" descr="F:\Poor vs rich photo.jpg"/>
          <p:cNvPicPr>
            <a:picLocks noChangeAspect="1" noChangeArrowheads="1"/>
          </p:cNvPicPr>
          <p:nvPr/>
        </p:nvPicPr>
        <p:blipFill>
          <a:blip r:embed="rId3" cstate="print"/>
          <a:srcRect/>
          <a:stretch>
            <a:fillRect/>
          </a:stretch>
        </p:blipFill>
        <p:spPr bwMode="auto">
          <a:xfrm>
            <a:off x="2857500" y="2628900"/>
            <a:ext cx="3429000" cy="3038475"/>
          </a:xfrm>
          <a:prstGeom prst="rect">
            <a:avLst/>
          </a:prstGeom>
          <a:noFill/>
        </p:spPr>
      </p:pic>
    </p:spTree>
    <p:extLst>
      <p:ext uri="{BB962C8B-B14F-4D97-AF65-F5344CB8AC3E}">
        <p14:creationId xmlns:p14="http://schemas.microsoft.com/office/powerpoint/2010/main" val="1974024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liennummernplatzhalter 11"/>
          <p:cNvSpPr txBox="1">
            <a:spLocks/>
          </p:cNvSpPr>
          <p:nvPr/>
        </p:nvSpPr>
        <p:spPr>
          <a:xfrm>
            <a:off x="8567724" y="6473142"/>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6CD49B3-E8E4-9A46-B852-DA5A62F8F3FD}" type="slidenum">
              <a:rPr lang="de-DE" sz="1600" smtClean="0">
                <a:solidFill>
                  <a:srgbClr val="FFFFFF"/>
                </a:solidFill>
              </a:rPr>
              <a:pPr/>
              <a:t>2</a:t>
            </a:fld>
            <a:endParaRPr lang="de-DE" sz="1600" dirty="0">
              <a:solidFill>
                <a:srgbClr val="FFFFFF"/>
              </a:solidFill>
            </a:endParaRPr>
          </a:p>
        </p:txBody>
      </p:sp>
      <p:sp>
        <p:nvSpPr>
          <p:cNvPr id="2" name="Rectangle 1"/>
          <p:cNvSpPr/>
          <p:nvPr/>
        </p:nvSpPr>
        <p:spPr>
          <a:xfrm>
            <a:off x="0" y="0"/>
            <a:ext cx="9144000" cy="6858000"/>
          </a:xfrm>
          <a:prstGeom prst="rect">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0" y="626533"/>
            <a:ext cx="9144000" cy="872696"/>
          </a:xfrm>
          <a:prstGeom prst="rect">
            <a:avLst/>
          </a:prstGeom>
          <a:solidFill>
            <a:srgbClr val="C00000"/>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r>
              <a:rPr lang="fr-FR" sz="4000" dirty="0" err="1"/>
              <a:t>Medicine</a:t>
            </a:r>
            <a:r>
              <a:rPr lang="fr-FR" sz="4000" dirty="0"/>
              <a:t> </a:t>
            </a:r>
            <a:r>
              <a:rPr lang="fr-FR" sz="4000" dirty="0" smtClean="0"/>
              <a:t>Miracles or Policy?</a:t>
            </a:r>
            <a:endParaRPr lang="fr-FR" sz="4000" dirty="0"/>
          </a:p>
        </p:txBody>
      </p:sp>
      <p:cxnSp>
        <p:nvCxnSpPr>
          <p:cNvPr id="9" name="Gerade Verbindung 8"/>
          <p:cNvCxnSpPr/>
          <p:nvPr/>
        </p:nvCxnSpPr>
        <p:spPr>
          <a:xfrm>
            <a:off x="0" y="6394474"/>
            <a:ext cx="7696200" cy="0"/>
          </a:xfrm>
          <a:prstGeom prst="line">
            <a:avLst/>
          </a:prstGeom>
          <a:ln>
            <a:solidFill>
              <a:srgbClr val="FF0000">
                <a:alpha val="71000"/>
              </a:srgbClr>
            </a:solidFill>
          </a:ln>
        </p:spPr>
        <p:style>
          <a:lnRef idx="2">
            <a:schemeClr val="accent1"/>
          </a:lnRef>
          <a:fillRef idx="0">
            <a:schemeClr val="accent1"/>
          </a:fillRef>
          <a:effectRef idx="1">
            <a:schemeClr val="accent1"/>
          </a:effectRef>
          <a:fontRef idx="minor">
            <a:schemeClr val="tx1"/>
          </a:fontRef>
        </p:style>
      </p:cxnSp>
      <p:pic>
        <p:nvPicPr>
          <p:cNvPr id="18"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72400" y="5572522"/>
            <a:ext cx="1187896" cy="1209278"/>
          </a:xfrm>
          <a:prstGeom prst="rect">
            <a:avLst/>
          </a:prstGeom>
        </p:spPr>
      </p:pic>
      <p:sp>
        <p:nvSpPr>
          <p:cNvPr id="21" name="Foliennummernplatzhalter 11"/>
          <p:cNvSpPr txBox="1">
            <a:spLocks/>
          </p:cNvSpPr>
          <p:nvPr/>
        </p:nvSpPr>
        <p:spPr>
          <a:xfrm>
            <a:off x="7424724" y="6442979"/>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1600" b="1" dirty="0">
                <a:solidFill>
                  <a:srgbClr val="FF0000"/>
                </a:solidFill>
              </a:rPr>
              <a:t>2</a:t>
            </a:r>
          </a:p>
        </p:txBody>
      </p:sp>
      <p:sp>
        <p:nvSpPr>
          <p:cNvPr id="3" name="TextBox 2"/>
          <p:cNvSpPr txBox="1"/>
          <p:nvPr/>
        </p:nvSpPr>
        <p:spPr>
          <a:xfrm>
            <a:off x="207911" y="5133976"/>
            <a:ext cx="3352800" cy="1200329"/>
          </a:xfrm>
          <a:prstGeom prst="rect">
            <a:avLst/>
          </a:prstGeom>
          <a:noFill/>
        </p:spPr>
        <p:txBody>
          <a:bodyPr wrap="square" rtlCol="0">
            <a:spAutoFit/>
          </a:bodyPr>
          <a:lstStyle/>
          <a:p>
            <a:endParaRPr lang="de-DE" dirty="0"/>
          </a:p>
          <a:p>
            <a:r>
              <a:rPr lang="de-DE" dirty="0"/>
              <a:t>In 2013, </a:t>
            </a:r>
            <a:r>
              <a:rPr lang="de-DE" dirty="0" smtClean="0"/>
              <a:t>sub-standard </a:t>
            </a:r>
            <a:r>
              <a:rPr lang="de-DE" dirty="0"/>
              <a:t>malaria </a:t>
            </a:r>
            <a:r>
              <a:rPr lang="de-DE" dirty="0" smtClean="0"/>
              <a:t>medication </a:t>
            </a:r>
            <a:r>
              <a:rPr lang="de-DE" dirty="0"/>
              <a:t>has </a:t>
            </a:r>
            <a:r>
              <a:rPr lang="de-DE" b="1" dirty="0"/>
              <a:t>decreased from over 30% to only 3%.</a:t>
            </a:r>
            <a:endParaRPr lang="en-US" b="1" dirty="0"/>
          </a:p>
        </p:txBody>
      </p:sp>
      <p:pic>
        <p:nvPicPr>
          <p:cNvPr id="1026" name="Picture 2" descr="http://www.pfizer.com/sites/default/files/images/responsibility/mam.mark_tuschman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2468784"/>
            <a:ext cx="3993330" cy="266519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04800" y="1540197"/>
            <a:ext cx="3352800" cy="923330"/>
          </a:xfrm>
          <a:prstGeom prst="rect">
            <a:avLst/>
          </a:prstGeom>
          <a:noFill/>
        </p:spPr>
        <p:txBody>
          <a:bodyPr wrap="square" rtlCol="0">
            <a:spAutoFit/>
          </a:bodyPr>
          <a:lstStyle/>
          <a:p>
            <a:r>
              <a:rPr lang="de-DE" dirty="0"/>
              <a:t>In the </a:t>
            </a:r>
            <a:r>
              <a:rPr lang="de-DE" dirty="0" smtClean="0"/>
              <a:t>1990‘s </a:t>
            </a:r>
            <a:r>
              <a:rPr lang="de-DE" dirty="0"/>
              <a:t>Ghana was flooded with </a:t>
            </a:r>
            <a:r>
              <a:rPr lang="de-DE" b="1" dirty="0" smtClean="0"/>
              <a:t>sub-standard</a:t>
            </a:r>
            <a:r>
              <a:rPr lang="de-DE" dirty="0" smtClean="0"/>
              <a:t> </a:t>
            </a:r>
            <a:r>
              <a:rPr lang="de-DE" b="1" dirty="0" smtClean="0"/>
              <a:t>medicines.</a:t>
            </a:r>
            <a:endParaRPr lang="de-DE" b="1" dirty="0"/>
          </a:p>
          <a:p>
            <a:endParaRPr lang="en-US" dirty="0"/>
          </a:p>
        </p:txBody>
      </p:sp>
      <p:pic>
        <p:nvPicPr>
          <p:cNvPr id="2050" name="Picture 2" descr="http://www.telenor.com/wp-content/uploads/2012/03/DSC_746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92480" y="2461178"/>
            <a:ext cx="4031105" cy="267279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755005" y="1554401"/>
            <a:ext cx="4354018" cy="646331"/>
          </a:xfrm>
          <a:prstGeom prst="rect">
            <a:avLst/>
          </a:prstGeom>
          <a:noFill/>
        </p:spPr>
        <p:txBody>
          <a:bodyPr wrap="square" rtlCol="0">
            <a:spAutoFit/>
          </a:bodyPr>
          <a:lstStyle/>
          <a:p>
            <a:r>
              <a:rPr lang="de-DE" dirty="0"/>
              <a:t>In the early </a:t>
            </a:r>
            <a:r>
              <a:rPr lang="de-DE" dirty="0" smtClean="0"/>
              <a:t>1980‘s </a:t>
            </a:r>
            <a:r>
              <a:rPr lang="de-DE" dirty="0"/>
              <a:t>Bangladesh faced a public health crisis over high </a:t>
            </a:r>
            <a:r>
              <a:rPr lang="de-DE" b="1" dirty="0"/>
              <a:t>medicine prices.</a:t>
            </a:r>
            <a:endParaRPr lang="en-US" b="1" dirty="0"/>
          </a:p>
        </p:txBody>
      </p:sp>
      <p:sp>
        <p:nvSpPr>
          <p:cNvPr id="7" name="TextBox 6"/>
          <p:cNvSpPr txBox="1"/>
          <p:nvPr/>
        </p:nvSpPr>
        <p:spPr>
          <a:xfrm>
            <a:off x="4792480" y="5410975"/>
            <a:ext cx="2979920" cy="923330"/>
          </a:xfrm>
          <a:prstGeom prst="rect">
            <a:avLst/>
          </a:prstGeom>
          <a:noFill/>
        </p:spPr>
        <p:txBody>
          <a:bodyPr wrap="square" rtlCol="0">
            <a:spAutoFit/>
          </a:bodyPr>
          <a:lstStyle/>
          <a:p>
            <a:r>
              <a:rPr lang="de-DE" dirty="0"/>
              <a:t>In the early </a:t>
            </a:r>
            <a:r>
              <a:rPr lang="de-DE" dirty="0" smtClean="0"/>
              <a:t>2000‘s</a:t>
            </a:r>
            <a:r>
              <a:rPr lang="de-DE" dirty="0"/>
              <a:t>, prices for medicines had </a:t>
            </a:r>
            <a:r>
              <a:rPr lang="de-DE" b="1" dirty="0"/>
              <a:t>dropped by more than 50% </a:t>
            </a:r>
            <a:r>
              <a:rPr lang="de-DE" dirty="0"/>
              <a:t>in real terms.</a:t>
            </a:r>
            <a:endParaRPr lang="en-US" dirty="0"/>
          </a:p>
        </p:txBody>
      </p:sp>
      <p:sp>
        <p:nvSpPr>
          <p:cNvPr id="15" name="Fußzeilenplatzhalter 12"/>
          <p:cNvSpPr>
            <a:spLocks noGrp="1"/>
          </p:cNvSpPr>
          <p:nvPr>
            <p:ph type="ftr" sz="quarter" idx="11"/>
          </p:nvPr>
        </p:nvSpPr>
        <p:spPr>
          <a:xfrm>
            <a:off x="2481708" y="6414746"/>
            <a:ext cx="4510870" cy="365125"/>
          </a:xfrm>
        </p:spPr>
        <p:txBody>
          <a:bodyPr/>
          <a:lstStyle/>
          <a:p>
            <a:r>
              <a:rPr lang="de-DE" dirty="0" err="1"/>
              <a:t>Local</a:t>
            </a:r>
            <a:r>
              <a:rPr lang="de-DE" dirty="0"/>
              <a:t> </a:t>
            </a:r>
            <a:r>
              <a:rPr lang="de-DE" dirty="0" err="1"/>
              <a:t>pharmaceutical</a:t>
            </a:r>
            <a:r>
              <a:rPr lang="de-DE" dirty="0"/>
              <a:t> </a:t>
            </a:r>
            <a:r>
              <a:rPr lang="de-DE" dirty="0" err="1"/>
              <a:t>production</a:t>
            </a:r>
            <a:r>
              <a:rPr lang="de-DE" dirty="0"/>
              <a:t> in </a:t>
            </a:r>
            <a:r>
              <a:rPr lang="de-DE" dirty="0" err="1"/>
              <a:t>the</a:t>
            </a:r>
            <a:r>
              <a:rPr lang="de-DE" dirty="0"/>
              <a:t> EAC</a:t>
            </a:r>
          </a:p>
        </p:txBody>
      </p:sp>
    </p:spTree>
    <p:extLst>
      <p:ext uri="{BB962C8B-B14F-4D97-AF65-F5344CB8AC3E}">
        <p14:creationId xmlns:p14="http://schemas.microsoft.com/office/powerpoint/2010/main" val="3170394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liennummernplatzhalter 11"/>
          <p:cNvSpPr txBox="1">
            <a:spLocks/>
          </p:cNvSpPr>
          <p:nvPr/>
        </p:nvSpPr>
        <p:spPr>
          <a:xfrm>
            <a:off x="8567724" y="6473142"/>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6CD49B3-E8E4-9A46-B852-DA5A62F8F3FD}" type="slidenum">
              <a:rPr lang="de-DE" sz="1600" smtClean="0">
                <a:solidFill>
                  <a:srgbClr val="FFFFFF"/>
                </a:solidFill>
              </a:rPr>
              <a:pPr/>
              <a:t>20</a:t>
            </a:fld>
            <a:endParaRPr lang="de-DE" sz="1600" dirty="0">
              <a:solidFill>
                <a:srgbClr val="FFFFFF"/>
              </a:solidFill>
            </a:endParaRPr>
          </a:p>
        </p:txBody>
      </p:sp>
      <p:sp>
        <p:nvSpPr>
          <p:cNvPr id="2" name="Rectangle 1"/>
          <p:cNvSpPr/>
          <p:nvPr/>
        </p:nvSpPr>
        <p:spPr>
          <a:xfrm>
            <a:off x="0" y="0"/>
            <a:ext cx="9144000" cy="6858000"/>
          </a:xfrm>
          <a:prstGeom prst="rect">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3122" algn="ctr"/>
            <a:r>
              <a:rPr lang="en-US" sz="2800" spc="-4" dirty="0">
                <a:solidFill>
                  <a:schemeClr val="tx1"/>
                </a:solidFill>
                <a:latin typeface="Arial"/>
                <a:cs typeface="Arial"/>
              </a:rPr>
              <a:t>“</a:t>
            </a:r>
            <a:r>
              <a:rPr lang="en-US" sz="2400" i="1" spc="-4" dirty="0">
                <a:solidFill>
                  <a:schemeClr val="tx1"/>
                </a:solidFill>
                <a:latin typeface="Arial"/>
                <a:cs typeface="Arial"/>
              </a:rPr>
              <a:t>The time for Africa to break its dependence on foreign imports is now. The local manufacture of pharmaceuticals in Africa is an opportunity  to develop a broader manufacturing and knowledge based economy” </a:t>
            </a:r>
          </a:p>
          <a:p>
            <a:pPr marL="33122" algn="ctr"/>
            <a:endParaRPr lang="en-US" sz="2400" spc="-4" dirty="0">
              <a:solidFill>
                <a:schemeClr val="tx1"/>
              </a:solidFill>
              <a:latin typeface="Arial"/>
              <a:cs typeface="Arial"/>
            </a:endParaRPr>
          </a:p>
          <a:p>
            <a:pPr marL="33122" algn="ctr"/>
            <a:r>
              <a:rPr lang="en-US" sz="2000" spc="-4" dirty="0">
                <a:solidFill>
                  <a:schemeClr val="tx1"/>
                </a:solidFill>
                <a:latin typeface="Arial"/>
                <a:cs typeface="Arial"/>
              </a:rPr>
              <a:t>Michel </a:t>
            </a:r>
            <a:r>
              <a:rPr lang="en-US" sz="2000" spc="-4" dirty="0" err="1">
                <a:solidFill>
                  <a:schemeClr val="tx1"/>
                </a:solidFill>
                <a:latin typeface="Arial"/>
                <a:cs typeface="Arial"/>
              </a:rPr>
              <a:t>Sidibe</a:t>
            </a:r>
            <a:r>
              <a:rPr lang="en-US" sz="2000" spc="-4" dirty="0">
                <a:solidFill>
                  <a:schemeClr val="tx1"/>
                </a:solidFill>
                <a:latin typeface="Arial"/>
                <a:cs typeface="Arial"/>
              </a:rPr>
              <a:t> UNAIDS Executive Director 7th AUC Conference of Ministers Abuja Nigeria 25-30 November 2014</a:t>
            </a:r>
          </a:p>
          <a:p>
            <a:pPr marL="33122" algn="ctr"/>
            <a:endParaRPr lang="en-US" sz="2000" spc="-4" dirty="0">
              <a:solidFill>
                <a:schemeClr val="tx1"/>
              </a:solidFill>
              <a:latin typeface="Arial"/>
              <a:cs typeface="Arial"/>
            </a:endParaRPr>
          </a:p>
        </p:txBody>
      </p:sp>
      <p:sp>
        <p:nvSpPr>
          <p:cNvPr id="4" name="Rectangle 3"/>
          <p:cNvSpPr/>
          <p:nvPr/>
        </p:nvSpPr>
        <p:spPr>
          <a:xfrm>
            <a:off x="0" y="626533"/>
            <a:ext cx="9144000" cy="872696"/>
          </a:xfrm>
          <a:prstGeom prst="rect">
            <a:avLst/>
          </a:prstGeom>
          <a:solidFill>
            <a:srgbClr val="C00000"/>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r>
              <a:rPr lang="fr-FR" sz="4000" dirty="0" err="1" smtClean="0"/>
              <a:t>Thank</a:t>
            </a:r>
            <a:r>
              <a:rPr lang="fr-FR" sz="4000" dirty="0" smtClean="0"/>
              <a:t> You</a:t>
            </a:r>
            <a:endParaRPr lang="fr-FR" sz="4000" dirty="0"/>
          </a:p>
        </p:txBody>
      </p:sp>
      <p:cxnSp>
        <p:nvCxnSpPr>
          <p:cNvPr id="9" name="Gerade Verbindung 8"/>
          <p:cNvCxnSpPr/>
          <p:nvPr/>
        </p:nvCxnSpPr>
        <p:spPr>
          <a:xfrm>
            <a:off x="0" y="6394474"/>
            <a:ext cx="7696200" cy="0"/>
          </a:xfrm>
          <a:prstGeom prst="line">
            <a:avLst/>
          </a:prstGeom>
          <a:ln>
            <a:solidFill>
              <a:srgbClr val="FF0000">
                <a:alpha val="71000"/>
              </a:srgbClr>
            </a:solidFill>
          </a:ln>
        </p:spPr>
        <p:style>
          <a:lnRef idx="2">
            <a:schemeClr val="accent1"/>
          </a:lnRef>
          <a:fillRef idx="0">
            <a:schemeClr val="accent1"/>
          </a:fillRef>
          <a:effectRef idx="1">
            <a:schemeClr val="accent1"/>
          </a:effectRef>
          <a:fontRef idx="minor">
            <a:schemeClr val="tx1"/>
          </a:fontRef>
        </p:style>
      </p:cxnSp>
      <p:sp>
        <p:nvSpPr>
          <p:cNvPr id="13" name="Fußzeilenplatzhalter 12"/>
          <p:cNvSpPr>
            <a:spLocks noGrp="1"/>
          </p:cNvSpPr>
          <p:nvPr>
            <p:ph type="ftr" sz="quarter" idx="11"/>
          </p:nvPr>
        </p:nvSpPr>
        <p:spPr>
          <a:xfrm>
            <a:off x="2481708" y="6414746"/>
            <a:ext cx="4510870" cy="365125"/>
          </a:xfrm>
        </p:spPr>
        <p:txBody>
          <a:bodyPr/>
          <a:lstStyle/>
          <a:p>
            <a:r>
              <a:rPr lang="de-DE" dirty="0" err="1"/>
              <a:t>Local</a:t>
            </a:r>
            <a:r>
              <a:rPr lang="de-DE" dirty="0"/>
              <a:t> </a:t>
            </a:r>
            <a:r>
              <a:rPr lang="de-DE" dirty="0" err="1"/>
              <a:t>pharmaceutical</a:t>
            </a:r>
            <a:r>
              <a:rPr lang="de-DE" dirty="0"/>
              <a:t> </a:t>
            </a:r>
            <a:r>
              <a:rPr lang="de-DE" dirty="0" err="1"/>
              <a:t>production</a:t>
            </a:r>
            <a:r>
              <a:rPr lang="de-DE" dirty="0"/>
              <a:t> in </a:t>
            </a:r>
            <a:r>
              <a:rPr lang="de-DE" dirty="0" err="1"/>
              <a:t>the</a:t>
            </a:r>
            <a:r>
              <a:rPr lang="de-DE" dirty="0"/>
              <a:t> EAC</a:t>
            </a:r>
          </a:p>
        </p:txBody>
      </p:sp>
      <p:pic>
        <p:nvPicPr>
          <p:cNvPr id="18"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72400" y="5572522"/>
            <a:ext cx="1187896" cy="1209278"/>
          </a:xfrm>
          <a:prstGeom prst="rect">
            <a:avLst/>
          </a:prstGeom>
        </p:spPr>
      </p:pic>
      <p:sp>
        <p:nvSpPr>
          <p:cNvPr id="21" name="Foliennummernplatzhalter 11"/>
          <p:cNvSpPr txBox="1">
            <a:spLocks/>
          </p:cNvSpPr>
          <p:nvPr/>
        </p:nvSpPr>
        <p:spPr>
          <a:xfrm>
            <a:off x="7424724" y="6442979"/>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1600" b="1" dirty="0">
                <a:solidFill>
                  <a:srgbClr val="FF0000"/>
                </a:solidFill>
              </a:rPr>
              <a:t>16</a:t>
            </a:r>
          </a:p>
        </p:txBody>
      </p:sp>
    </p:spTree>
    <p:extLst>
      <p:ext uri="{BB962C8B-B14F-4D97-AF65-F5344CB8AC3E}">
        <p14:creationId xmlns:p14="http://schemas.microsoft.com/office/powerpoint/2010/main" val="29849315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liennummernplatzhalter 11"/>
          <p:cNvSpPr txBox="1">
            <a:spLocks/>
          </p:cNvSpPr>
          <p:nvPr/>
        </p:nvSpPr>
        <p:spPr>
          <a:xfrm>
            <a:off x="8567724" y="6473142"/>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6CD49B3-E8E4-9A46-B852-DA5A62F8F3FD}" type="slidenum">
              <a:rPr lang="de-DE" sz="1600" smtClean="0">
                <a:solidFill>
                  <a:srgbClr val="FFFFFF"/>
                </a:solidFill>
              </a:rPr>
              <a:pPr/>
              <a:t>21</a:t>
            </a:fld>
            <a:endParaRPr lang="de-DE" sz="1600" dirty="0">
              <a:solidFill>
                <a:srgbClr val="FFFFFF"/>
              </a:solidFill>
            </a:endParaRPr>
          </a:p>
        </p:txBody>
      </p:sp>
      <p:sp>
        <p:nvSpPr>
          <p:cNvPr id="2" name="Rectangle 1"/>
          <p:cNvSpPr/>
          <p:nvPr/>
        </p:nvSpPr>
        <p:spPr>
          <a:xfrm>
            <a:off x="0" y="0"/>
            <a:ext cx="9144000" cy="6858000"/>
          </a:xfrm>
          <a:prstGeom prst="rect">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0" y="626533"/>
            <a:ext cx="9144000" cy="872696"/>
          </a:xfrm>
          <a:prstGeom prst="rect">
            <a:avLst/>
          </a:prstGeom>
          <a:solidFill>
            <a:srgbClr val="C00000"/>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r>
              <a:rPr lang="fr-FR" sz="4000" dirty="0"/>
              <a:t>Back-Up </a:t>
            </a:r>
            <a:r>
              <a:rPr lang="fr-FR" sz="4000" dirty="0" err="1"/>
              <a:t>slides</a:t>
            </a:r>
            <a:endParaRPr lang="fr-FR" sz="4000" dirty="0"/>
          </a:p>
        </p:txBody>
      </p:sp>
      <p:cxnSp>
        <p:nvCxnSpPr>
          <p:cNvPr id="9" name="Gerade Verbindung 8"/>
          <p:cNvCxnSpPr/>
          <p:nvPr/>
        </p:nvCxnSpPr>
        <p:spPr>
          <a:xfrm>
            <a:off x="0" y="6394474"/>
            <a:ext cx="7696200" cy="0"/>
          </a:xfrm>
          <a:prstGeom prst="line">
            <a:avLst/>
          </a:prstGeom>
          <a:ln>
            <a:solidFill>
              <a:srgbClr val="FF0000">
                <a:alpha val="71000"/>
              </a:srgbClr>
            </a:solidFill>
          </a:ln>
        </p:spPr>
        <p:style>
          <a:lnRef idx="2">
            <a:schemeClr val="accent1"/>
          </a:lnRef>
          <a:fillRef idx="0">
            <a:schemeClr val="accent1"/>
          </a:fillRef>
          <a:effectRef idx="1">
            <a:schemeClr val="accent1"/>
          </a:effectRef>
          <a:fontRef idx="minor">
            <a:schemeClr val="tx1"/>
          </a:fontRef>
        </p:style>
      </p:cxnSp>
      <p:sp>
        <p:nvSpPr>
          <p:cNvPr id="13" name="Fußzeilenplatzhalter 12"/>
          <p:cNvSpPr>
            <a:spLocks noGrp="1"/>
          </p:cNvSpPr>
          <p:nvPr>
            <p:ph type="ftr" sz="quarter" idx="11"/>
          </p:nvPr>
        </p:nvSpPr>
        <p:spPr>
          <a:xfrm>
            <a:off x="2481708" y="6414746"/>
            <a:ext cx="4510870" cy="365125"/>
          </a:xfrm>
        </p:spPr>
        <p:txBody>
          <a:bodyPr/>
          <a:lstStyle/>
          <a:p>
            <a:r>
              <a:rPr lang="de-DE" dirty="0" err="1"/>
              <a:t>Local</a:t>
            </a:r>
            <a:r>
              <a:rPr lang="de-DE" dirty="0"/>
              <a:t> </a:t>
            </a:r>
            <a:r>
              <a:rPr lang="de-DE" dirty="0" err="1"/>
              <a:t>pharmaceutical</a:t>
            </a:r>
            <a:r>
              <a:rPr lang="de-DE" dirty="0"/>
              <a:t> </a:t>
            </a:r>
            <a:r>
              <a:rPr lang="de-DE" dirty="0" err="1"/>
              <a:t>production</a:t>
            </a:r>
            <a:r>
              <a:rPr lang="de-DE" dirty="0"/>
              <a:t> in </a:t>
            </a:r>
            <a:r>
              <a:rPr lang="de-DE" dirty="0" err="1"/>
              <a:t>the</a:t>
            </a:r>
            <a:r>
              <a:rPr lang="de-DE" dirty="0"/>
              <a:t> EAC</a:t>
            </a:r>
          </a:p>
        </p:txBody>
      </p:sp>
      <p:pic>
        <p:nvPicPr>
          <p:cNvPr id="18"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72400" y="5572522"/>
            <a:ext cx="1187896" cy="1209278"/>
          </a:xfrm>
          <a:prstGeom prst="rect">
            <a:avLst/>
          </a:prstGeom>
        </p:spPr>
      </p:pic>
      <p:sp>
        <p:nvSpPr>
          <p:cNvPr id="21" name="Foliennummernplatzhalter 11"/>
          <p:cNvSpPr txBox="1">
            <a:spLocks/>
          </p:cNvSpPr>
          <p:nvPr/>
        </p:nvSpPr>
        <p:spPr>
          <a:xfrm>
            <a:off x="7424724" y="6442979"/>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1600" b="1" dirty="0">
                <a:solidFill>
                  <a:srgbClr val="FF0000"/>
                </a:solidFill>
              </a:rPr>
              <a:t>16</a:t>
            </a:r>
          </a:p>
        </p:txBody>
      </p:sp>
      <p:pic>
        <p:nvPicPr>
          <p:cNvPr id="2050" name="Picture 2" descr="https://lh6.ggpht.com/1X-sY-yMFd1HO_Im9U3OtFYfZMHh4r5G_WMCLrs41C8HCp5ly8tDVtC5P6k5K3MEln4=w3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86100" y="2438400"/>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66623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liennummernplatzhalter 11"/>
          <p:cNvSpPr txBox="1">
            <a:spLocks/>
          </p:cNvSpPr>
          <p:nvPr/>
        </p:nvSpPr>
        <p:spPr>
          <a:xfrm>
            <a:off x="8567724" y="6473142"/>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6CD49B3-E8E4-9A46-B852-DA5A62F8F3FD}" type="slidenum">
              <a:rPr lang="de-DE" sz="1600" smtClean="0">
                <a:solidFill>
                  <a:srgbClr val="FFFFFF"/>
                </a:solidFill>
              </a:rPr>
              <a:pPr/>
              <a:t>22</a:t>
            </a:fld>
            <a:endParaRPr lang="de-DE" sz="1600" dirty="0">
              <a:solidFill>
                <a:srgbClr val="FFFFFF"/>
              </a:solidFill>
            </a:endParaRPr>
          </a:p>
        </p:txBody>
      </p:sp>
      <p:sp>
        <p:nvSpPr>
          <p:cNvPr id="2" name="Rectangle 1"/>
          <p:cNvSpPr/>
          <p:nvPr/>
        </p:nvSpPr>
        <p:spPr>
          <a:xfrm>
            <a:off x="0" y="0"/>
            <a:ext cx="9144000" cy="6858000"/>
          </a:xfrm>
          <a:prstGeom prst="rect">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0" y="626533"/>
            <a:ext cx="9144000" cy="872696"/>
          </a:xfrm>
          <a:prstGeom prst="rect">
            <a:avLst/>
          </a:prstGeom>
          <a:solidFill>
            <a:srgbClr val="C00000"/>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r>
              <a:rPr lang="fr-FR" sz="4000" dirty="0"/>
              <a:t>Agenda</a:t>
            </a:r>
          </a:p>
        </p:txBody>
      </p:sp>
      <p:cxnSp>
        <p:nvCxnSpPr>
          <p:cNvPr id="9" name="Gerade Verbindung 8"/>
          <p:cNvCxnSpPr/>
          <p:nvPr/>
        </p:nvCxnSpPr>
        <p:spPr>
          <a:xfrm>
            <a:off x="0" y="6394474"/>
            <a:ext cx="7696200" cy="0"/>
          </a:xfrm>
          <a:prstGeom prst="line">
            <a:avLst/>
          </a:prstGeom>
          <a:ln>
            <a:solidFill>
              <a:srgbClr val="FF0000">
                <a:alpha val="71000"/>
              </a:srgbClr>
            </a:solidFill>
          </a:ln>
        </p:spPr>
        <p:style>
          <a:lnRef idx="2">
            <a:schemeClr val="accent1"/>
          </a:lnRef>
          <a:fillRef idx="0">
            <a:schemeClr val="accent1"/>
          </a:fillRef>
          <a:effectRef idx="1">
            <a:schemeClr val="accent1"/>
          </a:effectRef>
          <a:fontRef idx="minor">
            <a:schemeClr val="tx1"/>
          </a:fontRef>
        </p:style>
      </p:cxnSp>
      <p:sp>
        <p:nvSpPr>
          <p:cNvPr id="13" name="Fußzeilenplatzhalter 12"/>
          <p:cNvSpPr>
            <a:spLocks noGrp="1"/>
          </p:cNvSpPr>
          <p:nvPr>
            <p:ph type="ftr" sz="quarter" idx="11"/>
          </p:nvPr>
        </p:nvSpPr>
        <p:spPr>
          <a:xfrm>
            <a:off x="2481708" y="6414746"/>
            <a:ext cx="4510870" cy="365125"/>
          </a:xfrm>
        </p:spPr>
        <p:txBody>
          <a:bodyPr/>
          <a:lstStyle/>
          <a:p>
            <a:r>
              <a:rPr lang="de-DE" dirty="0" err="1"/>
              <a:t>Local</a:t>
            </a:r>
            <a:r>
              <a:rPr lang="de-DE" dirty="0"/>
              <a:t> </a:t>
            </a:r>
            <a:r>
              <a:rPr lang="de-DE" dirty="0" err="1"/>
              <a:t>phramaceutical</a:t>
            </a:r>
            <a:r>
              <a:rPr lang="de-DE" dirty="0"/>
              <a:t> </a:t>
            </a:r>
            <a:r>
              <a:rPr lang="de-DE" dirty="0" err="1"/>
              <a:t>production</a:t>
            </a:r>
            <a:r>
              <a:rPr lang="de-DE" dirty="0"/>
              <a:t> in </a:t>
            </a:r>
            <a:r>
              <a:rPr lang="de-DE" dirty="0" err="1"/>
              <a:t>the</a:t>
            </a:r>
            <a:r>
              <a:rPr lang="de-DE" dirty="0"/>
              <a:t> EAC</a:t>
            </a:r>
          </a:p>
        </p:txBody>
      </p:sp>
      <p:sp>
        <p:nvSpPr>
          <p:cNvPr id="21" name="Foliennummernplatzhalter 11"/>
          <p:cNvSpPr txBox="1">
            <a:spLocks/>
          </p:cNvSpPr>
          <p:nvPr/>
        </p:nvSpPr>
        <p:spPr>
          <a:xfrm>
            <a:off x="7424724" y="6442979"/>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1600" b="1" dirty="0">
                <a:solidFill>
                  <a:srgbClr val="FF0000"/>
                </a:solidFill>
              </a:rPr>
              <a:t>1</a:t>
            </a:r>
          </a:p>
        </p:txBody>
      </p:sp>
      <p:grpSp>
        <p:nvGrpSpPr>
          <p:cNvPr id="5" name="Group 4"/>
          <p:cNvGrpSpPr/>
          <p:nvPr/>
        </p:nvGrpSpPr>
        <p:grpSpPr>
          <a:xfrm>
            <a:off x="533400" y="2209800"/>
            <a:ext cx="7653338" cy="3419475"/>
            <a:chOff x="533400" y="2524125"/>
            <a:chExt cx="7653338" cy="3419475"/>
          </a:xfrm>
          <a:gradFill flip="none" rotWithShape="1">
            <a:gsLst>
              <a:gs pos="0">
                <a:srgbClr val="C00000">
                  <a:tint val="66000"/>
                  <a:satMod val="160000"/>
                </a:srgbClr>
              </a:gs>
              <a:gs pos="50000">
                <a:srgbClr val="C00000">
                  <a:tint val="44500"/>
                  <a:satMod val="160000"/>
                </a:srgbClr>
              </a:gs>
              <a:gs pos="100000">
                <a:srgbClr val="C00000">
                  <a:tint val="23500"/>
                  <a:satMod val="160000"/>
                </a:srgbClr>
              </a:gs>
            </a:gsLst>
            <a:lin ang="2700000" scaled="1"/>
            <a:tileRect/>
          </a:gradFill>
        </p:grpSpPr>
        <p:sp>
          <p:nvSpPr>
            <p:cNvPr id="15" name="Rectangle 36"/>
            <p:cNvSpPr>
              <a:spLocks noChangeArrowheads="1"/>
            </p:cNvSpPr>
            <p:nvPr/>
          </p:nvSpPr>
          <p:spPr bwMode="gray">
            <a:xfrm>
              <a:off x="1203325" y="2524125"/>
              <a:ext cx="6983413" cy="485775"/>
            </a:xfrm>
            <a:prstGeom prst="rect">
              <a:avLst/>
            </a:prstGeom>
            <a:grpFill/>
            <a:ln w="9525" algn="ctr">
              <a:noFill/>
              <a:miter lim="800000"/>
              <a:headEnd/>
              <a:tailEnd/>
            </a:ln>
          </p:spPr>
          <p:txBody>
            <a:bodyPr wrap="none" lIns="54000" tIns="54000" rIns="54000" bIns="54000" anchor="ctr"/>
            <a:lstStyle/>
            <a:p>
              <a:pPr>
                <a:tabLst>
                  <a:tab pos="6096000" algn="r"/>
                </a:tabLst>
              </a:pPr>
              <a:r>
                <a:rPr lang="de-DE" b="1" dirty="0" err="1"/>
                <a:t>Medicine</a:t>
              </a:r>
              <a:r>
                <a:rPr lang="de-DE" b="1" dirty="0"/>
                <a:t> </a:t>
              </a:r>
              <a:r>
                <a:rPr lang="de-DE" b="1" dirty="0" err="1"/>
                <a:t>miracles</a:t>
              </a:r>
              <a:r>
                <a:rPr lang="de-DE" b="1" dirty="0"/>
                <a:t> in Ghana </a:t>
              </a:r>
              <a:r>
                <a:rPr lang="de-DE" b="1" dirty="0" err="1"/>
                <a:t>and</a:t>
              </a:r>
              <a:r>
                <a:rPr lang="de-DE" b="1" dirty="0"/>
                <a:t> </a:t>
              </a:r>
              <a:r>
                <a:rPr lang="de-DE" b="1" dirty="0" err="1"/>
                <a:t>Bangladesh</a:t>
              </a:r>
              <a:r>
                <a:rPr lang="de-DE" b="1" dirty="0"/>
                <a:t>?</a:t>
              </a:r>
            </a:p>
          </p:txBody>
        </p:sp>
        <p:sp>
          <p:nvSpPr>
            <p:cNvPr id="16" name="Text Box 37"/>
            <p:cNvSpPr txBox="1">
              <a:spLocks noChangeArrowheads="1"/>
            </p:cNvSpPr>
            <p:nvPr/>
          </p:nvSpPr>
          <p:spPr bwMode="gray">
            <a:xfrm>
              <a:off x="533400" y="2524125"/>
              <a:ext cx="600075" cy="485775"/>
            </a:xfrm>
            <a:prstGeom prst="rect">
              <a:avLst/>
            </a:prstGeom>
            <a:grpFill/>
            <a:ln w="9525" algn="ctr">
              <a:noFill/>
              <a:miter lim="800000"/>
              <a:headEnd/>
              <a:tailEnd/>
            </a:ln>
          </p:spPr>
          <p:txBody>
            <a:bodyPr wrap="none" lIns="54000" tIns="54000" rIns="54000" bIns="54000" anchor="ctr"/>
            <a:lstStyle/>
            <a:p>
              <a:pPr algn="ctr"/>
              <a:r>
                <a:rPr lang="de-DE" b="1" dirty="0"/>
                <a:t>I</a:t>
              </a:r>
            </a:p>
          </p:txBody>
        </p:sp>
        <p:sp>
          <p:nvSpPr>
            <p:cNvPr id="17" name="Rectangle 38"/>
            <p:cNvSpPr>
              <a:spLocks noChangeArrowheads="1"/>
            </p:cNvSpPr>
            <p:nvPr/>
          </p:nvSpPr>
          <p:spPr bwMode="gray">
            <a:xfrm>
              <a:off x="1203325" y="3711575"/>
              <a:ext cx="6983413" cy="485775"/>
            </a:xfrm>
            <a:prstGeom prst="rect">
              <a:avLst/>
            </a:prstGeom>
            <a:grpFill/>
            <a:ln w="9525" algn="ctr">
              <a:noFill/>
              <a:miter lim="800000"/>
              <a:headEnd/>
              <a:tailEnd/>
            </a:ln>
          </p:spPr>
          <p:txBody>
            <a:bodyPr wrap="none" lIns="54000" tIns="54000" rIns="54000" bIns="54000" anchor="ctr"/>
            <a:lstStyle/>
            <a:p>
              <a:pPr>
                <a:tabLst>
                  <a:tab pos="6096000" algn="r"/>
                </a:tabLst>
              </a:pPr>
              <a:r>
                <a:rPr lang="de-DE" b="1" dirty="0"/>
                <a:t>The </a:t>
              </a:r>
              <a:r>
                <a:rPr lang="de-DE" b="1" dirty="0" err="1"/>
                <a:t>pharmaceutical</a:t>
              </a:r>
              <a:r>
                <a:rPr lang="de-DE" b="1" dirty="0"/>
                <a:t> </a:t>
              </a:r>
              <a:r>
                <a:rPr lang="de-DE" b="1" dirty="0" err="1"/>
                <a:t>sector</a:t>
              </a:r>
              <a:r>
                <a:rPr lang="de-DE" b="1" dirty="0"/>
                <a:t> in </a:t>
              </a:r>
              <a:r>
                <a:rPr lang="de-DE" b="1" dirty="0" err="1"/>
                <a:t>the</a:t>
              </a:r>
              <a:r>
                <a:rPr lang="de-DE" b="1" dirty="0"/>
                <a:t> EAC</a:t>
              </a:r>
            </a:p>
          </p:txBody>
        </p:sp>
        <p:sp>
          <p:nvSpPr>
            <p:cNvPr id="19" name="Text Box 39"/>
            <p:cNvSpPr txBox="1">
              <a:spLocks noChangeArrowheads="1"/>
            </p:cNvSpPr>
            <p:nvPr/>
          </p:nvSpPr>
          <p:spPr bwMode="gray">
            <a:xfrm>
              <a:off x="533400" y="3711575"/>
              <a:ext cx="600075" cy="485775"/>
            </a:xfrm>
            <a:prstGeom prst="rect">
              <a:avLst/>
            </a:prstGeom>
            <a:grpFill/>
            <a:ln w="9525" algn="ctr">
              <a:noFill/>
              <a:miter lim="800000"/>
              <a:headEnd/>
              <a:tailEnd/>
            </a:ln>
          </p:spPr>
          <p:txBody>
            <a:bodyPr wrap="none" lIns="54000" tIns="54000" rIns="54000" bIns="54000" anchor="ctr"/>
            <a:lstStyle/>
            <a:p>
              <a:pPr algn="ctr"/>
              <a:r>
                <a:rPr lang="de-DE" b="1"/>
                <a:t>III</a:t>
              </a:r>
            </a:p>
          </p:txBody>
        </p:sp>
        <p:sp>
          <p:nvSpPr>
            <p:cNvPr id="22" name="Rectangle 40"/>
            <p:cNvSpPr>
              <a:spLocks noChangeArrowheads="1"/>
            </p:cNvSpPr>
            <p:nvPr/>
          </p:nvSpPr>
          <p:spPr bwMode="gray">
            <a:xfrm>
              <a:off x="1203325" y="4314825"/>
              <a:ext cx="6983413" cy="485775"/>
            </a:xfrm>
            <a:prstGeom prst="rect">
              <a:avLst/>
            </a:prstGeom>
            <a:grpFill/>
            <a:ln w="9525" algn="ctr">
              <a:noFill/>
              <a:miter lim="800000"/>
              <a:headEnd/>
              <a:tailEnd/>
            </a:ln>
          </p:spPr>
          <p:txBody>
            <a:bodyPr wrap="none" lIns="54000" tIns="54000" rIns="54000" bIns="54000" anchor="ctr"/>
            <a:lstStyle/>
            <a:p>
              <a:pPr>
                <a:tabLst>
                  <a:tab pos="6096000" algn="r"/>
                </a:tabLst>
              </a:pPr>
              <a:r>
                <a:rPr lang="en-US" b="1" dirty="0"/>
                <a:t>The EAC </a:t>
              </a:r>
              <a:r>
                <a:rPr lang="en-US" b="1" dirty="0" err="1"/>
                <a:t>Pharma</a:t>
              </a:r>
              <a:r>
                <a:rPr lang="en-US" b="1" dirty="0"/>
                <a:t> Policy Incentive Package</a:t>
              </a:r>
              <a:endParaRPr lang="de-DE" b="1" dirty="0"/>
            </a:p>
          </p:txBody>
        </p:sp>
        <p:sp>
          <p:nvSpPr>
            <p:cNvPr id="23" name="Text Box 41"/>
            <p:cNvSpPr txBox="1">
              <a:spLocks noChangeArrowheads="1"/>
            </p:cNvSpPr>
            <p:nvPr/>
          </p:nvSpPr>
          <p:spPr bwMode="gray">
            <a:xfrm>
              <a:off x="533400" y="4314825"/>
              <a:ext cx="600075" cy="485775"/>
            </a:xfrm>
            <a:prstGeom prst="rect">
              <a:avLst/>
            </a:prstGeom>
            <a:grpFill/>
            <a:ln w="9525" algn="ctr">
              <a:noFill/>
              <a:miter lim="800000"/>
              <a:headEnd/>
              <a:tailEnd/>
            </a:ln>
          </p:spPr>
          <p:txBody>
            <a:bodyPr wrap="none" lIns="54000" tIns="54000" rIns="54000" bIns="54000" anchor="ctr"/>
            <a:lstStyle/>
            <a:p>
              <a:pPr algn="ctr"/>
              <a:r>
                <a:rPr lang="de-DE" b="1"/>
                <a:t>IV</a:t>
              </a:r>
            </a:p>
          </p:txBody>
        </p:sp>
        <p:sp>
          <p:nvSpPr>
            <p:cNvPr id="26" name="Rectangle 46"/>
            <p:cNvSpPr>
              <a:spLocks noChangeArrowheads="1"/>
            </p:cNvSpPr>
            <p:nvPr/>
          </p:nvSpPr>
          <p:spPr bwMode="gray">
            <a:xfrm>
              <a:off x="1203325" y="3109913"/>
              <a:ext cx="6983413" cy="485775"/>
            </a:xfrm>
            <a:prstGeom prst="rect">
              <a:avLst/>
            </a:prstGeom>
            <a:grpFill/>
            <a:ln w="9525" algn="ctr">
              <a:noFill/>
              <a:miter lim="800000"/>
              <a:headEnd/>
              <a:tailEnd/>
            </a:ln>
          </p:spPr>
          <p:txBody>
            <a:bodyPr wrap="none" lIns="54000" tIns="54000" rIns="54000" bIns="54000" anchor="ctr"/>
            <a:lstStyle/>
            <a:p>
              <a:pPr>
                <a:tabLst>
                  <a:tab pos="6096000" algn="r"/>
                </a:tabLst>
              </a:pPr>
              <a:r>
                <a:rPr lang="de-DE" b="1" dirty="0" err="1"/>
                <a:t>Why</a:t>
              </a:r>
              <a:r>
                <a:rPr lang="de-DE" b="1" dirty="0"/>
                <a:t> </a:t>
              </a:r>
              <a:r>
                <a:rPr lang="de-DE" b="1" dirty="0" err="1"/>
                <a:t>support</a:t>
              </a:r>
              <a:r>
                <a:rPr lang="de-DE" b="1" dirty="0"/>
                <a:t> </a:t>
              </a:r>
              <a:r>
                <a:rPr lang="de-DE" b="1" dirty="0" err="1"/>
                <a:t>local</a:t>
              </a:r>
              <a:r>
                <a:rPr lang="de-DE" b="1" dirty="0"/>
                <a:t> </a:t>
              </a:r>
              <a:r>
                <a:rPr lang="de-DE" b="1" dirty="0" err="1"/>
                <a:t>manufacturing</a:t>
              </a:r>
              <a:r>
                <a:rPr lang="de-DE" b="1" dirty="0"/>
                <a:t> in </a:t>
              </a:r>
              <a:r>
                <a:rPr lang="de-DE" b="1" dirty="0" err="1"/>
                <a:t>the</a:t>
              </a:r>
              <a:r>
                <a:rPr lang="de-DE" b="1" dirty="0"/>
                <a:t> EAC?</a:t>
              </a:r>
            </a:p>
          </p:txBody>
        </p:sp>
        <p:sp>
          <p:nvSpPr>
            <p:cNvPr id="27" name="Text Box 47"/>
            <p:cNvSpPr txBox="1">
              <a:spLocks noChangeArrowheads="1"/>
            </p:cNvSpPr>
            <p:nvPr/>
          </p:nvSpPr>
          <p:spPr bwMode="gray">
            <a:xfrm>
              <a:off x="533400" y="3109913"/>
              <a:ext cx="600075" cy="485775"/>
            </a:xfrm>
            <a:prstGeom prst="rect">
              <a:avLst/>
            </a:prstGeom>
            <a:grpFill/>
            <a:ln w="9525" algn="ctr">
              <a:noFill/>
              <a:miter lim="800000"/>
              <a:headEnd/>
              <a:tailEnd/>
            </a:ln>
          </p:spPr>
          <p:txBody>
            <a:bodyPr wrap="none" lIns="54000" tIns="54000" rIns="54000" bIns="54000" anchor="ctr"/>
            <a:lstStyle/>
            <a:p>
              <a:pPr algn="ctr"/>
              <a:r>
                <a:rPr lang="de-DE" b="1"/>
                <a:t>II</a:t>
              </a:r>
            </a:p>
          </p:txBody>
        </p:sp>
        <p:sp>
          <p:nvSpPr>
            <p:cNvPr id="24" name="Rectangle 40"/>
            <p:cNvSpPr>
              <a:spLocks noChangeArrowheads="1"/>
            </p:cNvSpPr>
            <p:nvPr/>
          </p:nvSpPr>
          <p:spPr bwMode="gray">
            <a:xfrm>
              <a:off x="1203325" y="4876800"/>
              <a:ext cx="6983413" cy="485775"/>
            </a:xfrm>
            <a:prstGeom prst="rect">
              <a:avLst/>
            </a:prstGeom>
            <a:grpFill/>
            <a:ln w="9525" algn="ctr">
              <a:noFill/>
              <a:miter lim="800000"/>
              <a:headEnd/>
              <a:tailEnd/>
            </a:ln>
          </p:spPr>
          <p:txBody>
            <a:bodyPr wrap="none" lIns="54000" tIns="54000" rIns="54000" bIns="54000" anchor="ctr"/>
            <a:lstStyle/>
            <a:p>
              <a:pPr>
                <a:tabLst>
                  <a:tab pos="6096000" algn="r"/>
                </a:tabLst>
              </a:pPr>
              <a:r>
                <a:rPr lang="en-US" b="1" dirty="0"/>
                <a:t>Conclusion</a:t>
              </a:r>
              <a:endParaRPr lang="de-DE" b="1" dirty="0"/>
            </a:p>
          </p:txBody>
        </p:sp>
        <p:sp>
          <p:nvSpPr>
            <p:cNvPr id="25" name="Text Box 41"/>
            <p:cNvSpPr txBox="1">
              <a:spLocks noChangeArrowheads="1"/>
            </p:cNvSpPr>
            <p:nvPr/>
          </p:nvSpPr>
          <p:spPr bwMode="gray">
            <a:xfrm>
              <a:off x="533400" y="4876800"/>
              <a:ext cx="600075" cy="485775"/>
            </a:xfrm>
            <a:prstGeom prst="rect">
              <a:avLst/>
            </a:prstGeom>
            <a:grpFill/>
            <a:ln w="9525" algn="ctr">
              <a:noFill/>
              <a:miter lim="800000"/>
              <a:headEnd/>
              <a:tailEnd/>
            </a:ln>
          </p:spPr>
          <p:txBody>
            <a:bodyPr wrap="none" lIns="54000" tIns="54000" rIns="54000" bIns="54000" anchor="ctr"/>
            <a:lstStyle/>
            <a:p>
              <a:pPr algn="ctr"/>
              <a:r>
                <a:rPr lang="de-DE" b="1" dirty="0"/>
                <a:t>V</a:t>
              </a:r>
            </a:p>
          </p:txBody>
        </p:sp>
        <p:sp>
          <p:nvSpPr>
            <p:cNvPr id="28" name="Rectangle 40"/>
            <p:cNvSpPr>
              <a:spLocks noChangeArrowheads="1"/>
            </p:cNvSpPr>
            <p:nvPr/>
          </p:nvSpPr>
          <p:spPr bwMode="gray">
            <a:xfrm>
              <a:off x="1203325" y="5457825"/>
              <a:ext cx="6983413" cy="485775"/>
            </a:xfrm>
            <a:prstGeom prst="rect">
              <a:avLst/>
            </a:prstGeom>
            <a:grpFill/>
            <a:ln w="9525" algn="ctr">
              <a:noFill/>
              <a:miter lim="800000"/>
              <a:headEnd/>
              <a:tailEnd/>
            </a:ln>
          </p:spPr>
          <p:txBody>
            <a:bodyPr wrap="none" lIns="54000" tIns="54000" rIns="54000" bIns="54000" anchor="ctr"/>
            <a:lstStyle/>
            <a:p>
              <a:pPr>
                <a:tabLst>
                  <a:tab pos="6096000" algn="r"/>
                </a:tabLst>
              </a:pPr>
              <a:r>
                <a:rPr lang="en-US" b="1" dirty="0"/>
                <a:t>FEAPM seeks EAC support &amp; advise</a:t>
              </a:r>
            </a:p>
          </p:txBody>
        </p:sp>
        <p:sp>
          <p:nvSpPr>
            <p:cNvPr id="29" name="Text Box 41"/>
            <p:cNvSpPr txBox="1">
              <a:spLocks noChangeArrowheads="1"/>
            </p:cNvSpPr>
            <p:nvPr/>
          </p:nvSpPr>
          <p:spPr bwMode="gray">
            <a:xfrm>
              <a:off x="533400" y="5457825"/>
              <a:ext cx="600075" cy="485775"/>
            </a:xfrm>
            <a:prstGeom prst="rect">
              <a:avLst/>
            </a:prstGeom>
            <a:grpFill/>
            <a:ln w="9525" algn="ctr">
              <a:noFill/>
              <a:miter lim="800000"/>
              <a:headEnd/>
              <a:tailEnd/>
            </a:ln>
          </p:spPr>
          <p:txBody>
            <a:bodyPr wrap="none" lIns="54000" tIns="54000" rIns="54000" bIns="54000" anchor="ctr"/>
            <a:lstStyle/>
            <a:p>
              <a:pPr algn="ctr"/>
              <a:r>
                <a:rPr lang="de-DE" b="1" dirty="0"/>
                <a:t>VI</a:t>
              </a:r>
            </a:p>
          </p:txBody>
        </p:sp>
      </p:grpSp>
      <p:pic>
        <p:nvPicPr>
          <p:cNvPr id="18"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72400" y="5572522"/>
            <a:ext cx="1187896" cy="1209278"/>
          </a:xfrm>
          <a:prstGeom prst="rect">
            <a:avLst/>
          </a:prstGeom>
        </p:spPr>
      </p:pic>
    </p:spTree>
    <p:extLst>
      <p:ext uri="{BB962C8B-B14F-4D97-AF65-F5344CB8AC3E}">
        <p14:creationId xmlns:p14="http://schemas.microsoft.com/office/powerpoint/2010/main" val="13045707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liennummernplatzhalter 11"/>
          <p:cNvSpPr txBox="1">
            <a:spLocks/>
          </p:cNvSpPr>
          <p:nvPr/>
        </p:nvSpPr>
        <p:spPr>
          <a:xfrm>
            <a:off x="8567724" y="6473142"/>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6CD49B3-E8E4-9A46-B852-DA5A62F8F3FD}" type="slidenum">
              <a:rPr lang="de-DE" sz="1600" smtClean="0">
                <a:solidFill>
                  <a:srgbClr val="FFFFFF"/>
                </a:solidFill>
              </a:rPr>
              <a:pPr/>
              <a:t>23</a:t>
            </a:fld>
            <a:endParaRPr lang="de-DE" sz="1600" dirty="0">
              <a:solidFill>
                <a:srgbClr val="FFFFFF"/>
              </a:solidFill>
            </a:endParaRPr>
          </a:p>
        </p:txBody>
      </p:sp>
      <p:sp>
        <p:nvSpPr>
          <p:cNvPr id="2" name="Rectangle 1"/>
          <p:cNvSpPr/>
          <p:nvPr/>
        </p:nvSpPr>
        <p:spPr>
          <a:xfrm>
            <a:off x="0" y="0"/>
            <a:ext cx="9144000" cy="6858000"/>
          </a:xfrm>
          <a:prstGeom prst="rect">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a:p>
        </p:txBody>
      </p:sp>
      <p:sp>
        <p:nvSpPr>
          <p:cNvPr id="4" name="Rectangle 3"/>
          <p:cNvSpPr/>
          <p:nvPr/>
        </p:nvSpPr>
        <p:spPr>
          <a:xfrm>
            <a:off x="0" y="626533"/>
            <a:ext cx="9144000" cy="872696"/>
          </a:xfrm>
          <a:prstGeom prst="rect">
            <a:avLst/>
          </a:prstGeom>
          <a:solidFill>
            <a:srgbClr val="C00000"/>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r>
              <a:rPr lang="fr-FR" sz="4000" dirty="0" err="1"/>
              <a:t>Does</a:t>
            </a:r>
            <a:r>
              <a:rPr lang="fr-FR" sz="4000" dirty="0"/>
              <a:t> WTO </a:t>
            </a:r>
            <a:r>
              <a:rPr lang="fr-FR" sz="4000" dirty="0" err="1"/>
              <a:t>allow</a:t>
            </a:r>
            <a:r>
              <a:rPr lang="fr-FR" sz="4000" dirty="0"/>
              <a:t> for </a:t>
            </a:r>
            <a:r>
              <a:rPr lang="fr-FR" sz="4000" dirty="0" err="1"/>
              <a:t>this</a:t>
            </a:r>
            <a:r>
              <a:rPr lang="fr-FR" sz="4000" dirty="0"/>
              <a:t>?</a:t>
            </a:r>
          </a:p>
        </p:txBody>
      </p:sp>
      <p:cxnSp>
        <p:nvCxnSpPr>
          <p:cNvPr id="9" name="Gerade Verbindung 8"/>
          <p:cNvCxnSpPr/>
          <p:nvPr/>
        </p:nvCxnSpPr>
        <p:spPr>
          <a:xfrm>
            <a:off x="0" y="6394474"/>
            <a:ext cx="7696200" cy="0"/>
          </a:xfrm>
          <a:prstGeom prst="line">
            <a:avLst/>
          </a:prstGeom>
          <a:ln>
            <a:solidFill>
              <a:srgbClr val="FF0000">
                <a:alpha val="71000"/>
              </a:srgbClr>
            </a:solidFill>
          </a:ln>
        </p:spPr>
        <p:style>
          <a:lnRef idx="2">
            <a:schemeClr val="accent1"/>
          </a:lnRef>
          <a:fillRef idx="0">
            <a:schemeClr val="accent1"/>
          </a:fillRef>
          <a:effectRef idx="1">
            <a:schemeClr val="accent1"/>
          </a:effectRef>
          <a:fontRef idx="minor">
            <a:schemeClr val="tx1"/>
          </a:fontRef>
        </p:style>
      </p:cxnSp>
      <p:sp>
        <p:nvSpPr>
          <p:cNvPr id="13" name="Fußzeilenplatzhalter 12"/>
          <p:cNvSpPr>
            <a:spLocks noGrp="1"/>
          </p:cNvSpPr>
          <p:nvPr>
            <p:ph type="ftr" sz="quarter" idx="11"/>
          </p:nvPr>
        </p:nvSpPr>
        <p:spPr>
          <a:xfrm>
            <a:off x="2481708" y="6414746"/>
            <a:ext cx="4510870" cy="365125"/>
          </a:xfrm>
        </p:spPr>
        <p:txBody>
          <a:bodyPr/>
          <a:lstStyle/>
          <a:p>
            <a:r>
              <a:rPr lang="de-DE" dirty="0" err="1"/>
              <a:t>Local</a:t>
            </a:r>
            <a:r>
              <a:rPr lang="de-DE" dirty="0"/>
              <a:t> </a:t>
            </a:r>
            <a:r>
              <a:rPr lang="de-DE" dirty="0" err="1"/>
              <a:t>pharmaceutical</a:t>
            </a:r>
            <a:r>
              <a:rPr lang="de-DE" dirty="0"/>
              <a:t> </a:t>
            </a:r>
            <a:r>
              <a:rPr lang="de-DE" dirty="0" err="1"/>
              <a:t>production</a:t>
            </a:r>
            <a:r>
              <a:rPr lang="de-DE" dirty="0"/>
              <a:t> in </a:t>
            </a:r>
            <a:r>
              <a:rPr lang="de-DE" dirty="0" err="1"/>
              <a:t>the</a:t>
            </a:r>
            <a:r>
              <a:rPr lang="de-DE" dirty="0"/>
              <a:t> EAC</a:t>
            </a:r>
          </a:p>
        </p:txBody>
      </p:sp>
      <p:sp>
        <p:nvSpPr>
          <p:cNvPr id="21" name="Foliennummernplatzhalter 11"/>
          <p:cNvSpPr txBox="1">
            <a:spLocks/>
          </p:cNvSpPr>
          <p:nvPr/>
        </p:nvSpPr>
        <p:spPr>
          <a:xfrm>
            <a:off x="7424724" y="6442979"/>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1600" b="1" dirty="0">
                <a:solidFill>
                  <a:srgbClr val="FF0000"/>
                </a:solidFill>
              </a:rPr>
              <a:t>13</a:t>
            </a:r>
          </a:p>
        </p:txBody>
      </p:sp>
      <p:sp>
        <p:nvSpPr>
          <p:cNvPr id="8" name="Rounded Rectangle 7"/>
          <p:cNvSpPr/>
          <p:nvPr/>
        </p:nvSpPr>
        <p:spPr>
          <a:xfrm>
            <a:off x="1981200" y="1752600"/>
            <a:ext cx="6874662" cy="990600"/>
          </a:xfrm>
          <a:prstGeom prst="round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r>
              <a:rPr lang="en-US" dirty="0"/>
              <a:t>Yes, Partner States are not bound by any WTO trade legislation</a:t>
            </a:r>
          </a:p>
          <a:p>
            <a:pPr marL="285750" indent="-285750" algn="ctr">
              <a:buFont typeface="Arial" panose="020B0604020202020204" pitchFamily="34" charset="0"/>
              <a:buChar char="•"/>
            </a:pPr>
            <a:r>
              <a:rPr lang="en-US" dirty="0"/>
              <a:t>Need to be applied in a unified way throughout EAC Common Market.</a:t>
            </a:r>
          </a:p>
        </p:txBody>
      </p:sp>
      <p:sp>
        <p:nvSpPr>
          <p:cNvPr id="7" name="Oval 6"/>
          <p:cNvSpPr/>
          <p:nvPr/>
        </p:nvSpPr>
        <p:spPr>
          <a:xfrm>
            <a:off x="304800" y="1676400"/>
            <a:ext cx="1981200" cy="114300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de-DE" sz="2000" b="1" dirty="0"/>
              <a:t>Price </a:t>
            </a:r>
            <a:r>
              <a:rPr lang="de-DE" sz="2000" b="1" dirty="0" err="1"/>
              <a:t>Preferences</a:t>
            </a:r>
            <a:endParaRPr lang="en-US" sz="2000" b="1" dirty="0"/>
          </a:p>
        </p:txBody>
      </p:sp>
      <p:sp>
        <p:nvSpPr>
          <p:cNvPr id="16" name="Rounded Rectangle 15"/>
          <p:cNvSpPr/>
          <p:nvPr/>
        </p:nvSpPr>
        <p:spPr>
          <a:xfrm>
            <a:off x="1981200" y="3200400"/>
            <a:ext cx="6874662" cy="990600"/>
          </a:xfrm>
          <a:prstGeom prst="round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r>
              <a:rPr lang="en-US" dirty="0"/>
              <a:t>   Yes, need for implementation in the EAC Common Market through CET.</a:t>
            </a:r>
          </a:p>
        </p:txBody>
      </p:sp>
      <p:sp>
        <p:nvSpPr>
          <p:cNvPr id="17" name="Rounded Rectangle 16"/>
          <p:cNvSpPr/>
          <p:nvPr/>
        </p:nvSpPr>
        <p:spPr>
          <a:xfrm>
            <a:off x="1981200" y="4648200"/>
            <a:ext cx="6874662" cy="990600"/>
          </a:xfrm>
          <a:prstGeom prst="round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0" indent="-285750" algn="ctr">
              <a:buFont typeface="Arial" panose="020B0604020202020204" pitchFamily="34" charset="0"/>
              <a:buChar char="•"/>
              <a:tabLst>
                <a:tab pos="7031038" algn="l"/>
              </a:tabLst>
            </a:pPr>
            <a:r>
              <a:rPr lang="en-US" b="1" dirty="0"/>
              <a:t>   </a:t>
            </a:r>
            <a:r>
              <a:rPr lang="en-US" dirty="0"/>
              <a:t>Yes, according to infant industry clause </a:t>
            </a:r>
          </a:p>
          <a:p>
            <a:pPr marL="285750" lvl="0" indent="-285750" algn="ctr">
              <a:buFont typeface="Arial" panose="020B0604020202020204" pitchFamily="34" charset="0"/>
              <a:buChar char="•"/>
              <a:tabLst>
                <a:tab pos="7031038" algn="l"/>
              </a:tabLst>
            </a:pPr>
            <a:r>
              <a:rPr lang="en-US" dirty="0"/>
              <a:t>  Adequate capacities for local production for more than 60 products already exist.</a:t>
            </a:r>
          </a:p>
        </p:txBody>
      </p:sp>
      <p:sp>
        <p:nvSpPr>
          <p:cNvPr id="14" name="Oval 13"/>
          <p:cNvSpPr/>
          <p:nvPr/>
        </p:nvSpPr>
        <p:spPr>
          <a:xfrm>
            <a:off x="304800" y="4572000"/>
            <a:ext cx="1981200" cy="114300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de-DE" sz="2000" b="1" dirty="0"/>
              <a:t>Import </a:t>
            </a:r>
            <a:r>
              <a:rPr lang="de-DE" sz="2000" b="1" dirty="0" err="1"/>
              <a:t>Classification</a:t>
            </a:r>
            <a:endParaRPr lang="en-US" sz="2000" b="1" dirty="0"/>
          </a:p>
        </p:txBody>
      </p:sp>
      <p:sp>
        <p:nvSpPr>
          <p:cNvPr id="15" name="Oval 14"/>
          <p:cNvSpPr/>
          <p:nvPr/>
        </p:nvSpPr>
        <p:spPr>
          <a:xfrm>
            <a:off x="304800" y="3124200"/>
            <a:ext cx="1981200" cy="114300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b="1" dirty="0" err="1"/>
              <a:t>Tax</a:t>
            </a:r>
            <a:r>
              <a:rPr lang="de-DE" sz="2000" b="1" dirty="0"/>
              <a:t> Incentives</a:t>
            </a:r>
            <a:endParaRPr lang="en-US" sz="2000" b="1" dirty="0"/>
          </a:p>
        </p:txBody>
      </p:sp>
      <p:pic>
        <p:nvPicPr>
          <p:cNvPr id="18"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72400" y="5572522"/>
            <a:ext cx="1187896" cy="1209278"/>
          </a:xfrm>
          <a:prstGeom prst="rect">
            <a:avLst/>
          </a:prstGeom>
        </p:spPr>
      </p:pic>
      <p:sp>
        <p:nvSpPr>
          <p:cNvPr id="19" name="TextBox 18"/>
          <p:cNvSpPr txBox="1"/>
          <p:nvPr/>
        </p:nvSpPr>
        <p:spPr>
          <a:xfrm>
            <a:off x="2133600" y="6123801"/>
            <a:ext cx="5943600" cy="276999"/>
          </a:xfrm>
          <a:prstGeom prst="rect">
            <a:avLst/>
          </a:prstGeom>
          <a:noFill/>
        </p:spPr>
        <p:txBody>
          <a:bodyPr wrap="square" rtlCol="0">
            <a:spAutoFit/>
          </a:bodyPr>
          <a:lstStyle/>
          <a:p>
            <a:r>
              <a:rPr lang="en-US" sz="1200" dirty="0">
                <a:solidFill>
                  <a:schemeClr val="bg1">
                    <a:lumMod val="50000"/>
                  </a:schemeClr>
                </a:solidFill>
              </a:rPr>
              <a:t>Source: FEAPM Policy Paper -  A look at international trade law and existing best practices</a:t>
            </a:r>
          </a:p>
        </p:txBody>
      </p:sp>
      <p:sp>
        <p:nvSpPr>
          <p:cNvPr id="3" name="AutoShape 2" descr="data:image/png;base64,iVBORw0KGgoAAAANSUhEUgAAAKAAAACgCAMAAAC8EZcfAAABKVBMVEX////tHS0EZzkuMZIAAAD7+/vw8PD29vaVlZUsL5Ho6OiMjIz4+Pjr6+utra18fHzd3d2jo6PPz8++vr7Hx8fV1dXg4OBeXl62trZERESbm5txcXFYWFjMzMxSUlKPj48AYS9oaGg6OjrtECQgJI4kJCQxMTEmKo9DQ0MfHx+EhITsABx3d3ctLS2nx7cAWyRPUZ8VGov1kJYXFxeWmMTX5t/uKjnxW2X+8vPze4PQ0eXsAAA9g1/vNkXm5vLz8/iWuqjA0sjwSlX84uT3oqiwsdP5xsnBwdn719loaq/4s7jsABJWknPya3NGSZ5zpIuBg7sjd05eYKf0kZb5uL3wU1y80cZLhmYhflSOrZvycnqipMoJD4p1d7Zglnoxd1EAUxGRksQAAIPtlC2gAAAQAElEQVR4nO1cC3eaStfGOICCiAjIxVvwmqC51WgS25ibud/bnrSnOU1P3///I74ZNWEGENGYnvWtladrNQIz8rD3nr337BmkqHe84x3veMc73vGOd/w/gKrHbA1iaQn9b8d09b9mNAItcLKYK9UKVtFU0uk8x+XTacUsWoVaKSfKnED/l+zYtMxrmmjKnN9VTjZFTePlNPuneY2gmpbG6yoT1IZRdTtnmf+FvqVCLZsKo8CEkMrWCtLbM8LvmSoua/lpeijacjH1p8wxkRcL/NRKU/kCn0+8BR/PnbKGnpqlY0Yymn/AGK2qJMzal4tVrXly8YKVlu3XfYO9LL2h11Es69U6SmuWMg8uPkhIteQcnp5JlqQ3GSycZoz1ybQcyyXJU6wy1g8xhuYbel4Hednf1yJhlICYT5P3tIFpgyIk4ytzqSXPmR4jlfwsh83rtp6hGAAvZvALSQCNNQ10Ss/65jVKSQoMkVPza2oZ71m2aMV0HhgCYzTNZgy7Qjdb6A/gKRWIVszbleIK4hwZJgzfb2OSABqeDmmIVTVtYlcETRsRbJboJPCzOEE05jZUuKrpOacPjMhG46YIKLkF/2LPwFgF+H8GJJlak5YACjwJTyQ2q3PyiCm/4aEZSOcKurcO4F9VlWLY/XRog4xlsElgG4aNwhzMGt1akJZnCpkefiWv/CiKr5ZS6Bq0r6RBxVqiKeF3o+VsMdtMUc0VBplByliSZTPr5mOW5sCQXfbjR8V0rZVH3oRScyolcIJbXQzHJRIikFhIEP5FTIqGu5G58motJ6ou/dLcwOTNpFQCOmsuF8Sg3EHNcvYKJyApJqiU91Gl6itHClNw+QimWAKIslLTGRs0pckON2WZyE8y0iiykIOlWHiVDFlRJL9P1UxVBPBDPgtJSqFMKJFKWDyUeQslQrRpE06HFvnXyFAqkPoTmkCk5Br6YiAx4b85tcRTRgE+TlIDrnxNcAfxaSDXyPghS9B/NC2QldVYdrp4rxcMlZaBmAZp15VUdea4zLi6KgY8hjI0reVSqMfeO8WFLGu2aWoG+mIiPMvLs5qhVSQO5UHIYnKFhKz6RGYfJDYfnQM63+JgyIHWSHFLhPEWm7PxS5aIQ6U2NJ98dTm01XTXj7EjjoYhBz2aBUjVVGcyw3SJEFO6xqVBFiqDEadI2X//7xQ/zLdglpMxYoD8ikzJbZghkMiSHlpFicuymODYaSzmOLreww7pZIFRLCUPQ5yOR2azOb2v0XOu2I4col7NNqeqD3Rv6pvEibwBI7SdE6gW7v+E3PQTqarud9b0ze3Go7deOe8RZ3T4hJZImRpREtNXpuVn+8+wkxP40SekgHvr9WjX0wqINkxok7iNuzzGRHDV2coHF40v2/hx9ya+ceppBVAGwmk57JRQnU41sdlc08luuXx9hJ04jvoQZICegKEFEFWApt/MZSwySzNlkhedciRS3v3qnNmsRL0EaZjX8KBEVl5TS+Gc/xAmj5sSy7n03ffttP3jYwSiHHEuQw3H614Vs/YKQBFlBcuVaN43MfaHYODCT1ugRFS0tq99+hxdHJYH/HYvnJtCAcbXvYOESg6DkdLCHLRqhDf7ZBYTYKqWlZsAN+ivu9vuHtsXW5Ehvw42jk/j8Wjlbs97AzY5kACbEx1nSGfDB7wS5gMTvE5TCRWPnh/KF2T7sw+HQ3qRRgQbIr1oHP7zaphCmbpREHU2DzDD00t+Lf2QwluqpcHDyrxzaqfRuXiW4fb22U7nY3lIr9zZwXrCKBKNVn763yO5nFZsY6mK36oUdphkcXPVSgAVpJOY/HfKkfL11xOIr/3rTmNIDolv68RpRB8jfvE6GUegrY7+DiYAjII7l7C+LVHDo7CSklpVPl3ArLJ/CYXViHQ6kUuHXaTR+YKpd+8uOuCHp1vDzqNGSe+snVkJlzLIBXfHIgBEanPp0Bqh3Gh8OMKe4fRzJQ75bWx6UouLkf0KtZyngFgKl/zb3tGUt4jU5my3jFEsl8udv/oYE7r3eQOKD8rPy486eTZTRZQZRmDxmo0UqgDO5bCoqAy8PWu7Hu1s5xDKbIjO4Y/+Ce53er8H9KLxyqNPanbx10jHbDbHW03JLjo+lwtVeVU0TFriQLWM7S5C0mcn/Q8IFycnZ4RX7G2uVxA9aIIe+0PoH56NPklKxoYeVnNskbHCLF8lsTGcKYFCjKUE2y9LpRFc53q/b+oj8d34RBCInReCLDJ3gOfSdDGEEbJZrJGq5gtVUPWxSj/sdc83KjB4IOuL/vYJIAjlF4IUw9nk4KNkcfJ8QtBc6kyZzZUQUZLuHp9v1OMD7cbrn33VC3H20SEog2UoDDrjmJSam3wnTvNUe5nsxF6947v1ykC3A+0+ut3zCz5cbjneEqCQSvNOMi3kJo8SWcQOdA2pIDthRtN7PF+PVkbSq1c2/NKDEY52GzvOmMoPFKpgiYg4eZTgaVkKGCCpLoGA5t3H88o/lfqLbivrv8dKj0J5RvkLdshSNCNwhnPC5D1d3MhhmUwRFYtAUPmpd/NsdwPp1T9vBtGjTjrlDpZvc02ZLwAAHF+g53x6kVjCxkiBV3UrnQpYQESztuiz6VV+nmL0fDzT9la5fIh5TaEFckU533RMSF2aSLCKjRH4cK0a3wzYbzAiCFW7Ef3dw21v/9brMX6UIw08IRNslYXPITlmz0yeH+MJmkmpkmWAgAkUJBiv1+s3n+8It0y3r9bWrtquxigLuiTCztBJ46FhYtKqEqlMIgNzyKAVdmSDNz8fT0l9tvfvFxcWFq8IGdJ9lFiQ05lRJMLMvjBpQTqt4QfZpVJWCUrSenePp12XV2H2P0F6EGu3uAz7aE4aOSOapqWkafI2Noy1SXUuCc9qAeCThqdmS2DPPRYS+58Whvwgw33n/AfEr/GFbCwDhBZW6bcmRdUYloMnB9JUh/Ex4bYoP7Dt27VndguLvx5eLmxfXyIFbx2R7ZXh+Es7AzM2qcCANxjmFkJxYIP0wySGifbq1aJD7x5T8MnWIMHtnLi6sExalmV8rjQVQWkg7lRz+HwPt0GVQfpg//aXQ29h7erAad7fHfC7/OLplkQqrmFuYiqCDJASlFKIDe90cP80rlNi9fbb/YLDbmFtYdUxq7Pr8qjm4OmYMZICJ+DhYyqClNKCz1cYPR/7tLawLxBDmk4wTHv/6vu/axg5SPTTviO9ow/Pk2Y8hoyuK0MPiC2DTkeQyiSxVd7VgWGtHhy0EQ4g/r79tLC2iJND9J72HZvfPjlsjKZWf+Eepj18UHmYHFszEnT5l8QV8r6LC/efEKBK3dwQvcXbByxWfr0elUQiWCINwT4MCapZNEDSNScUTCaI5Tu2RW7kYbyESHbQBtqYDZxtdZ5np41dwsG0nwe4XdUsDWC+155EUMEiiRSLaQVezrwYFHO1MIYipP7rGxE4tr/uvszvy5EfpAd4GHlImtINo4DngO4JhwdpbEShSMmKANtwRK8+LbrFCE8s3l/druLs6LMLhx4cvn2yXkfvH4zu5pnFecsNLghkQqZmgU3UnJiHv6++rzlYgNz2D9qEE6cvdnbxos0WGYCRJkbtzYJYhKMQC2+lidO6GvbZTlaB6nbPNMsI7dUhDgSBYV3JxNGHvyJYYaQR6XvKnQ9PQxqsnuLyMc3AbHByPoi79QJYKaocE35tafuov/uxgddtOjseehT1/W/nc8YGVcfuUjVvaxcKmBHE+IxiakbIBYLts/5WpEHUvDo/3NEXob22+kIvCZZieC3IXVnzQsQSfAH6p2Qh1GLp9sWX612yLFdu/DjxER9FXf0amSBjGkAiTFwS/ToQICd+nIUXd8bhqH992Cm72F1eH/nSox4Wvo0+iQAUGYrGEuoQaxEcVuHnWmDZd02RxA40O5JdOXL4xZ8dFNsTlsemzIJRdaRGh9gJwWEb8ZicFWbFaYcsuJYvD3cuxtFDIX2NzCwlJ6RmQhQIGc2ZpSaUUGsrBMFGZKuPVwx77gnV/eJ3sju2316xJm8qDFWjG0Ow3Pi42yctb+8mSpZqrhadMeyBXAzh0uTmtLtEBgTL5c7udd8156CO6/V4pdJ1brsPY89YKbFWGOGohWmXincuG+Xd6y8XbnZUbzM+LKa/FJQeYJa2P1ZKwsRZMQKdnXYz985131WoHmK4FgHxUg5uwxnzr/GTLzUbKmjFAhcD3NN0Ci2H+Tb8GR3VbTaety0wn2Dy87df4yEmJoNDqK1Agr/DfMded/2fYV0uXl9/3n6UQJlagACpVkjdFYIqqr2bceVnB93j81E9OF65ebE/pN+FgCEcJhAPIWkBF/fOo5sBl1G5+ve6Uw/++TKC29/QlOZ7QE8t9IJxK2hd9Hijfu67BozQHZSr4yPlbnx2LLb9a5B/H4z/4kygaREQgyrFez8r9Y3KXbe3t7c3WMvZQ+j1uo8/b/7ZcMrVlei5UzOk9/8dTA8CFEzxkzOZZ2QCVwPQQjWUTn39/G4T4e78/Pwmirhh1eqNm9+YmNu3w4mMT9X1BVwu/LaPhBiYw3RH7rdeGaAOEXe4DWv9j1j0oEYFw8VPQZE2KU6xwUzWAsMdWm7FGZHkNv75STjL9tNwsrq4GMSP1abJASa27t7dRCuk4OKQWyV68/mOGEGoWj1Ub7D8JsnE03zickD3ePNuHbLc2BjoeWPA7fG4SwQrFhrfaBq9+C24vjjtVtswm4f3ut3u6enpIxwox6en3W7PFQUTq7f3L9VgT82fRHLyCg6J1BTb37zLxggHt9+cQsnaU/AIEKpTbxZrhvdKHjDMw9MiVjPEq9X+EKe/GxcYkQPRRlVDvGJ4O6m8rRRmeH8oOd2wwtD+lygufXuYlOWxM22XT/i+LBUG7TWsZHj/MPk5eWumFw64sOmZG88EYfb8NMn4ENQpt4e+QA+zV8EHiCB0f5/ImuFYCCszv21gTz3BG6C99h2SO2iH0xvbnP2FWyE306vptMBM8a6JFGKnx1hkQm73egXk0LsGfaEErWbPAykw1cv8XijLb/paulp99dvQpvEG7wI/I1ObYm/yOEghdgPNCG62QeiGNMVkYSqk5sMPMiy9iR2q7pceZ4e58gYM1XnY3zMUMHd/KIO5/ppBet7vpEuzvGcVhIxmzXGoZKzs3Acew1df6fMdKC3+LX5PI78SYodpCLBibW6PSkLI5uRX/6hNQs/N5zn9QMua5z31KZGycm+aILFmK/aKF5YTsVbszcQ3ApNd5mf0OAy/nJ2rsxoD1TZm+Z0q1TQ8O+7fCvmiMc0rsgiKaBTfaOz6gRaklaVYaHUxsdKK9Md/ZC3VXDGkzKTb0kJGMlaabzxxGHdz3dZyvJzPjCFJZxSZz2m2/h/+QB2T1nlLy/KmniaCayatm3xWs4p6+k+M20DQDJfS+WytVKuVcujHB3PoUy3L66lpdrT8GeTTEH9wsL7jHe94xzve8Y53vOO1+D8mFaveZeUDZgAAAABJRU5ErkJggg=="/>
          <p:cNvSpPr>
            <a:spLocks noChangeAspect="1" noChangeArrowheads="1"/>
          </p:cNvSpPr>
          <p:nvPr/>
        </p:nvSpPr>
        <p:spPr bwMode="auto">
          <a:xfrm>
            <a:off x="155575" y="-914400"/>
            <a:ext cx="1905000" cy="1905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data:image/png;base64,iVBORw0KGgoAAAANSUhEUgAAAKAAAACgCAMAAAC8EZcfAAABKVBMVEX////tHS0EZzkuMZIAAAD7+/vw8PD29vaVlZUsL5Ho6OiMjIz4+Pjr6+utra18fHzd3d2jo6PPz8++vr7Hx8fV1dXg4OBeXl62trZERESbm5txcXFYWFjMzMxSUlKPj48AYS9oaGg6OjrtECQgJI4kJCQxMTEmKo9DQ0MfHx+EhITsABx3d3ctLS2nx7cAWyRPUZ8VGov1kJYXFxeWmMTX5t/uKjnxW2X+8vPze4PQ0eXsAAA9g1/vNkXm5vLz8/iWuqjA0sjwSlX84uT3oqiwsdP5xsnBwdn719loaq/4s7jsABJWknPya3NGSZ5zpIuBg7sjd05eYKf0kZb5uL3wU1y80cZLhmYhflSOrZvycnqipMoJD4p1d7Zglnoxd1EAUxGRksQAAIPtlC2gAAAQAElEQVR4nO1cC3eaStfGOICCiAjIxVvwmqC51WgS25ibud/bnrSnOU1P3///I74ZNWEGENGYnvWtladrNQIz8rD3nr337BmkqHe84x3veMc73vGOd/w/gKrHbA1iaQn9b8d09b9mNAItcLKYK9UKVtFU0uk8x+XTacUsWoVaKSfKnED/l+zYtMxrmmjKnN9VTjZFTePlNPuneY2gmpbG6yoT1IZRdTtnmf+FvqVCLZsKo8CEkMrWCtLbM8LvmSoua/lpeijacjH1p8wxkRcL/NRKU/kCn0+8BR/PnbKGnpqlY0Yymn/AGK2qJMzal4tVrXly8YKVlu3XfYO9LL2h11Es69U6SmuWMg8uPkhIteQcnp5JlqQ3GSycZoz1ybQcyyXJU6wy1g8xhuYbel4Hednf1yJhlICYT5P3tIFpgyIk4ytzqSXPmR4jlfwsh83rtp6hGAAvZvALSQCNNQ10Ss/65jVKSQoMkVPza2oZ71m2aMV0HhgCYzTNZgy7Qjdb6A/gKRWIVszbleIK4hwZJgzfb2OSABqeDmmIVTVtYlcETRsRbJboJPCzOEE05jZUuKrpOacPjMhG46YIKLkF/2LPwFgF+H8GJJlak5YACjwJTyQ2q3PyiCm/4aEZSOcKurcO4F9VlWLY/XRog4xlsElgG4aNwhzMGt1akJZnCpkefiWv/CiKr5ZS6Bq0r6RBxVqiKeF3o+VsMdtMUc0VBplByliSZTPr5mOW5sCQXfbjR8V0rZVH3oRScyolcIJbXQzHJRIikFhIEP5FTIqGu5G58motJ6ou/dLcwOTNpFQCOmsuF8Sg3EHNcvYKJyApJqiU91Gl6itHClNw+QimWAKIslLTGRs0pckON2WZyE8y0iiykIOlWHiVDFlRJL9P1UxVBPBDPgtJSqFMKJFKWDyUeQslQrRpE06HFvnXyFAqkPoTmkCk5Br6YiAx4b85tcRTRgE+TlIDrnxNcAfxaSDXyPghS9B/NC2QldVYdrp4rxcMlZaBmAZp15VUdea4zLi6KgY8hjI0reVSqMfeO8WFLGu2aWoG+mIiPMvLs5qhVSQO5UHIYnKFhKz6RGYfJDYfnQM63+JgyIHWSHFLhPEWm7PxS5aIQ6U2NJ98dTm01XTXj7EjjoYhBz2aBUjVVGcyw3SJEFO6xqVBFiqDEadI2X//7xQ/zLdglpMxYoD8ikzJbZghkMiSHlpFicuymODYaSzmOLreww7pZIFRLCUPQ5yOR2azOb2v0XOu2I4col7NNqeqD3Rv6pvEibwBI7SdE6gW7v+E3PQTqarud9b0ze3Go7deOe8RZ3T4hJZImRpREtNXpuVn+8+wkxP40SekgHvr9WjX0wqINkxok7iNuzzGRHDV2coHF40v2/hx9ya+ceppBVAGwmk57JRQnU41sdlc08luuXx9hJ04jvoQZICegKEFEFWApt/MZSwySzNlkhedciRS3v3qnNmsRL0EaZjX8KBEVl5TS+Gc/xAmj5sSy7n03ffttP3jYwSiHHEuQw3H614Vs/YKQBFlBcuVaN43MfaHYODCT1ugRFS0tq99+hxdHJYH/HYvnJtCAcbXvYOESg6DkdLCHLRqhDf7ZBYTYKqWlZsAN+ivu9vuHtsXW5Ehvw42jk/j8Wjlbs97AzY5kACbEx1nSGfDB7wS5gMTvE5TCRWPnh/KF2T7sw+HQ3qRRgQbIr1oHP7zaphCmbpREHU2DzDD00t+Lf2QwluqpcHDyrxzaqfRuXiW4fb22U7nY3lIr9zZwXrCKBKNVn763yO5nFZsY6mK36oUdphkcXPVSgAVpJOY/HfKkfL11xOIr/3rTmNIDolv68RpRB8jfvE6GUegrY7+DiYAjII7l7C+LVHDo7CSklpVPl3ArLJ/CYXViHQ6kUuHXaTR+YKpd+8uOuCHp1vDzqNGSe+snVkJlzLIBXfHIgBEanPp0Bqh3Gh8OMKe4fRzJQ75bWx6UouLkf0KtZyngFgKl/zb3tGUt4jU5my3jFEsl8udv/oYE7r3eQOKD8rPy486eTZTRZQZRmDxmo0UqgDO5bCoqAy8PWu7Hu1s5xDKbIjO4Y/+Ce53er8H9KLxyqNPanbx10jHbDbHW03JLjo+lwtVeVU0TFriQLWM7S5C0mcn/Q8IFycnZ4RX7G2uVxA9aIIe+0PoH56NPklKxoYeVnNskbHCLF8lsTGcKYFCjKUE2y9LpRFc53q/b+oj8d34RBCInReCLDJ3gOfSdDGEEbJZrJGq5gtVUPWxSj/sdc83KjB4IOuL/vYJIAjlF4IUw9nk4KNkcfJ8QtBc6kyZzZUQUZLuHp9v1OMD7cbrn33VC3H20SEog2UoDDrjmJSam3wnTvNUe5nsxF6947v1ykC3A+0+ut3zCz5cbjneEqCQSvNOMi3kJo8SWcQOdA2pIDthRtN7PF+PVkbSq1c2/NKDEY52GzvOmMoPFKpgiYg4eZTgaVkKGCCpLoGA5t3H88o/lfqLbivrv8dKj0J5RvkLdshSNCNwhnPC5D1d3MhhmUwRFYtAUPmpd/NsdwPp1T9vBtGjTjrlDpZvc02ZLwAAHF+g53x6kVjCxkiBV3UrnQpYQESztuiz6VV+nmL0fDzT9la5fIh5TaEFckU533RMSF2aSLCKjRH4cK0a3wzYbzAiCFW7Ef3dw21v/9brMX6UIw08IRNslYXPITlmz0yeH+MJmkmpkmWAgAkUJBiv1+s3n+8It0y3r9bWrtquxigLuiTCztBJ46FhYtKqEqlMIgNzyKAVdmSDNz8fT0l9tvfvFxcWFq8IGdJ9lFiQ05lRJMLMvjBpQTqt4QfZpVJWCUrSenePp12XV2H2P0F6EGu3uAz7aE4aOSOapqWkafI2Noy1SXUuCc9qAeCThqdmS2DPPRYS+58Whvwgw33n/AfEr/GFbCwDhBZW6bcmRdUYloMnB9JUh/Ex4bYoP7Dt27VndguLvx5eLmxfXyIFbx2R7ZXh+Es7AzM2qcCANxjmFkJxYIP0wySGifbq1aJD7x5T8MnWIMHtnLi6sExalmV8rjQVQWkg7lRz+HwPt0GVQfpg//aXQ29h7erAad7fHfC7/OLplkQqrmFuYiqCDJASlFKIDe90cP80rlNi9fbb/YLDbmFtYdUxq7Pr8qjm4OmYMZICJ+DhYyqClNKCz1cYPR/7tLawLxBDmk4wTHv/6vu/axg5SPTTviO9ow/Pk2Y8hoyuK0MPiC2DTkeQyiSxVd7VgWGtHhy0EQ4g/r79tLC2iJND9J72HZvfPjlsjKZWf+Eepj18UHmYHFszEnT5l8QV8r6LC/efEKBK3dwQvcXbByxWfr0elUQiWCINwT4MCapZNEDSNScUTCaI5Tu2RW7kYbyESHbQBtqYDZxtdZ5np41dwsG0nwe4XdUsDWC+155EUMEiiRSLaQVezrwYFHO1MIYipP7rGxE4tr/uvszvy5EfpAd4GHlImtINo4DngO4JhwdpbEShSMmKANtwRK8+LbrFCE8s3l/druLs6LMLhx4cvn2yXkfvH4zu5pnFecsNLghkQqZmgU3UnJiHv6++rzlYgNz2D9qEE6cvdnbxos0WGYCRJkbtzYJYhKMQC2+lidO6GvbZTlaB6nbPNMsI7dUhDgSBYV3JxNGHvyJYYaQR6XvKnQ9PQxqsnuLyMc3AbHByPoi79QJYKaocE35tafuov/uxgddtOjseehT1/W/nc8YGVcfuUjVvaxcKmBHE+IxiakbIBYLts/5WpEHUvDo/3NEXob22+kIvCZZieC3IXVnzQsQSfAH6p2Qh1GLp9sWX612yLFdu/DjxER9FXf0amSBjGkAiTFwS/ToQICd+nIUXd8bhqH992Cm72F1eH/nSox4Wvo0+iQAUGYrGEuoQaxEcVuHnWmDZd02RxA40O5JdOXL4xZ8dFNsTlsemzIJRdaRGh9gJwWEb8ZicFWbFaYcsuJYvD3cuxtFDIX2NzCwlJ6RmQhQIGc2ZpSaUUGsrBMFGZKuPVwx77gnV/eJ3sju2316xJm8qDFWjG0Ow3Pi42yctb+8mSpZqrhadMeyBXAzh0uTmtLtEBgTL5c7udd8156CO6/V4pdJ1brsPY89YKbFWGOGohWmXincuG+Xd6y8XbnZUbzM+LKa/FJQeYJa2P1ZKwsRZMQKdnXYz985131WoHmK4FgHxUg5uwxnzr/GTLzUbKmjFAhcD3NN0Ci2H+Tb8GR3VbTaety0wn2Dy87df4yEmJoNDqK1Agr/DfMded/2fYV0uXl9/3n6UQJlagACpVkjdFYIqqr2bceVnB93j81E9OF65ebE/pN+FgCEcJhAPIWkBF/fOo5sBl1G5+ve6Uw/++TKC29/QlOZ7QE8t9IJxK2hd9Hijfu67BozQHZSr4yPlbnx2LLb9a5B/H4z/4kygaREQgyrFez8r9Y3KXbe3t7c3WMvZQ+j1uo8/b/7ZcMrVlei5UzOk9/8dTA8CFEzxkzOZZ2QCVwPQQjWUTn39/G4T4e78/Pwmirhh1eqNm9+YmNu3w4mMT9X1BVwu/LaPhBiYw3RH7rdeGaAOEXe4DWv9j1j0oEYFw8VPQZE2KU6xwUzWAsMdWm7FGZHkNv75STjL9tNwsrq4GMSP1abJASa27t7dRCuk4OKQWyV68/mOGEGoWj1Ub7D8JsnE03zickD3ePNuHbLc2BjoeWPA7fG4SwQrFhrfaBq9+C24vjjtVtswm4f3ut3u6enpIxwox6en3W7PFQUTq7f3L9VgT82fRHLyCg6J1BTb37zLxggHt9+cQsnaU/AIEKpTbxZrhvdKHjDMw9MiVjPEq9X+EKe/GxcYkQPRRlVDvGJ4O6m8rRRmeH8oOd2wwtD+lygufXuYlOWxM22XT/i+LBUG7TWsZHj/MPk5eWumFw64sOmZG88EYfb8NMn4ENQpt4e+QA+zV8EHiCB0f5/ImuFYCCszv21gTz3BG6C99h2SO2iH0xvbnP2FWyE306vptMBM8a6JFGKnx1hkQm73egXk0LsGfaEErWbPAykw1cv8XijLb/paulp99dvQpvEG7wI/I1ObYm/yOEghdgPNCG62QeiGNMVkYSqk5sMPMiy9iR2q7pceZ4e58gYM1XnY3zMUMHd/KIO5/ppBet7vpEuzvGcVhIxmzXGoZKzs3Acew1df6fMdKC3+LX5PI78SYodpCLBibW6PSkLI5uRX/6hNQs/N5zn9QMua5z31KZGycm+aILFmK/aKF5YTsVbszcQ3ApNd5mf0OAy/nJ2rsxoD1TZm+Z0q1TQ8O+7fCvmiMc0rsgiKaBTfaOz6gRaklaVYaHUxsdKK9Md/ZC3VXDGkzKTb0kJGMlaabzxxGHdz3dZyvJzPjCFJZxSZz2m2/h/+QB2T1nlLy/KmniaCayatm3xWs4p6+k+M20DQDJfS+WytVKuVcujHB3PoUy3L66lpdrT8GeTTEH9wsL7jHe94xzve8Y53vOO1+D8mFaveZeUDZgAAAABJRU5ErkJggg=="/>
          <p:cNvSpPr>
            <a:spLocks noChangeAspect="1" noChangeArrowheads="1"/>
          </p:cNvSpPr>
          <p:nvPr/>
        </p:nvSpPr>
        <p:spPr bwMode="auto">
          <a:xfrm>
            <a:off x="307975" y="-762000"/>
            <a:ext cx="1905000" cy="1905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78" name="Picture 6" descr="http://infojustice.org/wp-content/uploads/2011/11/wto-logo.gif"/>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7792340" y="553340"/>
            <a:ext cx="970660" cy="9706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92752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liennummernplatzhalter 11"/>
          <p:cNvSpPr txBox="1">
            <a:spLocks/>
          </p:cNvSpPr>
          <p:nvPr/>
        </p:nvSpPr>
        <p:spPr>
          <a:xfrm>
            <a:off x="8567724" y="6473142"/>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6CD49B3-E8E4-9A46-B852-DA5A62F8F3FD}" type="slidenum">
              <a:rPr lang="de-DE" sz="1600" smtClean="0">
                <a:solidFill>
                  <a:srgbClr val="FFFFFF"/>
                </a:solidFill>
              </a:rPr>
              <a:pPr/>
              <a:t>3</a:t>
            </a:fld>
            <a:endParaRPr lang="de-DE" sz="1600" dirty="0">
              <a:solidFill>
                <a:srgbClr val="FFFFFF"/>
              </a:solidFill>
            </a:endParaRPr>
          </a:p>
        </p:txBody>
      </p:sp>
      <p:sp>
        <p:nvSpPr>
          <p:cNvPr id="2" name="Rectangle 1"/>
          <p:cNvSpPr/>
          <p:nvPr/>
        </p:nvSpPr>
        <p:spPr>
          <a:xfrm>
            <a:off x="0" y="0"/>
            <a:ext cx="9144000" cy="6858000"/>
          </a:xfrm>
          <a:prstGeom prst="rect">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0" y="626533"/>
            <a:ext cx="9144000" cy="872696"/>
          </a:xfrm>
          <a:prstGeom prst="rect">
            <a:avLst/>
          </a:prstGeom>
          <a:solidFill>
            <a:srgbClr val="C00000"/>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r>
              <a:rPr lang="fr-FR" sz="3600" dirty="0" err="1"/>
              <a:t>Ghana’s</a:t>
            </a:r>
            <a:r>
              <a:rPr lang="fr-FR" sz="3600" dirty="0"/>
              <a:t> </a:t>
            </a:r>
            <a:r>
              <a:rPr lang="fr-FR" sz="3600" dirty="0" smtClean="0"/>
              <a:t>Policy: </a:t>
            </a:r>
            <a:r>
              <a:rPr lang="fr-FR" sz="3600" dirty="0" err="1" smtClean="0"/>
              <a:t>Incentives</a:t>
            </a:r>
            <a:r>
              <a:rPr lang="fr-FR" sz="3600" dirty="0" smtClean="0"/>
              <a:t> </a:t>
            </a:r>
            <a:r>
              <a:rPr lang="fr-FR" sz="3600" dirty="0"/>
              <a:t>for Local Production</a:t>
            </a:r>
          </a:p>
        </p:txBody>
      </p:sp>
      <p:cxnSp>
        <p:nvCxnSpPr>
          <p:cNvPr id="9" name="Gerade Verbindung 8"/>
          <p:cNvCxnSpPr/>
          <p:nvPr/>
        </p:nvCxnSpPr>
        <p:spPr>
          <a:xfrm>
            <a:off x="0" y="6394474"/>
            <a:ext cx="7696200" cy="0"/>
          </a:xfrm>
          <a:prstGeom prst="line">
            <a:avLst/>
          </a:prstGeom>
          <a:ln>
            <a:solidFill>
              <a:srgbClr val="FF0000">
                <a:alpha val="71000"/>
              </a:srgbClr>
            </a:solidFill>
          </a:ln>
        </p:spPr>
        <p:style>
          <a:lnRef idx="2">
            <a:schemeClr val="accent1"/>
          </a:lnRef>
          <a:fillRef idx="0">
            <a:schemeClr val="accent1"/>
          </a:fillRef>
          <a:effectRef idx="1">
            <a:schemeClr val="accent1"/>
          </a:effectRef>
          <a:fontRef idx="minor">
            <a:schemeClr val="tx1"/>
          </a:fontRef>
        </p:style>
      </p:cxnSp>
      <p:pic>
        <p:nvPicPr>
          <p:cNvPr id="18"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72400" y="5572522"/>
            <a:ext cx="1187896" cy="1209278"/>
          </a:xfrm>
          <a:prstGeom prst="rect">
            <a:avLst/>
          </a:prstGeom>
        </p:spPr>
      </p:pic>
      <p:sp>
        <p:nvSpPr>
          <p:cNvPr id="21" name="Foliennummernplatzhalter 11"/>
          <p:cNvSpPr txBox="1">
            <a:spLocks/>
          </p:cNvSpPr>
          <p:nvPr/>
        </p:nvSpPr>
        <p:spPr>
          <a:xfrm>
            <a:off x="7424724" y="6442979"/>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1600" b="1" dirty="0">
                <a:solidFill>
                  <a:srgbClr val="FF0000"/>
                </a:solidFill>
              </a:rPr>
              <a:t>3</a:t>
            </a:r>
          </a:p>
        </p:txBody>
      </p:sp>
      <p:pic>
        <p:nvPicPr>
          <p:cNvPr id="1026" name="Picture 2" descr="http://www.pfizer.com/sites/default/files/images/responsibility/mam.mark_tuschman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033" y="2365456"/>
            <a:ext cx="3993330" cy="266519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572000" y="2240101"/>
            <a:ext cx="4369558" cy="3170099"/>
          </a:xfrm>
          <a:prstGeom prst="rect">
            <a:avLst/>
          </a:prstGeom>
          <a:noFill/>
        </p:spPr>
        <p:txBody>
          <a:bodyPr wrap="square" rtlCol="0">
            <a:spAutoFit/>
          </a:bodyPr>
          <a:lstStyle/>
          <a:p>
            <a:pPr marL="285750" lvl="0" indent="-285750">
              <a:spcBef>
                <a:spcPts val="1800"/>
              </a:spcBef>
              <a:buClr>
                <a:srgbClr val="C00000"/>
              </a:buClr>
              <a:buSzPct val="90000"/>
              <a:buFont typeface="Arial" panose="020B0604020202020204" pitchFamily="34" charset="0"/>
              <a:buChar char="•"/>
            </a:pPr>
            <a:r>
              <a:rPr lang="en-US" sz="2000" dirty="0"/>
              <a:t>Corporate tax exemption for 3 years after establishment</a:t>
            </a:r>
          </a:p>
          <a:p>
            <a:pPr marL="285750" lvl="0" indent="-285750">
              <a:spcBef>
                <a:spcPts val="600"/>
              </a:spcBef>
              <a:buClr>
                <a:srgbClr val="C00000"/>
              </a:buClr>
              <a:buSzPct val="90000"/>
              <a:buFont typeface="Arial" panose="020B0604020202020204" pitchFamily="34" charset="0"/>
              <a:buChar char="•"/>
            </a:pPr>
            <a:r>
              <a:rPr lang="en-US" sz="2000" dirty="0"/>
              <a:t>Import ban for 44 medicines</a:t>
            </a:r>
          </a:p>
          <a:p>
            <a:pPr marL="285750" lvl="0" indent="-285750">
              <a:spcBef>
                <a:spcPts val="600"/>
              </a:spcBef>
              <a:buClr>
                <a:srgbClr val="C00000"/>
              </a:buClr>
              <a:buSzPct val="90000"/>
              <a:buFont typeface="Arial" panose="020B0604020202020204" pitchFamily="34" charset="0"/>
              <a:buChar char="•"/>
            </a:pPr>
            <a:r>
              <a:rPr lang="en-US" sz="2000" dirty="0"/>
              <a:t>VAT exemption</a:t>
            </a:r>
          </a:p>
          <a:p>
            <a:pPr marL="285750" lvl="0" indent="-285750">
              <a:spcBef>
                <a:spcPts val="600"/>
              </a:spcBef>
              <a:buClr>
                <a:srgbClr val="C00000"/>
              </a:buClr>
              <a:buSzPct val="90000"/>
              <a:buFont typeface="Arial" panose="020B0604020202020204" pitchFamily="34" charset="0"/>
              <a:buChar char="•"/>
            </a:pPr>
            <a:r>
              <a:rPr lang="en-US" sz="2000" dirty="0"/>
              <a:t>66 of 200 basic materials required for production are exempted from import duty </a:t>
            </a:r>
          </a:p>
          <a:p>
            <a:pPr marL="285750" lvl="0" indent="-285750">
              <a:spcBef>
                <a:spcPts val="600"/>
              </a:spcBef>
              <a:buClr>
                <a:srgbClr val="C00000"/>
              </a:buClr>
              <a:buSzPct val="90000"/>
              <a:buFont typeface="Arial" panose="020B0604020202020204" pitchFamily="34" charset="0"/>
              <a:buChar char="•"/>
            </a:pPr>
            <a:r>
              <a:rPr lang="en-US" sz="2000" dirty="0"/>
              <a:t>Local price preference of 15%</a:t>
            </a:r>
          </a:p>
          <a:p>
            <a:endParaRPr lang="en-US" sz="2000" dirty="0"/>
          </a:p>
        </p:txBody>
      </p:sp>
      <p:sp>
        <p:nvSpPr>
          <p:cNvPr id="11" name="Fußzeilenplatzhalter 12"/>
          <p:cNvSpPr>
            <a:spLocks noGrp="1"/>
          </p:cNvSpPr>
          <p:nvPr>
            <p:ph type="ftr" sz="quarter" idx="11"/>
          </p:nvPr>
        </p:nvSpPr>
        <p:spPr>
          <a:xfrm>
            <a:off x="2481708" y="6414746"/>
            <a:ext cx="4510870" cy="365125"/>
          </a:xfrm>
        </p:spPr>
        <p:txBody>
          <a:bodyPr/>
          <a:lstStyle/>
          <a:p>
            <a:r>
              <a:rPr lang="de-DE" dirty="0" err="1"/>
              <a:t>Local</a:t>
            </a:r>
            <a:r>
              <a:rPr lang="de-DE" dirty="0"/>
              <a:t> </a:t>
            </a:r>
            <a:r>
              <a:rPr lang="de-DE" dirty="0" err="1"/>
              <a:t>pharmaceutical</a:t>
            </a:r>
            <a:r>
              <a:rPr lang="de-DE" dirty="0"/>
              <a:t> </a:t>
            </a:r>
            <a:r>
              <a:rPr lang="de-DE" dirty="0" err="1"/>
              <a:t>production</a:t>
            </a:r>
            <a:r>
              <a:rPr lang="de-DE" dirty="0"/>
              <a:t> in </a:t>
            </a:r>
            <a:r>
              <a:rPr lang="de-DE" dirty="0" err="1"/>
              <a:t>the</a:t>
            </a:r>
            <a:r>
              <a:rPr lang="de-DE" dirty="0"/>
              <a:t> EAC</a:t>
            </a:r>
          </a:p>
        </p:txBody>
      </p:sp>
      <p:sp>
        <p:nvSpPr>
          <p:cNvPr id="12" name="TextBox 11"/>
          <p:cNvSpPr txBox="1"/>
          <p:nvPr/>
        </p:nvSpPr>
        <p:spPr>
          <a:xfrm>
            <a:off x="5715000" y="6123801"/>
            <a:ext cx="2100276" cy="276999"/>
          </a:xfrm>
          <a:prstGeom prst="rect">
            <a:avLst/>
          </a:prstGeom>
          <a:noFill/>
        </p:spPr>
        <p:txBody>
          <a:bodyPr wrap="square" rtlCol="0">
            <a:spAutoFit/>
          </a:bodyPr>
          <a:lstStyle/>
          <a:p>
            <a:r>
              <a:rPr lang="en-US" sz="1200" dirty="0">
                <a:solidFill>
                  <a:schemeClr val="bg1">
                    <a:lumMod val="50000"/>
                  </a:schemeClr>
                </a:solidFill>
              </a:rPr>
              <a:t>Source: GIZ / FEAPM Study</a:t>
            </a:r>
          </a:p>
        </p:txBody>
      </p:sp>
    </p:spTree>
    <p:extLst>
      <p:ext uri="{BB962C8B-B14F-4D97-AF65-F5344CB8AC3E}">
        <p14:creationId xmlns:p14="http://schemas.microsoft.com/office/powerpoint/2010/main" val="38778438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liennummernplatzhalter 11"/>
          <p:cNvSpPr txBox="1">
            <a:spLocks/>
          </p:cNvSpPr>
          <p:nvPr/>
        </p:nvSpPr>
        <p:spPr>
          <a:xfrm>
            <a:off x="8567724" y="6473142"/>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6CD49B3-E8E4-9A46-B852-DA5A62F8F3FD}" type="slidenum">
              <a:rPr lang="de-DE" sz="1600" smtClean="0">
                <a:solidFill>
                  <a:srgbClr val="FFFFFF"/>
                </a:solidFill>
              </a:rPr>
              <a:pPr/>
              <a:t>4</a:t>
            </a:fld>
            <a:endParaRPr lang="de-DE" sz="1600" dirty="0">
              <a:solidFill>
                <a:srgbClr val="FFFFFF"/>
              </a:solidFill>
            </a:endParaRPr>
          </a:p>
        </p:txBody>
      </p:sp>
      <p:sp>
        <p:nvSpPr>
          <p:cNvPr id="2" name="Rectangle 1"/>
          <p:cNvSpPr/>
          <p:nvPr/>
        </p:nvSpPr>
        <p:spPr>
          <a:xfrm>
            <a:off x="0" y="0"/>
            <a:ext cx="9144000" cy="6858000"/>
          </a:xfrm>
          <a:prstGeom prst="rect">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0" y="626533"/>
            <a:ext cx="9144000" cy="872696"/>
          </a:xfrm>
          <a:prstGeom prst="rect">
            <a:avLst/>
          </a:prstGeom>
          <a:solidFill>
            <a:srgbClr val="C00000"/>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r>
              <a:rPr lang="fr-FR" sz="4000" dirty="0" err="1"/>
              <a:t>Ghana’s</a:t>
            </a:r>
            <a:r>
              <a:rPr lang="fr-FR" sz="4000" dirty="0"/>
              <a:t> </a:t>
            </a:r>
            <a:r>
              <a:rPr lang="fr-FR" sz="4000" dirty="0" smtClean="0"/>
              <a:t>Policy: </a:t>
            </a:r>
            <a:r>
              <a:rPr lang="fr-FR" sz="4000" dirty="0" err="1" smtClean="0"/>
              <a:t>Outcomes</a:t>
            </a:r>
            <a:endParaRPr lang="fr-FR" sz="4000" dirty="0"/>
          </a:p>
        </p:txBody>
      </p:sp>
      <p:cxnSp>
        <p:nvCxnSpPr>
          <p:cNvPr id="9" name="Gerade Verbindung 8"/>
          <p:cNvCxnSpPr/>
          <p:nvPr/>
        </p:nvCxnSpPr>
        <p:spPr>
          <a:xfrm>
            <a:off x="0" y="6394474"/>
            <a:ext cx="7696200" cy="0"/>
          </a:xfrm>
          <a:prstGeom prst="line">
            <a:avLst/>
          </a:prstGeom>
          <a:ln>
            <a:solidFill>
              <a:srgbClr val="FF0000">
                <a:alpha val="71000"/>
              </a:srgbClr>
            </a:solidFill>
          </a:ln>
        </p:spPr>
        <p:style>
          <a:lnRef idx="2">
            <a:schemeClr val="accent1"/>
          </a:lnRef>
          <a:fillRef idx="0">
            <a:schemeClr val="accent1"/>
          </a:fillRef>
          <a:effectRef idx="1">
            <a:schemeClr val="accent1"/>
          </a:effectRef>
          <a:fontRef idx="minor">
            <a:schemeClr val="tx1"/>
          </a:fontRef>
        </p:style>
      </p:cxnSp>
      <p:pic>
        <p:nvPicPr>
          <p:cNvPr id="18"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72400" y="5572522"/>
            <a:ext cx="1187896" cy="1209278"/>
          </a:xfrm>
          <a:prstGeom prst="rect">
            <a:avLst/>
          </a:prstGeom>
        </p:spPr>
      </p:pic>
      <p:sp>
        <p:nvSpPr>
          <p:cNvPr id="21" name="Foliennummernplatzhalter 11"/>
          <p:cNvSpPr txBox="1">
            <a:spLocks/>
          </p:cNvSpPr>
          <p:nvPr/>
        </p:nvSpPr>
        <p:spPr>
          <a:xfrm>
            <a:off x="7424724" y="6442979"/>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1600" b="1" dirty="0">
                <a:solidFill>
                  <a:srgbClr val="FF0000"/>
                </a:solidFill>
              </a:rPr>
              <a:t>4</a:t>
            </a:r>
          </a:p>
        </p:txBody>
      </p:sp>
      <p:sp>
        <p:nvSpPr>
          <p:cNvPr id="5" name="TextBox 4"/>
          <p:cNvSpPr txBox="1"/>
          <p:nvPr/>
        </p:nvSpPr>
        <p:spPr>
          <a:xfrm>
            <a:off x="4038600" y="2514600"/>
            <a:ext cx="4664862" cy="2831544"/>
          </a:xfrm>
          <a:prstGeom prst="rect">
            <a:avLst/>
          </a:prstGeom>
          <a:noFill/>
        </p:spPr>
        <p:txBody>
          <a:bodyPr wrap="square" rtlCol="0">
            <a:spAutoFit/>
          </a:bodyPr>
          <a:lstStyle/>
          <a:p>
            <a:pPr marL="514350" indent="-514350">
              <a:buClr>
                <a:srgbClr val="C00000"/>
              </a:buClr>
              <a:buFont typeface="+mj-lt"/>
              <a:buAutoNum type="arabicPeriod"/>
            </a:pPr>
            <a:r>
              <a:rPr lang="en-US" sz="2000" dirty="0" smtClean="0"/>
              <a:t>Local manufacturers increased from </a:t>
            </a:r>
          </a:p>
          <a:p>
            <a:pPr>
              <a:buClr>
                <a:srgbClr val="C00000"/>
              </a:buClr>
            </a:pPr>
            <a:r>
              <a:rPr lang="en-US" sz="2000" b="1" dirty="0" smtClean="0"/>
              <a:t>         9 </a:t>
            </a:r>
            <a:r>
              <a:rPr lang="en-US" sz="2000" b="1" dirty="0"/>
              <a:t>to 39</a:t>
            </a:r>
          </a:p>
          <a:p>
            <a:pPr marL="514350" indent="-514350">
              <a:buClr>
                <a:srgbClr val="C00000"/>
              </a:buClr>
              <a:buFont typeface="+mj-lt"/>
              <a:buAutoNum type="arabicPeriod"/>
            </a:pPr>
            <a:r>
              <a:rPr lang="en-US" sz="2000" dirty="0"/>
              <a:t>Sub-standard and counterfeit medicines dropped from </a:t>
            </a:r>
            <a:r>
              <a:rPr lang="en-US" sz="2000" b="1" dirty="0"/>
              <a:t>40% to 3%</a:t>
            </a:r>
          </a:p>
          <a:p>
            <a:pPr marL="514350" indent="-514350">
              <a:buClr>
                <a:srgbClr val="C00000"/>
              </a:buClr>
              <a:buFont typeface="+mj-lt"/>
              <a:buAutoNum type="arabicPeriod"/>
            </a:pPr>
            <a:r>
              <a:rPr lang="en-US" sz="2000" dirty="0"/>
              <a:t>Improved trade balance: medicines imports dropped from </a:t>
            </a:r>
            <a:r>
              <a:rPr lang="en-US" sz="2000" b="1" dirty="0"/>
              <a:t>90% to 70% </a:t>
            </a:r>
          </a:p>
          <a:p>
            <a:pPr marL="514350" indent="-514350">
              <a:buClr>
                <a:srgbClr val="C00000"/>
              </a:buClr>
              <a:buFont typeface="+mj-lt"/>
              <a:buAutoNum type="arabicPeriod"/>
            </a:pPr>
            <a:r>
              <a:rPr lang="en-US" sz="2000" dirty="0"/>
              <a:t>Increase in employment from </a:t>
            </a:r>
            <a:r>
              <a:rPr lang="en-US" sz="2000" b="1" dirty="0"/>
              <a:t>150  to 6,500</a:t>
            </a:r>
          </a:p>
          <a:p>
            <a:endParaRPr lang="en-US" dirty="0"/>
          </a:p>
        </p:txBody>
      </p:sp>
      <p:graphicFrame>
        <p:nvGraphicFramePr>
          <p:cNvPr id="11" name="Content Placeholder 3"/>
          <p:cNvGraphicFramePr>
            <a:graphicFrameLocks noGrp="1"/>
          </p:cNvGraphicFramePr>
          <p:nvPr>
            <p:ph idx="1"/>
            <p:extLst>
              <p:ext uri="{D42A27DB-BD31-4B8C-83A1-F6EECF244321}">
                <p14:modId xmlns:p14="http://schemas.microsoft.com/office/powerpoint/2010/main" val="1972902960"/>
              </p:ext>
            </p:extLst>
          </p:nvPr>
        </p:nvGraphicFramePr>
        <p:xfrm>
          <a:off x="152400" y="1648918"/>
          <a:ext cx="3886200" cy="4297363"/>
        </p:xfrm>
        <a:graphic>
          <a:graphicData uri="http://schemas.openxmlformats.org/drawingml/2006/chart">
            <c:chart xmlns:c="http://schemas.openxmlformats.org/drawingml/2006/chart" xmlns:r="http://schemas.openxmlformats.org/officeDocument/2006/relationships" r:id="rId4"/>
          </a:graphicData>
        </a:graphic>
      </p:graphicFrame>
      <p:sp>
        <p:nvSpPr>
          <p:cNvPr id="12" name="Fußzeilenplatzhalter 12"/>
          <p:cNvSpPr>
            <a:spLocks noGrp="1"/>
          </p:cNvSpPr>
          <p:nvPr>
            <p:ph type="ftr" sz="quarter" idx="11"/>
          </p:nvPr>
        </p:nvSpPr>
        <p:spPr>
          <a:xfrm>
            <a:off x="2481708" y="6414746"/>
            <a:ext cx="4510870" cy="365125"/>
          </a:xfrm>
        </p:spPr>
        <p:txBody>
          <a:bodyPr/>
          <a:lstStyle/>
          <a:p>
            <a:r>
              <a:rPr lang="en-US" dirty="0"/>
              <a:t>Local pharmaceutical production in the EAC</a:t>
            </a:r>
          </a:p>
        </p:txBody>
      </p:sp>
      <p:sp>
        <p:nvSpPr>
          <p:cNvPr id="14" name="TextBox 13"/>
          <p:cNvSpPr txBox="1"/>
          <p:nvPr/>
        </p:nvSpPr>
        <p:spPr>
          <a:xfrm>
            <a:off x="5715000" y="6123801"/>
            <a:ext cx="2100276" cy="276999"/>
          </a:xfrm>
          <a:prstGeom prst="rect">
            <a:avLst/>
          </a:prstGeom>
          <a:noFill/>
        </p:spPr>
        <p:txBody>
          <a:bodyPr wrap="square" rtlCol="0">
            <a:spAutoFit/>
          </a:bodyPr>
          <a:lstStyle/>
          <a:p>
            <a:r>
              <a:rPr lang="en-US" sz="1200" dirty="0">
                <a:solidFill>
                  <a:schemeClr val="bg1">
                    <a:lumMod val="50000"/>
                  </a:schemeClr>
                </a:solidFill>
              </a:rPr>
              <a:t>Source: GIZ / FEAPM Study</a:t>
            </a:r>
          </a:p>
        </p:txBody>
      </p:sp>
    </p:spTree>
    <p:extLst>
      <p:ext uri="{BB962C8B-B14F-4D97-AF65-F5344CB8AC3E}">
        <p14:creationId xmlns:p14="http://schemas.microsoft.com/office/powerpoint/2010/main" val="41891881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liennummernplatzhalter 11"/>
          <p:cNvSpPr txBox="1">
            <a:spLocks/>
          </p:cNvSpPr>
          <p:nvPr/>
        </p:nvSpPr>
        <p:spPr>
          <a:xfrm>
            <a:off x="8567724" y="6473142"/>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6CD49B3-E8E4-9A46-B852-DA5A62F8F3FD}" type="slidenum">
              <a:rPr lang="de-DE" sz="1600" smtClean="0">
                <a:solidFill>
                  <a:srgbClr val="FFFFFF"/>
                </a:solidFill>
              </a:rPr>
              <a:pPr/>
              <a:t>5</a:t>
            </a:fld>
            <a:endParaRPr lang="de-DE" sz="1600" dirty="0">
              <a:solidFill>
                <a:srgbClr val="FFFFFF"/>
              </a:solidFill>
            </a:endParaRPr>
          </a:p>
        </p:txBody>
      </p:sp>
      <p:sp>
        <p:nvSpPr>
          <p:cNvPr id="2" name="Rectangle 1"/>
          <p:cNvSpPr/>
          <p:nvPr/>
        </p:nvSpPr>
        <p:spPr>
          <a:xfrm>
            <a:off x="0" y="0"/>
            <a:ext cx="9144000" cy="6858000"/>
          </a:xfrm>
          <a:prstGeom prst="rect">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0" y="626533"/>
            <a:ext cx="9144000" cy="872696"/>
          </a:xfrm>
          <a:prstGeom prst="rect">
            <a:avLst/>
          </a:prstGeom>
          <a:solidFill>
            <a:srgbClr val="C00000"/>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r>
              <a:rPr lang="fr-FR" sz="3200" dirty="0" err="1"/>
              <a:t>Bangladesh’s</a:t>
            </a:r>
            <a:r>
              <a:rPr lang="fr-FR" sz="3200" dirty="0"/>
              <a:t> </a:t>
            </a:r>
            <a:r>
              <a:rPr lang="fr-FR" sz="3200" dirty="0" smtClean="0"/>
              <a:t>Policy: </a:t>
            </a:r>
            <a:r>
              <a:rPr lang="fr-FR" sz="3200" dirty="0" err="1" smtClean="0"/>
              <a:t>Incentives</a:t>
            </a:r>
            <a:r>
              <a:rPr lang="fr-FR" sz="3200" dirty="0" smtClean="0"/>
              <a:t> </a:t>
            </a:r>
            <a:r>
              <a:rPr lang="fr-FR" sz="3200" dirty="0"/>
              <a:t>for Local Production</a:t>
            </a:r>
          </a:p>
        </p:txBody>
      </p:sp>
      <p:cxnSp>
        <p:nvCxnSpPr>
          <p:cNvPr id="9" name="Gerade Verbindung 8"/>
          <p:cNvCxnSpPr/>
          <p:nvPr/>
        </p:nvCxnSpPr>
        <p:spPr>
          <a:xfrm>
            <a:off x="0" y="6394474"/>
            <a:ext cx="7696200" cy="0"/>
          </a:xfrm>
          <a:prstGeom prst="line">
            <a:avLst/>
          </a:prstGeom>
          <a:ln>
            <a:solidFill>
              <a:srgbClr val="FF0000">
                <a:alpha val="71000"/>
              </a:srgbClr>
            </a:solidFill>
          </a:ln>
        </p:spPr>
        <p:style>
          <a:lnRef idx="2">
            <a:schemeClr val="accent1"/>
          </a:lnRef>
          <a:fillRef idx="0">
            <a:schemeClr val="accent1"/>
          </a:fillRef>
          <a:effectRef idx="1">
            <a:schemeClr val="accent1"/>
          </a:effectRef>
          <a:fontRef idx="minor">
            <a:schemeClr val="tx1"/>
          </a:fontRef>
        </p:style>
      </p:cxnSp>
      <p:pic>
        <p:nvPicPr>
          <p:cNvPr id="18"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72400" y="5572522"/>
            <a:ext cx="1187896" cy="1209278"/>
          </a:xfrm>
          <a:prstGeom prst="rect">
            <a:avLst/>
          </a:prstGeom>
        </p:spPr>
      </p:pic>
      <p:sp>
        <p:nvSpPr>
          <p:cNvPr id="21" name="Foliennummernplatzhalter 11"/>
          <p:cNvSpPr txBox="1">
            <a:spLocks/>
          </p:cNvSpPr>
          <p:nvPr/>
        </p:nvSpPr>
        <p:spPr>
          <a:xfrm>
            <a:off x="7424724" y="6442979"/>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1600" b="1" dirty="0">
                <a:solidFill>
                  <a:srgbClr val="FF0000"/>
                </a:solidFill>
              </a:rPr>
              <a:t>5</a:t>
            </a:r>
          </a:p>
        </p:txBody>
      </p:sp>
      <p:pic>
        <p:nvPicPr>
          <p:cNvPr id="2050" name="Picture 2" descr="http://www.telenor.com/wp-content/uploads/2012/03/DSC_746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92480" y="2461178"/>
            <a:ext cx="4031105" cy="2672798"/>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202442" y="2227916"/>
            <a:ext cx="4369558" cy="3447098"/>
          </a:xfrm>
          <a:prstGeom prst="rect">
            <a:avLst/>
          </a:prstGeom>
          <a:noFill/>
        </p:spPr>
        <p:txBody>
          <a:bodyPr wrap="square" rtlCol="0">
            <a:spAutoFit/>
          </a:bodyPr>
          <a:lstStyle/>
          <a:p>
            <a:pPr marL="285750" indent="-285750">
              <a:buClr>
                <a:srgbClr val="C00000"/>
              </a:buClr>
              <a:buFont typeface="Arial" panose="020B0604020202020204" pitchFamily="34" charset="0"/>
              <a:buChar char="•"/>
            </a:pPr>
            <a:r>
              <a:rPr lang="en-US" sz="2000" dirty="0"/>
              <a:t>Limit import of drugs that are sufficiently produced locally</a:t>
            </a:r>
          </a:p>
          <a:p>
            <a:pPr marL="285750" indent="-285750">
              <a:buClr>
                <a:srgbClr val="C00000"/>
              </a:buClr>
              <a:buFont typeface="Arial" panose="020B0604020202020204" pitchFamily="34" charset="0"/>
              <a:buChar char="•"/>
            </a:pPr>
            <a:r>
              <a:rPr lang="de-DE" sz="2000" dirty="0"/>
              <a:t>Price </a:t>
            </a:r>
            <a:r>
              <a:rPr lang="de-DE" sz="2000" dirty="0" smtClean="0"/>
              <a:t>ceilings </a:t>
            </a:r>
            <a:endParaRPr lang="de-DE" sz="2000" dirty="0"/>
          </a:p>
          <a:p>
            <a:pPr marL="285750" indent="-285750">
              <a:buClr>
                <a:srgbClr val="C00000"/>
              </a:buClr>
              <a:buFont typeface="Arial" panose="020B0604020202020204" pitchFamily="34" charset="0"/>
              <a:buChar char="•"/>
            </a:pPr>
            <a:r>
              <a:rPr lang="en-US" sz="2000" dirty="0"/>
              <a:t>Promotion of technology transfer and licensing agreements with foreign partners</a:t>
            </a:r>
          </a:p>
          <a:p>
            <a:pPr marL="285750" indent="-285750">
              <a:buClr>
                <a:srgbClr val="C00000"/>
              </a:buClr>
              <a:buFont typeface="Arial" panose="020B0604020202020204" pitchFamily="34" charset="0"/>
              <a:buChar char="•"/>
            </a:pPr>
            <a:r>
              <a:rPr lang="de-DE" sz="2000" dirty="0" err="1"/>
              <a:t>Only</a:t>
            </a:r>
            <a:r>
              <a:rPr lang="de-DE" sz="2000" dirty="0"/>
              <a:t> </a:t>
            </a:r>
            <a:r>
              <a:rPr lang="de-DE" sz="2000" dirty="0" err="1"/>
              <a:t>local</a:t>
            </a:r>
            <a:r>
              <a:rPr lang="de-DE" sz="2000" dirty="0"/>
              <a:t> </a:t>
            </a:r>
            <a:r>
              <a:rPr lang="de-DE" sz="2000" dirty="0" err="1"/>
              <a:t>manufacturers</a:t>
            </a:r>
            <a:r>
              <a:rPr lang="de-DE" sz="2000" dirty="0"/>
              <a:t> </a:t>
            </a:r>
            <a:r>
              <a:rPr lang="de-DE" sz="2000" dirty="0" err="1"/>
              <a:t>allowed</a:t>
            </a:r>
            <a:r>
              <a:rPr lang="de-DE" sz="2000" dirty="0"/>
              <a:t> </a:t>
            </a:r>
            <a:r>
              <a:rPr lang="de-DE" sz="2000" dirty="0" err="1"/>
              <a:t>to</a:t>
            </a:r>
            <a:r>
              <a:rPr lang="de-DE" sz="2000" dirty="0"/>
              <a:t> </a:t>
            </a:r>
            <a:r>
              <a:rPr lang="de-DE" sz="2000" dirty="0" err="1"/>
              <a:t>advertise</a:t>
            </a:r>
            <a:endParaRPr lang="de-DE" sz="2000" dirty="0"/>
          </a:p>
          <a:p>
            <a:pPr marL="285750" indent="-285750">
              <a:buClr>
                <a:srgbClr val="C00000"/>
              </a:buClr>
              <a:buFont typeface="Arial" panose="020B0604020202020204" pitchFamily="34" charset="0"/>
              <a:buChar char="•"/>
            </a:pPr>
            <a:r>
              <a:rPr lang="de-DE" sz="2000" dirty="0"/>
              <a:t>Investment in human </a:t>
            </a:r>
            <a:r>
              <a:rPr lang="de-DE" sz="2000" dirty="0" err="1"/>
              <a:t>capacity</a:t>
            </a:r>
            <a:r>
              <a:rPr lang="de-DE" sz="2000" dirty="0"/>
              <a:t> </a:t>
            </a:r>
            <a:r>
              <a:rPr lang="de-DE" sz="2000" dirty="0" err="1"/>
              <a:t>development</a:t>
            </a:r>
            <a:endParaRPr lang="de-DE" sz="2000" dirty="0"/>
          </a:p>
          <a:p>
            <a:pPr marL="285750" indent="-285750">
              <a:buFont typeface="Arial" panose="020B0604020202020204" pitchFamily="34" charset="0"/>
              <a:buChar char="•"/>
            </a:pPr>
            <a:endParaRPr lang="en-US" dirty="0"/>
          </a:p>
        </p:txBody>
      </p:sp>
      <p:sp>
        <p:nvSpPr>
          <p:cNvPr id="11" name="Fußzeilenplatzhalter 12"/>
          <p:cNvSpPr>
            <a:spLocks noGrp="1"/>
          </p:cNvSpPr>
          <p:nvPr>
            <p:ph type="ftr" sz="quarter" idx="11"/>
          </p:nvPr>
        </p:nvSpPr>
        <p:spPr>
          <a:xfrm>
            <a:off x="2481708" y="6414746"/>
            <a:ext cx="4510870" cy="365125"/>
          </a:xfrm>
        </p:spPr>
        <p:txBody>
          <a:bodyPr/>
          <a:lstStyle/>
          <a:p>
            <a:r>
              <a:rPr lang="de-DE" dirty="0" err="1"/>
              <a:t>Local</a:t>
            </a:r>
            <a:r>
              <a:rPr lang="de-DE" dirty="0"/>
              <a:t> </a:t>
            </a:r>
            <a:r>
              <a:rPr lang="de-DE" dirty="0" err="1"/>
              <a:t>pharmaceutical</a:t>
            </a:r>
            <a:r>
              <a:rPr lang="de-DE" dirty="0"/>
              <a:t> </a:t>
            </a:r>
            <a:r>
              <a:rPr lang="de-DE" dirty="0" err="1"/>
              <a:t>production</a:t>
            </a:r>
            <a:r>
              <a:rPr lang="de-DE" dirty="0"/>
              <a:t> in </a:t>
            </a:r>
            <a:r>
              <a:rPr lang="de-DE" dirty="0" err="1"/>
              <a:t>the</a:t>
            </a:r>
            <a:r>
              <a:rPr lang="de-DE" dirty="0"/>
              <a:t> EAC</a:t>
            </a:r>
          </a:p>
        </p:txBody>
      </p:sp>
      <p:sp>
        <p:nvSpPr>
          <p:cNvPr id="12" name="TextBox 11"/>
          <p:cNvSpPr txBox="1"/>
          <p:nvPr/>
        </p:nvSpPr>
        <p:spPr>
          <a:xfrm>
            <a:off x="6357924" y="6123801"/>
            <a:ext cx="2100276" cy="276999"/>
          </a:xfrm>
          <a:prstGeom prst="rect">
            <a:avLst/>
          </a:prstGeom>
          <a:noFill/>
        </p:spPr>
        <p:txBody>
          <a:bodyPr wrap="square" rtlCol="0">
            <a:spAutoFit/>
          </a:bodyPr>
          <a:lstStyle/>
          <a:p>
            <a:r>
              <a:rPr lang="en-US" sz="1200" dirty="0">
                <a:solidFill>
                  <a:schemeClr val="bg1">
                    <a:lumMod val="50000"/>
                  </a:schemeClr>
                </a:solidFill>
              </a:rPr>
              <a:t>Source: GRIPS 2013</a:t>
            </a:r>
          </a:p>
        </p:txBody>
      </p:sp>
    </p:spTree>
    <p:extLst>
      <p:ext uri="{BB962C8B-B14F-4D97-AF65-F5344CB8AC3E}">
        <p14:creationId xmlns:p14="http://schemas.microsoft.com/office/powerpoint/2010/main" val="38778438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liennummernplatzhalter 11"/>
          <p:cNvSpPr txBox="1">
            <a:spLocks/>
          </p:cNvSpPr>
          <p:nvPr/>
        </p:nvSpPr>
        <p:spPr>
          <a:xfrm>
            <a:off x="8567724" y="6473142"/>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6CD49B3-E8E4-9A46-B852-DA5A62F8F3FD}" type="slidenum">
              <a:rPr lang="de-DE" sz="1600" smtClean="0">
                <a:solidFill>
                  <a:srgbClr val="FFFFFF"/>
                </a:solidFill>
              </a:rPr>
              <a:pPr/>
              <a:t>6</a:t>
            </a:fld>
            <a:endParaRPr lang="de-DE" sz="1600" dirty="0">
              <a:solidFill>
                <a:srgbClr val="FFFFFF"/>
              </a:solidFill>
            </a:endParaRPr>
          </a:p>
        </p:txBody>
      </p:sp>
      <p:sp>
        <p:nvSpPr>
          <p:cNvPr id="2" name="Rectangle 1"/>
          <p:cNvSpPr/>
          <p:nvPr/>
        </p:nvSpPr>
        <p:spPr>
          <a:xfrm>
            <a:off x="0" y="0"/>
            <a:ext cx="9144000" cy="6858000"/>
          </a:xfrm>
          <a:prstGeom prst="rect">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0" y="626533"/>
            <a:ext cx="9144000" cy="872696"/>
          </a:xfrm>
          <a:prstGeom prst="rect">
            <a:avLst/>
          </a:prstGeom>
          <a:solidFill>
            <a:srgbClr val="C00000"/>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r>
              <a:rPr lang="fr-FR" sz="4000" dirty="0" err="1" smtClean="0"/>
              <a:t>Bangladesh’s</a:t>
            </a:r>
            <a:r>
              <a:rPr lang="fr-FR" sz="4000" dirty="0" smtClean="0"/>
              <a:t> Policy: </a:t>
            </a:r>
            <a:r>
              <a:rPr lang="fr-FR" sz="4000" dirty="0" err="1" smtClean="0"/>
              <a:t>Outcomes</a:t>
            </a:r>
            <a:endParaRPr lang="fr-FR" sz="4000" dirty="0"/>
          </a:p>
        </p:txBody>
      </p:sp>
      <p:cxnSp>
        <p:nvCxnSpPr>
          <p:cNvPr id="9" name="Gerade Verbindung 8"/>
          <p:cNvCxnSpPr/>
          <p:nvPr/>
        </p:nvCxnSpPr>
        <p:spPr>
          <a:xfrm>
            <a:off x="0" y="6394474"/>
            <a:ext cx="7696200" cy="0"/>
          </a:xfrm>
          <a:prstGeom prst="line">
            <a:avLst/>
          </a:prstGeom>
          <a:ln>
            <a:solidFill>
              <a:srgbClr val="FF0000">
                <a:alpha val="71000"/>
              </a:srgbClr>
            </a:solidFill>
          </a:ln>
        </p:spPr>
        <p:style>
          <a:lnRef idx="2">
            <a:schemeClr val="accent1"/>
          </a:lnRef>
          <a:fillRef idx="0">
            <a:schemeClr val="accent1"/>
          </a:fillRef>
          <a:effectRef idx="1">
            <a:schemeClr val="accent1"/>
          </a:effectRef>
          <a:fontRef idx="minor">
            <a:schemeClr val="tx1"/>
          </a:fontRef>
        </p:style>
      </p:cxnSp>
      <p:pic>
        <p:nvPicPr>
          <p:cNvPr id="18"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72400" y="5572522"/>
            <a:ext cx="1187896" cy="1209278"/>
          </a:xfrm>
          <a:prstGeom prst="rect">
            <a:avLst/>
          </a:prstGeom>
        </p:spPr>
      </p:pic>
      <p:sp>
        <p:nvSpPr>
          <p:cNvPr id="21" name="Foliennummernplatzhalter 11"/>
          <p:cNvSpPr txBox="1">
            <a:spLocks/>
          </p:cNvSpPr>
          <p:nvPr/>
        </p:nvSpPr>
        <p:spPr>
          <a:xfrm>
            <a:off x="7424724" y="6442979"/>
            <a:ext cx="576276" cy="365125"/>
          </a:xfrm>
          <a:prstGeom prst="rect">
            <a:avLst/>
          </a:prstGeom>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1600" b="1" dirty="0">
                <a:solidFill>
                  <a:srgbClr val="FF0000"/>
                </a:solidFill>
              </a:rPr>
              <a:t>6</a:t>
            </a:r>
          </a:p>
        </p:txBody>
      </p:sp>
      <p:sp>
        <p:nvSpPr>
          <p:cNvPr id="15" name="TextBox 14"/>
          <p:cNvSpPr txBox="1"/>
          <p:nvPr/>
        </p:nvSpPr>
        <p:spPr>
          <a:xfrm>
            <a:off x="202442" y="2227916"/>
            <a:ext cx="4369558" cy="3477875"/>
          </a:xfrm>
          <a:prstGeom prst="rect">
            <a:avLst/>
          </a:prstGeom>
          <a:noFill/>
        </p:spPr>
        <p:txBody>
          <a:bodyPr wrap="square" rtlCol="0">
            <a:spAutoFit/>
          </a:bodyPr>
          <a:lstStyle/>
          <a:p>
            <a:pPr marL="342900" indent="-342900">
              <a:buClr>
                <a:srgbClr val="C00000"/>
              </a:buClr>
              <a:buFont typeface="+mj-lt"/>
              <a:buAutoNum type="arabicPeriod"/>
            </a:pPr>
            <a:r>
              <a:rPr lang="de-DE" sz="2000" dirty="0"/>
              <a:t>Prices </a:t>
            </a:r>
            <a:r>
              <a:rPr lang="de-DE" sz="2000" dirty="0" err="1"/>
              <a:t>decreased</a:t>
            </a:r>
            <a:r>
              <a:rPr lang="de-DE" sz="2000" dirty="0"/>
              <a:t> </a:t>
            </a:r>
            <a:r>
              <a:rPr lang="de-DE" sz="2000" dirty="0" err="1"/>
              <a:t>by</a:t>
            </a:r>
            <a:r>
              <a:rPr lang="de-DE" sz="2000" dirty="0"/>
              <a:t> </a:t>
            </a:r>
            <a:r>
              <a:rPr lang="de-DE" sz="2000" b="1" dirty="0" err="1"/>
              <a:t>more</a:t>
            </a:r>
            <a:r>
              <a:rPr lang="de-DE" sz="2000" b="1" dirty="0"/>
              <a:t> </a:t>
            </a:r>
            <a:r>
              <a:rPr lang="de-DE" sz="2000" b="1" dirty="0" err="1"/>
              <a:t>than</a:t>
            </a:r>
            <a:r>
              <a:rPr lang="de-DE" sz="2000" b="1" dirty="0"/>
              <a:t> 50% </a:t>
            </a:r>
            <a:r>
              <a:rPr lang="de-DE" sz="2000" dirty="0"/>
              <a:t>in real </a:t>
            </a:r>
            <a:r>
              <a:rPr lang="de-DE" sz="2000" dirty="0" err="1"/>
              <a:t>terms</a:t>
            </a:r>
            <a:endParaRPr lang="de-DE" sz="2000" dirty="0"/>
          </a:p>
          <a:p>
            <a:pPr marL="342900" indent="-342900">
              <a:buClr>
                <a:srgbClr val="C00000"/>
              </a:buClr>
              <a:buFont typeface="+mj-lt"/>
              <a:buAutoNum type="arabicPeriod"/>
            </a:pPr>
            <a:r>
              <a:rPr lang="de-DE" sz="2000" dirty="0"/>
              <a:t>Local production of essential medicines increased from </a:t>
            </a:r>
            <a:r>
              <a:rPr lang="de-DE" sz="2000" b="1" dirty="0"/>
              <a:t>30% to </a:t>
            </a:r>
            <a:r>
              <a:rPr lang="de-DE" sz="2000" b="1" dirty="0" smtClean="0"/>
              <a:t>90</a:t>
            </a:r>
            <a:r>
              <a:rPr lang="de-DE" sz="2000" b="1" dirty="0"/>
              <a:t>%</a:t>
            </a:r>
          </a:p>
          <a:p>
            <a:pPr marL="342900" indent="-342900">
              <a:buClr>
                <a:srgbClr val="C00000"/>
              </a:buClr>
              <a:buFont typeface="+mj-lt"/>
              <a:buAutoNum type="arabicPeriod"/>
            </a:pPr>
            <a:r>
              <a:rPr lang="de-DE" sz="2000" dirty="0"/>
              <a:t>Substandard </a:t>
            </a:r>
            <a:r>
              <a:rPr lang="de-DE" sz="2000" dirty="0" err="1"/>
              <a:t>drugs</a:t>
            </a:r>
            <a:r>
              <a:rPr lang="de-DE" sz="2000" dirty="0"/>
              <a:t> </a:t>
            </a:r>
            <a:r>
              <a:rPr lang="de-DE" sz="2000" dirty="0" err="1"/>
              <a:t>fell</a:t>
            </a:r>
            <a:r>
              <a:rPr lang="de-DE" sz="2000" dirty="0"/>
              <a:t> </a:t>
            </a:r>
            <a:r>
              <a:rPr lang="de-DE" sz="2000" dirty="0" err="1"/>
              <a:t>from</a:t>
            </a:r>
            <a:r>
              <a:rPr lang="de-DE" sz="2000" dirty="0"/>
              <a:t> </a:t>
            </a:r>
            <a:r>
              <a:rPr lang="de-DE" sz="2000" b="1" dirty="0"/>
              <a:t>36% </a:t>
            </a:r>
            <a:r>
              <a:rPr lang="de-DE" sz="2000" b="1" dirty="0" err="1"/>
              <a:t>to</a:t>
            </a:r>
            <a:r>
              <a:rPr lang="de-DE" sz="2000" b="1" dirty="0"/>
              <a:t> 9%</a:t>
            </a:r>
          </a:p>
          <a:p>
            <a:pPr marL="342900" indent="-342900">
              <a:buClr>
                <a:srgbClr val="C00000"/>
              </a:buClr>
              <a:buFont typeface="+mj-lt"/>
              <a:buAutoNum type="arabicPeriod"/>
            </a:pPr>
            <a:r>
              <a:rPr lang="de-DE" sz="2000" dirty="0"/>
              <a:t>Import savings of </a:t>
            </a:r>
            <a:r>
              <a:rPr lang="de-DE" sz="2000" dirty="0" smtClean="0"/>
              <a:t>USD </a:t>
            </a:r>
            <a:r>
              <a:rPr lang="de-DE" sz="2000" dirty="0"/>
              <a:t>600 </a:t>
            </a:r>
            <a:r>
              <a:rPr lang="de-DE" sz="2000" dirty="0" smtClean="0"/>
              <a:t>M</a:t>
            </a:r>
            <a:endParaRPr lang="de-DE" sz="2000" dirty="0"/>
          </a:p>
          <a:p>
            <a:pPr marL="342900" indent="-342900">
              <a:buClr>
                <a:srgbClr val="C00000"/>
              </a:buClr>
              <a:buFont typeface="+mj-lt"/>
              <a:buAutoNum type="arabicPeriod"/>
            </a:pPr>
            <a:r>
              <a:rPr lang="de-DE" sz="2000" dirty="0"/>
              <a:t>Local API </a:t>
            </a:r>
            <a:r>
              <a:rPr lang="de-DE" sz="2000" dirty="0" smtClean="0"/>
              <a:t>production started</a:t>
            </a:r>
            <a:endParaRPr lang="de-DE" sz="2000" dirty="0"/>
          </a:p>
          <a:p>
            <a:pPr marL="342900" indent="-342900">
              <a:buClr>
                <a:srgbClr val="C00000"/>
              </a:buClr>
              <a:buFont typeface="+mj-lt"/>
              <a:buAutoNum type="arabicPeriod"/>
            </a:pPr>
            <a:r>
              <a:rPr lang="de-DE" sz="2000" dirty="0"/>
              <a:t>All top 10 </a:t>
            </a:r>
            <a:r>
              <a:rPr lang="de-DE" sz="2000" dirty="0" err="1"/>
              <a:t>firms</a:t>
            </a:r>
            <a:r>
              <a:rPr lang="de-DE" sz="2000" dirty="0"/>
              <a:t> </a:t>
            </a:r>
            <a:r>
              <a:rPr lang="de-DE" sz="2000" dirty="0" err="1"/>
              <a:t>are</a:t>
            </a:r>
            <a:r>
              <a:rPr lang="de-DE" sz="2000" dirty="0"/>
              <a:t> </a:t>
            </a:r>
            <a:r>
              <a:rPr lang="de-DE" sz="2000" dirty="0" err="1"/>
              <a:t>locally</a:t>
            </a:r>
            <a:r>
              <a:rPr lang="de-DE" sz="2000" dirty="0"/>
              <a:t> </a:t>
            </a:r>
            <a:r>
              <a:rPr lang="de-DE" sz="2000" dirty="0" err="1"/>
              <a:t>owned</a:t>
            </a:r>
            <a:r>
              <a:rPr lang="de-DE" sz="2000" dirty="0"/>
              <a:t> </a:t>
            </a:r>
          </a:p>
          <a:p>
            <a:pPr marL="342900" indent="-342900">
              <a:buClr>
                <a:srgbClr val="C00000"/>
              </a:buClr>
              <a:buFont typeface="+mj-lt"/>
              <a:buAutoNum type="arabicPeriod"/>
            </a:pPr>
            <a:r>
              <a:rPr lang="de-DE" sz="2000" dirty="0"/>
              <a:t>Sector employs </a:t>
            </a:r>
            <a:r>
              <a:rPr lang="de-DE" sz="2000" dirty="0" smtClean="0"/>
              <a:t>over </a:t>
            </a:r>
            <a:r>
              <a:rPr lang="de-DE" sz="2000" b="1" dirty="0" smtClean="0"/>
              <a:t>100,000 </a:t>
            </a:r>
            <a:endParaRPr lang="en-US" sz="2000" b="1" dirty="0"/>
          </a:p>
        </p:txBody>
      </p:sp>
      <p:graphicFrame>
        <p:nvGraphicFramePr>
          <p:cNvPr id="11" name="Chart 10"/>
          <p:cNvGraphicFramePr>
            <a:graphicFrameLocks/>
          </p:cNvGraphicFramePr>
          <p:nvPr>
            <p:extLst>
              <p:ext uri="{D42A27DB-BD31-4B8C-83A1-F6EECF244321}">
                <p14:modId xmlns:p14="http://schemas.microsoft.com/office/powerpoint/2010/main" val="153220174"/>
              </p:ext>
            </p:extLst>
          </p:nvPr>
        </p:nvGraphicFramePr>
        <p:xfrm>
          <a:off x="4454503" y="2227916"/>
          <a:ext cx="4572000" cy="3182284"/>
        </p:xfrm>
        <a:graphic>
          <a:graphicData uri="http://schemas.openxmlformats.org/drawingml/2006/chart">
            <c:chart xmlns:c="http://schemas.openxmlformats.org/drawingml/2006/chart" xmlns:r="http://schemas.openxmlformats.org/officeDocument/2006/relationships" r:id="rId4"/>
          </a:graphicData>
        </a:graphic>
      </p:graphicFrame>
      <p:sp>
        <p:nvSpPr>
          <p:cNvPr id="12" name="Fußzeilenplatzhalter 12"/>
          <p:cNvSpPr>
            <a:spLocks noGrp="1"/>
          </p:cNvSpPr>
          <p:nvPr>
            <p:ph type="ftr" sz="quarter" idx="11"/>
          </p:nvPr>
        </p:nvSpPr>
        <p:spPr>
          <a:xfrm>
            <a:off x="2481708" y="6414746"/>
            <a:ext cx="4510870" cy="365125"/>
          </a:xfrm>
        </p:spPr>
        <p:txBody>
          <a:bodyPr/>
          <a:lstStyle/>
          <a:p>
            <a:r>
              <a:rPr lang="de-DE" dirty="0" err="1"/>
              <a:t>Local</a:t>
            </a:r>
            <a:r>
              <a:rPr lang="de-DE" dirty="0"/>
              <a:t> </a:t>
            </a:r>
            <a:r>
              <a:rPr lang="de-DE" dirty="0" err="1"/>
              <a:t>pharmaceutical</a:t>
            </a:r>
            <a:r>
              <a:rPr lang="de-DE" dirty="0"/>
              <a:t> </a:t>
            </a:r>
            <a:r>
              <a:rPr lang="de-DE" dirty="0" err="1"/>
              <a:t>production</a:t>
            </a:r>
            <a:r>
              <a:rPr lang="de-DE" dirty="0"/>
              <a:t> in </a:t>
            </a:r>
            <a:r>
              <a:rPr lang="de-DE" dirty="0" err="1"/>
              <a:t>the</a:t>
            </a:r>
            <a:r>
              <a:rPr lang="de-DE" dirty="0"/>
              <a:t> EAC</a:t>
            </a:r>
          </a:p>
        </p:txBody>
      </p:sp>
      <p:sp>
        <p:nvSpPr>
          <p:cNvPr id="14" name="TextBox 13"/>
          <p:cNvSpPr txBox="1"/>
          <p:nvPr/>
        </p:nvSpPr>
        <p:spPr>
          <a:xfrm>
            <a:off x="6357924" y="6123801"/>
            <a:ext cx="2100276" cy="276999"/>
          </a:xfrm>
          <a:prstGeom prst="rect">
            <a:avLst/>
          </a:prstGeom>
          <a:noFill/>
        </p:spPr>
        <p:txBody>
          <a:bodyPr wrap="square" rtlCol="0">
            <a:spAutoFit/>
          </a:bodyPr>
          <a:lstStyle/>
          <a:p>
            <a:r>
              <a:rPr lang="en-US" sz="1200" dirty="0">
                <a:solidFill>
                  <a:schemeClr val="bg1">
                    <a:lumMod val="50000"/>
                  </a:schemeClr>
                </a:solidFill>
              </a:rPr>
              <a:t>Source: GRIPS 2013</a:t>
            </a:r>
          </a:p>
        </p:txBody>
      </p:sp>
    </p:spTree>
    <p:extLst>
      <p:ext uri="{BB962C8B-B14F-4D97-AF65-F5344CB8AC3E}">
        <p14:creationId xmlns:p14="http://schemas.microsoft.com/office/powerpoint/2010/main" val="33586276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7051280"/>
          </a:xfrm>
          <a:prstGeom prst="rect">
            <a:avLst/>
          </a:prstGeom>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ctrTitle"/>
          </p:nvPr>
        </p:nvSpPr>
        <p:spPr>
          <a:xfrm>
            <a:off x="762000" y="990600"/>
            <a:ext cx="7772400" cy="1470025"/>
          </a:xfrm>
        </p:spPr>
        <p:txBody>
          <a:bodyPr>
            <a:normAutofit/>
          </a:bodyPr>
          <a:lstStyle/>
          <a:p>
            <a:r>
              <a:rPr lang="en-GB" dirty="0"/>
              <a:t>Why support local manufacturing in the EAC?</a:t>
            </a:r>
            <a:endParaRPr lang="en-GB" sz="4000" i="1" dirty="0"/>
          </a:p>
        </p:txBody>
      </p:sp>
      <p:sp>
        <p:nvSpPr>
          <p:cNvPr id="6" name="Freeform 4"/>
          <p:cNvSpPr>
            <a:spLocks/>
          </p:cNvSpPr>
          <p:nvPr>
            <p:custDataLst>
              <p:tags r:id="rId1"/>
            </p:custDataLst>
          </p:nvPr>
        </p:nvSpPr>
        <p:spPr bwMode="auto">
          <a:xfrm rot="5400000">
            <a:off x="2296319" y="3267869"/>
            <a:ext cx="3514725" cy="2852737"/>
          </a:xfrm>
          <a:custGeom>
            <a:avLst/>
            <a:gdLst>
              <a:gd name="T0" fmla="*/ 2147483647 w 1711"/>
              <a:gd name="T1" fmla="*/ 2147483647 h 1280"/>
              <a:gd name="T2" fmla="*/ 2147483647 w 1711"/>
              <a:gd name="T3" fmla="*/ 2147483647 h 1280"/>
              <a:gd name="T4" fmla="*/ 2147483647 w 1711"/>
              <a:gd name="T5" fmla="*/ 2147483647 h 1280"/>
              <a:gd name="T6" fmla="*/ 2147483647 w 1711"/>
              <a:gd name="T7" fmla="*/ 2147483647 h 1280"/>
              <a:gd name="T8" fmla="*/ 2147483647 w 1711"/>
              <a:gd name="T9" fmla="*/ 2147483647 h 1280"/>
              <a:gd name="T10" fmla="*/ 2147483647 w 1711"/>
              <a:gd name="T11" fmla="*/ 2147483647 h 1280"/>
              <a:gd name="T12" fmla="*/ 2147483647 w 1711"/>
              <a:gd name="T13" fmla="*/ 2147483647 h 1280"/>
              <a:gd name="T14" fmla="*/ 2147483647 w 1711"/>
              <a:gd name="T15" fmla="*/ 2147483647 h 1280"/>
              <a:gd name="T16" fmla="*/ 2147483647 w 1711"/>
              <a:gd name="T17" fmla="*/ 2147483647 h 1280"/>
              <a:gd name="T18" fmla="*/ 2147483647 w 1711"/>
              <a:gd name="T19" fmla="*/ 2147483647 h 1280"/>
              <a:gd name="T20" fmla="*/ 2147483647 w 1711"/>
              <a:gd name="T21" fmla="*/ 2147483647 h 1280"/>
              <a:gd name="T22" fmla="*/ 2147483647 w 1711"/>
              <a:gd name="T23" fmla="*/ 2147483647 h 1280"/>
              <a:gd name="T24" fmla="*/ 2147483647 w 1711"/>
              <a:gd name="T25" fmla="*/ 2147483647 h 1280"/>
              <a:gd name="T26" fmla="*/ 2147483647 w 1711"/>
              <a:gd name="T27" fmla="*/ 2147483647 h 1280"/>
              <a:gd name="T28" fmla="*/ 2147483647 w 1711"/>
              <a:gd name="T29" fmla="*/ 2147483647 h 1280"/>
              <a:gd name="T30" fmla="*/ 2147483647 w 1711"/>
              <a:gd name="T31" fmla="*/ 2147483647 h 1280"/>
              <a:gd name="T32" fmla="*/ 2147483647 w 1711"/>
              <a:gd name="T33" fmla="*/ 2147483647 h 1280"/>
              <a:gd name="T34" fmla="*/ 2147483647 w 1711"/>
              <a:gd name="T35" fmla="*/ 2147483647 h 1280"/>
              <a:gd name="T36" fmla="*/ 2147483647 w 1711"/>
              <a:gd name="T37" fmla="*/ 2147483647 h 1280"/>
              <a:gd name="T38" fmla="*/ 2147483647 w 1711"/>
              <a:gd name="T39" fmla="*/ 2147483647 h 1280"/>
              <a:gd name="T40" fmla="*/ 2147483647 w 1711"/>
              <a:gd name="T41" fmla="*/ 2147483647 h 1280"/>
              <a:gd name="T42" fmla="*/ 2147483647 w 1711"/>
              <a:gd name="T43" fmla="*/ 2147483647 h 1280"/>
              <a:gd name="T44" fmla="*/ 2147483647 w 1711"/>
              <a:gd name="T45" fmla="*/ 2147483647 h 1280"/>
              <a:gd name="T46" fmla="*/ 2147483647 w 1711"/>
              <a:gd name="T47" fmla="*/ 2147483647 h 1280"/>
              <a:gd name="T48" fmla="*/ 2147483647 w 1711"/>
              <a:gd name="T49" fmla="*/ 2147483647 h 1280"/>
              <a:gd name="T50" fmla="*/ 2147483647 w 1711"/>
              <a:gd name="T51" fmla="*/ 2147483647 h 1280"/>
              <a:gd name="T52" fmla="*/ 2147483647 w 1711"/>
              <a:gd name="T53" fmla="*/ 2147483647 h 1280"/>
              <a:gd name="T54" fmla="*/ 2147483647 w 1711"/>
              <a:gd name="T55" fmla="*/ 2147483647 h 1280"/>
              <a:gd name="T56" fmla="*/ 2147483647 w 1711"/>
              <a:gd name="T57" fmla="*/ 2147483647 h 1280"/>
              <a:gd name="T58" fmla="*/ 2147483647 w 1711"/>
              <a:gd name="T59" fmla="*/ 2147483647 h 1280"/>
              <a:gd name="T60" fmla="*/ 2147483647 w 1711"/>
              <a:gd name="T61" fmla="*/ 2147483647 h 1280"/>
              <a:gd name="T62" fmla="*/ 2147483647 w 1711"/>
              <a:gd name="T63" fmla="*/ 2147483647 h 1280"/>
              <a:gd name="T64" fmla="*/ 2147483647 w 1711"/>
              <a:gd name="T65" fmla="*/ 2147483647 h 1280"/>
              <a:gd name="T66" fmla="*/ 2147483647 w 1711"/>
              <a:gd name="T67" fmla="*/ 2147483647 h 1280"/>
              <a:gd name="T68" fmla="*/ 2147483647 w 1711"/>
              <a:gd name="T69" fmla="*/ 2147483647 h 1280"/>
              <a:gd name="T70" fmla="*/ 2147483647 w 1711"/>
              <a:gd name="T71" fmla="*/ 2147483647 h 1280"/>
              <a:gd name="T72" fmla="*/ 2147483647 w 1711"/>
              <a:gd name="T73" fmla="*/ 2147483647 h 1280"/>
              <a:gd name="T74" fmla="*/ 2147483647 w 1711"/>
              <a:gd name="T75" fmla="*/ 2147483647 h 1280"/>
              <a:gd name="T76" fmla="*/ 2147483647 w 1711"/>
              <a:gd name="T77" fmla="*/ 2147483647 h 1280"/>
              <a:gd name="T78" fmla="*/ 2147483647 w 1711"/>
              <a:gd name="T79" fmla="*/ 2147483647 h 1280"/>
              <a:gd name="T80" fmla="*/ 2147483647 w 1711"/>
              <a:gd name="T81" fmla="*/ 2147483647 h 1280"/>
              <a:gd name="T82" fmla="*/ 2147483647 w 1711"/>
              <a:gd name="T83" fmla="*/ 2147483647 h 1280"/>
              <a:gd name="T84" fmla="*/ 2147483647 w 1711"/>
              <a:gd name="T85" fmla="*/ 2147483647 h 1280"/>
              <a:gd name="T86" fmla="*/ 2147483647 w 1711"/>
              <a:gd name="T87" fmla="*/ 2147483647 h 1280"/>
              <a:gd name="T88" fmla="*/ 2147483647 w 1711"/>
              <a:gd name="T89" fmla="*/ 2147483647 h 1280"/>
              <a:gd name="T90" fmla="*/ 2147483647 w 1711"/>
              <a:gd name="T91" fmla="*/ 2147483647 h 1280"/>
              <a:gd name="T92" fmla="*/ 2147483647 w 1711"/>
              <a:gd name="T93" fmla="*/ 2147483647 h 1280"/>
              <a:gd name="T94" fmla="*/ 2147483647 w 1711"/>
              <a:gd name="T95" fmla="*/ 2147483647 h 128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711"/>
              <a:gd name="T145" fmla="*/ 0 h 1280"/>
              <a:gd name="T146" fmla="*/ 1711 w 1711"/>
              <a:gd name="T147" fmla="*/ 1280 h 128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711" h="1280">
                <a:moveTo>
                  <a:pt x="1663" y="798"/>
                </a:moveTo>
                <a:lnTo>
                  <a:pt x="1673" y="779"/>
                </a:lnTo>
                <a:lnTo>
                  <a:pt x="1682" y="757"/>
                </a:lnTo>
                <a:lnTo>
                  <a:pt x="1689" y="737"/>
                </a:lnTo>
                <a:lnTo>
                  <a:pt x="1695" y="716"/>
                </a:lnTo>
                <a:lnTo>
                  <a:pt x="1700" y="694"/>
                </a:lnTo>
                <a:lnTo>
                  <a:pt x="1704" y="673"/>
                </a:lnTo>
                <a:lnTo>
                  <a:pt x="1707" y="652"/>
                </a:lnTo>
                <a:lnTo>
                  <a:pt x="1709" y="631"/>
                </a:lnTo>
                <a:lnTo>
                  <a:pt x="1710" y="610"/>
                </a:lnTo>
                <a:lnTo>
                  <a:pt x="1710" y="588"/>
                </a:lnTo>
                <a:lnTo>
                  <a:pt x="1709" y="566"/>
                </a:lnTo>
                <a:lnTo>
                  <a:pt x="1707" y="546"/>
                </a:lnTo>
                <a:lnTo>
                  <a:pt x="1703" y="525"/>
                </a:lnTo>
                <a:lnTo>
                  <a:pt x="1699" y="504"/>
                </a:lnTo>
                <a:lnTo>
                  <a:pt x="1694" y="484"/>
                </a:lnTo>
                <a:lnTo>
                  <a:pt x="1688" y="463"/>
                </a:lnTo>
                <a:lnTo>
                  <a:pt x="1680" y="443"/>
                </a:lnTo>
                <a:lnTo>
                  <a:pt x="1672" y="424"/>
                </a:lnTo>
                <a:lnTo>
                  <a:pt x="1663" y="405"/>
                </a:lnTo>
                <a:lnTo>
                  <a:pt x="1653" y="386"/>
                </a:lnTo>
                <a:lnTo>
                  <a:pt x="1642" y="368"/>
                </a:lnTo>
                <a:lnTo>
                  <a:pt x="1631" y="350"/>
                </a:lnTo>
                <a:lnTo>
                  <a:pt x="1618" y="333"/>
                </a:lnTo>
                <a:lnTo>
                  <a:pt x="1605" y="316"/>
                </a:lnTo>
                <a:lnTo>
                  <a:pt x="1591" y="299"/>
                </a:lnTo>
                <a:lnTo>
                  <a:pt x="1576" y="284"/>
                </a:lnTo>
                <a:lnTo>
                  <a:pt x="1560" y="270"/>
                </a:lnTo>
                <a:lnTo>
                  <a:pt x="1542" y="256"/>
                </a:lnTo>
                <a:lnTo>
                  <a:pt x="1525" y="242"/>
                </a:lnTo>
                <a:lnTo>
                  <a:pt x="1507" y="230"/>
                </a:lnTo>
                <a:lnTo>
                  <a:pt x="1487" y="218"/>
                </a:lnTo>
                <a:lnTo>
                  <a:pt x="1468" y="207"/>
                </a:lnTo>
                <a:lnTo>
                  <a:pt x="1448" y="197"/>
                </a:lnTo>
                <a:lnTo>
                  <a:pt x="1427" y="189"/>
                </a:lnTo>
                <a:lnTo>
                  <a:pt x="1406" y="181"/>
                </a:lnTo>
                <a:lnTo>
                  <a:pt x="1385" y="175"/>
                </a:lnTo>
                <a:lnTo>
                  <a:pt x="1364" y="170"/>
                </a:lnTo>
                <a:lnTo>
                  <a:pt x="1343" y="166"/>
                </a:lnTo>
                <a:lnTo>
                  <a:pt x="1322" y="162"/>
                </a:lnTo>
                <a:lnTo>
                  <a:pt x="1301" y="160"/>
                </a:lnTo>
                <a:lnTo>
                  <a:pt x="1279" y="160"/>
                </a:lnTo>
                <a:lnTo>
                  <a:pt x="1258" y="160"/>
                </a:lnTo>
                <a:lnTo>
                  <a:pt x="1236" y="161"/>
                </a:lnTo>
                <a:lnTo>
                  <a:pt x="1216" y="163"/>
                </a:lnTo>
                <a:lnTo>
                  <a:pt x="1195" y="166"/>
                </a:lnTo>
                <a:lnTo>
                  <a:pt x="1174" y="170"/>
                </a:lnTo>
                <a:lnTo>
                  <a:pt x="1153" y="175"/>
                </a:lnTo>
                <a:lnTo>
                  <a:pt x="1134" y="181"/>
                </a:lnTo>
                <a:lnTo>
                  <a:pt x="1114" y="188"/>
                </a:lnTo>
                <a:lnTo>
                  <a:pt x="1095" y="196"/>
                </a:lnTo>
                <a:lnTo>
                  <a:pt x="1075" y="205"/>
                </a:lnTo>
                <a:lnTo>
                  <a:pt x="1056" y="215"/>
                </a:lnTo>
                <a:lnTo>
                  <a:pt x="1038" y="225"/>
                </a:lnTo>
                <a:lnTo>
                  <a:pt x="1020" y="236"/>
                </a:lnTo>
                <a:lnTo>
                  <a:pt x="1003" y="249"/>
                </a:lnTo>
                <a:lnTo>
                  <a:pt x="987" y="262"/>
                </a:lnTo>
                <a:lnTo>
                  <a:pt x="971" y="276"/>
                </a:lnTo>
                <a:lnTo>
                  <a:pt x="955" y="291"/>
                </a:lnTo>
                <a:lnTo>
                  <a:pt x="941" y="307"/>
                </a:lnTo>
                <a:lnTo>
                  <a:pt x="926" y="324"/>
                </a:lnTo>
                <a:lnTo>
                  <a:pt x="914" y="341"/>
                </a:lnTo>
                <a:lnTo>
                  <a:pt x="901" y="360"/>
                </a:lnTo>
                <a:lnTo>
                  <a:pt x="889" y="379"/>
                </a:lnTo>
                <a:lnTo>
                  <a:pt x="879" y="399"/>
                </a:lnTo>
                <a:lnTo>
                  <a:pt x="868" y="419"/>
                </a:lnTo>
                <a:lnTo>
                  <a:pt x="856" y="437"/>
                </a:lnTo>
                <a:lnTo>
                  <a:pt x="844" y="456"/>
                </a:lnTo>
                <a:lnTo>
                  <a:pt x="831" y="473"/>
                </a:lnTo>
                <a:lnTo>
                  <a:pt x="817" y="490"/>
                </a:lnTo>
                <a:lnTo>
                  <a:pt x="802" y="506"/>
                </a:lnTo>
                <a:lnTo>
                  <a:pt x="786" y="521"/>
                </a:lnTo>
                <a:lnTo>
                  <a:pt x="771" y="535"/>
                </a:lnTo>
                <a:lnTo>
                  <a:pt x="754" y="549"/>
                </a:lnTo>
                <a:lnTo>
                  <a:pt x="737" y="561"/>
                </a:lnTo>
                <a:lnTo>
                  <a:pt x="719" y="572"/>
                </a:lnTo>
                <a:lnTo>
                  <a:pt x="701" y="583"/>
                </a:lnTo>
                <a:lnTo>
                  <a:pt x="682" y="593"/>
                </a:lnTo>
                <a:lnTo>
                  <a:pt x="663" y="602"/>
                </a:lnTo>
                <a:lnTo>
                  <a:pt x="643" y="610"/>
                </a:lnTo>
                <a:lnTo>
                  <a:pt x="623" y="616"/>
                </a:lnTo>
                <a:lnTo>
                  <a:pt x="604" y="623"/>
                </a:lnTo>
                <a:lnTo>
                  <a:pt x="583" y="627"/>
                </a:lnTo>
                <a:lnTo>
                  <a:pt x="562" y="631"/>
                </a:lnTo>
                <a:lnTo>
                  <a:pt x="541" y="635"/>
                </a:lnTo>
                <a:lnTo>
                  <a:pt x="521" y="637"/>
                </a:lnTo>
                <a:lnTo>
                  <a:pt x="499" y="638"/>
                </a:lnTo>
                <a:lnTo>
                  <a:pt x="478" y="638"/>
                </a:lnTo>
                <a:lnTo>
                  <a:pt x="457" y="637"/>
                </a:lnTo>
                <a:lnTo>
                  <a:pt x="436" y="635"/>
                </a:lnTo>
                <a:lnTo>
                  <a:pt x="415" y="632"/>
                </a:lnTo>
                <a:lnTo>
                  <a:pt x="393" y="627"/>
                </a:lnTo>
                <a:lnTo>
                  <a:pt x="372" y="622"/>
                </a:lnTo>
                <a:lnTo>
                  <a:pt x="351" y="616"/>
                </a:lnTo>
                <a:lnTo>
                  <a:pt x="331" y="608"/>
                </a:lnTo>
                <a:lnTo>
                  <a:pt x="309" y="600"/>
                </a:lnTo>
                <a:lnTo>
                  <a:pt x="289" y="590"/>
                </a:lnTo>
                <a:lnTo>
                  <a:pt x="270" y="580"/>
                </a:lnTo>
                <a:lnTo>
                  <a:pt x="250" y="568"/>
                </a:lnTo>
                <a:lnTo>
                  <a:pt x="232" y="555"/>
                </a:lnTo>
                <a:lnTo>
                  <a:pt x="215" y="542"/>
                </a:lnTo>
                <a:lnTo>
                  <a:pt x="198" y="528"/>
                </a:lnTo>
                <a:lnTo>
                  <a:pt x="182" y="513"/>
                </a:lnTo>
                <a:lnTo>
                  <a:pt x="167" y="498"/>
                </a:lnTo>
                <a:lnTo>
                  <a:pt x="153" y="482"/>
                </a:lnTo>
                <a:lnTo>
                  <a:pt x="139" y="465"/>
                </a:lnTo>
                <a:lnTo>
                  <a:pt x="127" y="448"/>
                </a:lnTo>
                <a:lnTo>
                  <a:pt x="115" y="430"/>
                </a:lnTo>
                <a:lnTo>
                  <a:pt x="105" y="412"/>
                </a:lnTo>
                <a:lnTo>
                  <a:pt x="95" y="394"/>
                </a:lnTo>
                <a:lnTo>
                  <a:pt x="85" y="374"/>
                </a:lnTo>
                <a:lnTo>
                  <a:pt x="77" y="354"/>
                </a:lnTo>
                <a:lnTo>
                  <a:pt x="71" y="335"/>
                </a:lnTo>
                <a:lnTo>
                  <a:pt x="65" y="315"/>
                </a:lnTo>
                <a:lnTo>
                  <a:pt x="60" y="294"/>
                </a:lnTo>
                <a:lnTo>
                  <a:pt x="56" y="274"/>
                </a:lnTo>
                <a:lnTo>
                  <a:pt x="52" y="252"/>
                </a:lnTo>
                <a:lnTo>
                  <a:pt x="50" y="231"/>
                </a:lnTo>
                <a:lnTo>
                  <a:pt x="49" y="211"/>
                </a:lnTo>
                <a:lnTo>
                  <a:pt x="49" y="189"/>
                </a:lnTo>
                <a:lnTo>
                  <a:pt x="50" y="168"/>
                </a:lnTo>
                <a:lnTo>
                  <a:pt x="52" y="146"/>
                </a:lnTo>
                <a:lnTo>
                  <a:pt x="55" y="125"/>
                </a:lnTo>
                <a:lnTo>
                  <a:pt x="59" y="104"/>
                </a:lnTo>
                <a:lnTo>
                  <a:pt x="64" y="83"/>
                </a:lnTo>
                <a:lnTo>
                  <a:pt x="70" y="62"/>
                </a:lnTo>
                <a:lnTo>
                  <a:pt x="77" y="41"/>
                </a:lnTo>
                <a:lnTo>
                  <a:pt x="86" y="20"/>
                </a:lnTo>
                <a:lnTo>
                  <a:pt x="96" y="0"/>
                </a:lnTo>
                <a:lnTo>
                  <a:pt x="77" y="41"/>
                </a:lnTo>
                <a:lnTo>
                  <a:pt x="59" y="82"/>
                </a:lnTo>
                <a:lnTo>
                  <a:pt x="44" y="124"/>
                </a:lnTo>
                <a:lnTo>
                  <a:pt x="31" y="166"/>
                </a:lnTo>
                <a:lnTo>
                  <a:pt x="20" y="209"/>
                </a:lnTo>
                <a:lnTo>
                  <a:pt x="12" y="251"/>
                </a:lnTo>
                <a:lnTo>
                  <a:pt x="6" y="294"/>
                </a:lnTo>
                <a:lnTo>
                  <a:pt x="2" y="337"/>
                </a:lnTo>
                <a:lnTo>
                  <a:pt x="0" y="380"/>
                </a:lnTo>
                <a:lnTo>
                  <a:pt x="0" y="422"/>
                </a:lnTo>
                <a:lnTo>
                  <a:pt x="2" y="464"/>
                </a:lnTo>
                <a:lnTo>
                  <a:pt x="6" y="507"/>
                </a:lnTo>
                <a:lnTo>
                  <a:pt x="12" y="549"/>
                </a:lnTo>
                <a:lnTo>
                  <a:pt x="20" y="590"/>
                </a:lnTo>
                <a:lnTo>
                  <a:pt x="30" y="631"/>
                </a:lnTo>
                <a:lnTo>
                  <a:pt x="42" y="671"/>
                </a:lnTo>
                <a:lnTo>
                  <a:pt x="56" y="711"/>
                </a:lnTo>
                <a:lnTo>
                  <a:pt x="72" y="750"/>
                </a:lnTo>
                <a:lnTo>
                  <a:pt x="89" y="788"/>
                </a:lnTo>
                <a:lnTo>
                  <a:pt x="109" y="826"/>
                </a:lnTo>
                <a:lnTo>
                  <a:pt x="130" y="863"/>
                </a:lnTo>
                <a:lnTo>
                  <a:pt x="154" y="898"/>
                </a:lnTo>
                <a:lnTo>
                  <a:pt x="178" y="933"/>
                </a:lnTo>
                <a:lnTo>
                  <a:pt x="205" y="966"/>
                </a:lnTo>
                <a:lnTo>
                  <a:pt x="234" y="998"/>
                </a:lnTo>
                <a:lnTo>
                  <a:pt x="264" y="1029"/>
                </a:lnTo>
                <a:lnTo>
                  <a:pt x="295" y="1059"/>
                </a:lnTo>
                <a:lnTo>
                  <a:pt x="329" y="1087"/>
                </a:lnTo>
                <a:lnTo>
                  <a:pt x="364" y="1113"/>
                </a:lnTo>
                <a:lnTo>
                  <a:pt x="401" y="1138"/>
                </a:lnTo>
                <a:lnTo>
                  <a:pt x="439" y="1161"/>
                </a:lnTo>
                <a:lnTo>
                  <a:pt x="479" y="1183"/>
                </a:lnTo>
                <a:lnTo>
                  <a:pt x="520" y="1203"/>
                </a:lnTo>
                <a:lnTo>
                  <a:pt x="561" y="1220"/>
                </a:lnTo>
                <a:lnTo>
                  <a:pt x="603" y="1235"/>
                </a:lnTo>
                <a:lnTo>
                  <a:pt x="645" y="1248"/>
                </a:lnTo>
                <a:lnTo>
                  <a:pt x="688" y="1258"/>
                </a:lnTo>
                <a:lnTo>
                  <a:pt x="730" y="1267"/>
                </a:lnTo>
                <a:lnTo>
                  <a:pt x="773" y="1273"/>
                </a:lnTo>
                <a:lnTo>
                  <a:pt x="816" y="1277"/>
                </a:lnTo>
                <a:lnTo>
                  <a:pt x="859" y="1279"/>
                </a:lnTo>
                <a:lnTo>
                  <a:pt x="901" y="1279"/>
                </a:lnTo>
                <a:lnTo>
                  <a:pt x="943" y="1277"/>
                </a:lnTo>
                <a:lnTo>
                  <a:pt x="986" y="1273"/>
                </a:lnTo>
                <a:lnTo>
                  <a:pt x="1028" y="1267"/>
                </a:lnTo>
                <a:lnTo>
                  <a:pt x="1069" y="1258"/>
                </a:lnTo>
                <a:lnTo>
                  <a:pt x="1110" y="1248"/>
                </a:lnTo>
                <a:lnTo>
                  <a:pt x="1151" y="1236"/>
                </a:lnTo>
                <a:lnTo>
                  <a:pt x="1191" y="1222"/>
                </a:lnTo>
                <a:lnTo>
                  <a:pt x="1230" y="1207"/>
                </a:lnTo>
                <a:lnTo>
                  <a:pt x="1268" y="1189"/>
                </a:lnTo>
                <a:lnTo>
                  <a:pt x="1306" y="1169"/>
                </a:lnTo>
                <a:lnTo>
                  <a:pt x="1342" y="1148"/>
                </a:lnTo>
                <a:lnTo>
                  <a:pt x="1378" y="1124"/>
                </a:lnTo>
                <a:lnTo>
                  <a:pt x="1413" y="1099"/>
                </a:lnTo>
                <a:lnTo>
                  <a:pt x="1446" y="1073"/>
                </a:lnTo>
                <a:lnTo>
                  <a:pt x="1478" y="1044"/>
                </a:lnTo>
                <a:lnTo>
                  <a:pt x="1509" y="1014"/>
                </a:lnTo>
                <a:lnTo>
                  <a:pt x="1538" y="982"/>
                </a:lnTo>
                <a:lnTo>
                  <a:pt x="1567" y="949"/>
                </a:lnTo>
                <a:lnTo>
                  <a:pt x="1593" y="913"/>
                </a:lnTo>
                <a:lnTo>
                  <a:pt x="1618" y="877"/>
                </a:lnTo>
                <a:lnTo>
                  <a:pt x="1642" y="838"/>
                </a:lnTo>
                <a:lnTo>
                  <a:pt x="1663" y="798"/>
                </a:lnTo>
              </a:path>
            </a:pathLst>
          </a:custGeom>
          <a:solidFill>
            <a:srgbClr val="C00000"/>
          </a:solidFill>
          <a:ln w="38100" cap="rnd">
            <a:solidFill>
              <a:schemeClr val="bg1"/>
            </a:solidFill>
            <a:round/>
            <a:headEnd/>
            <a:tailEnd/>
          </a:ln>
          <a:effectLst>
            <a:outerShdw blurRad="50800" dist="38099" dir="2700015" rotWithShape="0">
              <a:scrgbClr r="0" g="0" b="0">
                <a:alpha val="40000"/>
              </a:scrgbClr>
            </a:outerShdw>
          </a:effectLst>
        </p:spPr>
        <p:txBody>
          <a:bodyPr/>
          <a:lstStyle/>
          <a:p>
            <a:endParaRPr lang="en-US" sz="1600">
              <a:latin typeface="Calibri" pitchFamily="34" charset="0"/>
              <a:cs typeface="Calibri" pitchFamily="34" charset="0"/>
            </a:endParaRPr>
          </a:p>
        </p:txBody>
      </p:sp>
      <p:sp>
        <p:nvSpPr>
          <p:cNvPr id="8" name="Rectangle 6"/>
          <p:cNvSpPr>
            <a:spLocks noChangeArrowheads="1"/>
          </p:cNvSpPr>
          <p:nvPr>
            <p:custDataLst>
              <p:tags r:id="rId2"/>
            </p:custDataLst>
          </p:nvPr>
        </p:nvSpPr>
        <p:spPr bwMode="auto">
          <a:xfrm>
            <a:off x="2876550" y="5341937"/>
            <a:ext cx="2244725" cy="393700"/>
          </a:xfrm>
          <a:prstGeom prst="rect">
            <a:avLst/>
          </a:prstGeom>
          <a:noFill/>
          <a:ln w="9525">
            <a:noFill/>
            <a:miter lim="800000"/>
            <a:headEnd/>
            <a:tailEnd/>
          </a:ln>
        </p:spPr>
        <p:txBody>
          <a:bodyPr anchor="ctr"/>
          <a:lstStyle/>
          <a:p>
            <a:pPr marL="0" lvl="2" indent="3175" algn="ctr">
              <a:lnSpc>
                <a:spcPct val="90000"/>
              </a:lnSpc>
              <a:spcBef>
                <a:spcPts val="0"/>
              </a:spcBef>
              <a:spcAft>
                <a:spcPts val="0"/>
              </a:spcAft>
              <a:buClr>
                <a:schemeClr val="bg2"/>
              </a:buClr>
            </a:pPr>
            <a:r>
              <a:rPr lang="de-DE" b="1" dirty="0" err="1">
                <a:solidFill>
                  <a:schemeClr val="bg1"/>
                </a:solidFill>
                <a:latin typeface="Calibri" pitchFamily="34" charset="0"/>
                <a:cs typeface="Calibri" pitchFamily="34" charset="0"/>
              </a:rPr>
              <a:t>Boost</a:t>
            </a:r>
            <a:r>
              <a:rPr lang="de-DE" b="1" dirty="0">
                <a:solidFill>
                  <a:schemeClr val="bg1"/>
                </a:solidFill>
                <a:latin typeface="Calibri" pitchFamily="34" charset="0"/>
                <a:cs typeface="Calibri" pitchFamily="34" charset="0"/>
              </a:rPr>
              <a:t> regional </a:t>
            </a:r>
            <a:r>
              <a:rPr lang="de-DE" b="1" dirty="0" err="1">
                <a:solidFill>
                  <a:schemeClr val="bg1"/>
                </a:solidFill>
                <a:latin typeface="Calibri" pitchFamily="34" charset="0"/>
                <a:cs typeface="Calibri" pitchFamily="34" charset="0"/>
              </a:rPr>
              <a:t>economy</a:t>
            </a:r>
            <a:endParaRPr lang="de-DE" b="1" dirty="0">
              <a:solidFill>
                <a:schemeClr val="bg1"/>
              </a:solidFill>
              <a:latin typeface="Calibri" pitchFamily="34" charset="0"/>
              <a:cs typeface="Calibri" pitchFamily="34" charset="0"/>
            </a:endParaRPr>
          </a:p>
        </p:txBody>
      </p:sp>
      <p:sp>
        <p:nvSpPr>
          <p:cNvPr id="9" name="Freeform 3"/>
          <p:cNvSpPr>
            <a:spLocks/>
          </p:cNvSpPr>
          <p:nvPr>
            <p:custDataLst>
              <p:tags r:id="rId3"/>
            </p:custDataLst>
          </p:nvPr>
        </p:nvSpPr>
        <p:spPr bwMode="auto">
          <a:xfrm rot="16200000">
            <a:off x="3369469" y="3369469"/>
            <a:ext cx="3514725" cy="2852737"/>
          </a:xfrm>
          <a:custGeom>
            <a:avLst/>
            <a:gdLst>
              <a:gd name="T0" fmla="*/ 2147483647 w 1711"/>
              <a:gd name="T1" fmla="*/ 2147483647 h 1280"/>
              <a:gd name="T2" fmla="*/ 2147483647 w 1711"/>
              <a:gd name="T3" fmla="*/ 2147483647 h 1280"/>
              <a:gd name="T4" fmla="*/ 2147483647 w 1711"/>
              <a:gd name="T5" fmla="*/ 2147483647 h 1280"/>
              <a:gd name="T6" fmla="*/ 2147483647 w 1711"/>
              <a:gd name="T7" fmla="*/ 2147483647 h 1280"/>
              <a:gd name="T8" fmla="*/ 2147483647 w 1711"/>
              <a:gd name="T9" fmla="*/ 2147483647 h 1280"/>
              <a:gd name="T10" fmla="*/ 2147483647 w 1711"/>
              <a:gd name="T11" fmla="*/ 2147483647 h 1280"/>
              <a:gd name="T12" fmla="*/ 2147483647 w 1711"/>
              <a:gd name="T13" fmla="*/ 2147483647 h 1280"/>
              <a:gd name="T14" fmla="*/ 2147483647 w 1711"/>
              <a:gd name="T15" fmla="*/ 2147483647 h 1280"/>
              <a:gd name="T16" fmla="*/ 2147483647 w 1711"/>
              <a:gd name="T17" fmla="*/ 2147483647 h 1280"/>
              <a:gd name="T18" fmla="*/ 2147483647 w 1711"/>
              <a:gd name="T19" fmla="*/ 2147483647 h 1280"/>
              <a:gd name="T20" fmla="*/ 2147483647 w 1711"/>
              <a:gd name="T21" fmla="*/ 2147483647 h 1280"/>
              <a:gd name="T22" fmla="*/ 2147483647 w 1711"/>
              <a:gd name="T23" fmla="*/ 2147483647 h 1280"/>
              <a:gd name="T24" fmla="*/ 2147483647 w 1711"/>
              <a:gd name="T25" fmla="*/ 2147483647 h 1280"/>
              <a:gd name="T26" fmla="*/ 2147483647 w 1711"/>
              <a:gd name="T27" fmla="*/ 2147483647 h 1280"/>
              <a:gd name="T28" fmla="*/ 2147483647 w 1711"/>
              <a:gd name="T29" fmla="*/ 2147483647 h 1280"/>
              <a:gd name="T30" fmla="*/ 2147483647 w 1711"/>
              <a:gd name="T31" fmla="*/ 2147483647 h 1280"/>
              <a:gd name="T32" fmla="*/ 2147483647 w 1711"/>
              <a:gd name="T33" fmla="*/ 2147483647 h 1280"/>
              <a:gd name="T34" fmla="*/ 2147483647 w 1711"/>
              <a:gd name="T35" fmla="*/ 2147483647 h 1280"/>
              <a:gd name="T36" fmla="*/ 2147483647 w 1711"/>
              <a:gd name="T37" fmla="*/ 2147483647 h 1280"/>
              <a:gd name="T38" fmla="*/ 2147483647 w 1711"/>
              <a:gd name="T39" fmla="*/ 2147483647 h 1280"/>
              <a:gd name="T40" fmla="*/ 2147483647 w 1711"/>
              <a:gd name="T41" fmla="*/ 2147483647 h 1280"/>
              <a:gd name="T42" fmla="*/ 2147483647 w 1711"/>
              <a:gd name="T43" fmla="*/ 2147483647 h 1280"/>
              <a:gd name="T44" fmla="*/ 2147483647 w 1711"/>
              <a:gd name="T45" fmla="*/ 2147483647 h 1280"/>
              <a:gd name="T46" fmla="*/ 2147483647 w 1711"/>
              <a:gd name="T47" fmla="*/ 2147483647 h 1280"/>
              <a:gd name="T48" fmla="*/ 2147483647 w 1711"/>
              <a:gd name="T49" fmla="*/ 2147483647 h 1280"/>
              <a:gd name="T50" fmla="*/ 2147483647 w 1711"/>
              <a:gd name="T51" fmla="*/ 2147483647 h 1280"/>
              <a:gd name="T52" fmla="*/ 2147483647 w 1711"/>
              <a:gd name="T53" fmla="*/ 2147483647 h 1280"/>
              <a:gd name="T54" fmla="*/ 2147483647 w 1711"/>
              <a:gd name="T55" fmla="*/ 2147483647 h 1280"/>
              <a:gd name="T56" fmla="*/ 2147483647 w 1711"/>
              <a:gd name="T57" fmla="*/ 2147483647 h 1280"/>
              <a:gd name="T58" fmla="*/ 2147483647 w 1711"/>
              <a:gd name="T59" fmla="*/ 2147483647 h 1280"/>
              <a:gd name="T60" fmla="*/ 2147483647 w 1711"/>
              <a:gd name="T61" fmla="*/ 2147483647 h 1280"/>
              <a:gd name="T62" fmla="*/ 2147483647 w 1711"/>
              <a:gd name="T63" fmla="*/ 2147483647 h 1280"/>
              <a:gd name="T64" fmla="*/ 2147483647 w 1711"/>
              <a:gd name="T65" fmla="*/ 2147483647 h 1280"/>
              <a:gd name="T66" fmla="*/ 2147483647 w 1711"/>
              <a:gd name="T67" fmla="*/ 2147483647 h 1280"/>
              <a:gd name="T68" fmla="*/ 2147483647 w 1711"/>
              <a:gd name="T69" fmla="*/ 2147483647 h 1280"/>
              <a:gd name="T70" fmla="*/ 2147483647 w 1711"/>
              <a:gd name="T71" fmla="*/ 2147483647 h 1280"/>
              <a:gd name="T72" fmla="*/ 2147483647 w 1711"/>
              <a:gd name="T73" fmla="*/ 2147483647 h 1280"/>
              <a:gd name="T74" fmla="*/ 2147483647 w 1711"/>
              <a:gd name="T75" fmla="*/ 2147483647 h 1280"/>
              <a:gd name="T76" fmla="*/ 2147483647 w 1711"/>
              <a:gd name="T77" fmla="*/ 2147483647 h 1280"/>
              <a:gd name="T78" fmla="*/ 2147483647 w 1711"/>
              <a:gd name="T79" fmla="*/ 2147483647 h 1280"/>
              <a:gd name="T80" fmla="*/ 2147483647 w 1711"/>
              <a:gd name="T81" fmla="*/ 2147483647 h 1280"/>
              <a:gd name="T82" fmla="*/ 2147483647 w 1711"/>
              <a:gd name="T83" fmla="*/ 2147483647 h 1280"/>
              <a:gd name="T84" fmla="*/ 2147483647 w 1711"/>
              <a:gd name="T85" fmla="*/ 2147483647 h 1280"/>
              <a:gd name="T86" fmla="*/ 2147483647 w 1711"/>
              <a:gd name="T87" fmla="*/ 2147483647 h 1280"/>
              <a:gd name="T88" fmla="*/ 2147483647 w 1711"/>
              <a:gd name="T89" fmla="*/ 2147483647 h 1280"/>
              <a:gd name="T90" fmla="*/ 2147483647 w 1711"/>
              <a:gd name="T91" fmla="*/ 2147483647 h 1280"/>
              <a:gd name="T92" fmla="*/ 2147483647 w 1711"/>
              <a:gd name="T93" fmla="*/ 2147483647 h 1280"/>
              <a:gd name="T94" fmla="*/ 2147483647 w 1711"/>
              <a:gd name="T95" fmla="*/ 2147483647 h 128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711"/>
              <a:gd name="T145" fmla="*/ 0 h 1280"/>
              <a:gd name="T146" fmla="*/ 1711 w 1711"/>
              <a:gd name="T147" fmla="*/ 1280 h 128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711" h="1280">
                <a:moveTo>
                  <a:pt x="1663" y="798"/>
                </a:moveTo>
                <a:lnTo>
                  <a:pt x="1673" y="779"/>
                </a:lnTo>
                <a:lnTo>
                  <a:pt x="1682" y="757"/>
                </a:lnTo>
                <a:lnTo>
                  <a:pt x="1689" y="737"/>
                </a:lnTo>
                <a:lnTo>
                  <a:pt x="1695" y="716"/>
                </a:lnTo>
                <a:lnTo>
                  <a:pt x="1700" y="694"/>
                </a:lnTo>
                <a:lnTo>
                  <a:pt x="1704" y="673"/>
                </a:lnTo>
                <a:lnTo>
                  <a:pt x="1707" y="652"/>
                </a:lnTo>
                <a:lnTo>
                  <a:pt x="1709" y="631"/>
                </a:lnTo>
                <a:lnTo>
                  <a:pt x="1710" y="610"/>
                </a:lnTo>
                <a:lnTo>
                  <a:pt x="1710" y="588"/>
                </a:lnTo>
                <a:lnTo>
                  <a:pt x="1709" y="566"/>
                </a:lnTo>
                <a:lnTo>
                  <a:pt x="1707" y="546"/>
                </a:lnTo>
                <a:lnTo>
                  <a:pt x="1703" y="525"/>
                </a:lnTo>
                <a:lnTo>
                  <a:pt x="1699" y="504"/>
                </a:lnTo>
                <a:lnTo>
                  <a:pt x="1694" y="484"/>
                </a:lnTo>
                <a:lnTo>
                  <a:pt x="1688" y="463"/>
                </a:lnTo>
                <a:lnTo>
                  <a:pt x="1680" y="443"/>
                </a:lnTo>
                <a:lnTo>
                  <a:pt x="1672" y="424"/>
                </a:lnTo>
                <a:lnTo>
                  <a:pt x="1663" y="405"/>
                </a:lnTo>
                <a:lnTo>
                  <a:pt x="1653" y="386"/>
                </a:lnTo>
                <a:lnTo>
                  <a:pt x="1642" y="368"/>
                </a:lnTo>
                <a:lnTo>
                  <a:pt x="1631" y="350"/>
                </a:lnTo>
                <a:lnTo>
                  <a:pt x="1618" y="333"/>
                </a:lnTo>
                <a:lnTo>
                  <a:pt x="1605" y="316"/>
                </a:lnTo>
                <a:lnTo>
                  <a:pt x="1591" y="299"/>
                </a:lnTo>
                <a:lnTo>
                  <a:pt x="1576" y="284"/>
                </a:lnTo>
                <a:lnTo>
                  <a:pt x="1560" y="270"/>
                </a:lnTo>
                <a:lnTo>
                  <a:pt x="1542" y="256"/>
                </a:lnTo>
                <a:lnTo>
                  <a:pt x="1525" y="242"/>
                </a:lnTo>
                <a:lnTo>
                  <a:pt x="1507" y="230"/>
                </a:lnTo>
                <a:lnTo>
                  <a:pt x="1487" y="218"/>
                </a:lnTo>
                <a:lnTo>
                  <a:pt x="1468" y="207"/>
                </a:lnTo>
                <a:lnTo>
                  <a:pt x="1448" y="197"/>
                </a:lnTo>
                <a:lnTo>
                  <a:pt x="1427" y="189"/>
                </a:lnTo>
                <a:lnTo>
                  <a:pt x="1406" y="181"/>
                </a:lnTo>
                <a:lnTo>
                  <a:pt x="1385" y="175"/>
                </a:lnTo>
                <a:lnTo>
                  <a:pt x="1364" y="170"/>
                </a:lnTo>
                <a:lnTo>
                  <a:pt x="1343" y="166"/>
                </a:lnTo>
                <a:lnTo>
                  <a:pt x="1322" y="162"/>
                </a:lnTo>
                <a:lnTo>
                  <a:pt x="1301" y="160"/>
                </a:lnTo>
                <a:lnTo>
                  <a:pt x="1279" y="160"/>
                </a:lnTo>
                <a:lnTo>
                  <a:pt x="1258" y="160"/>
                </a:lnTo>
                <a:lnTo>
                  <a:pt x="1236" y="161"/>
                </a:lnTo>
                <a:lnTo>
                  <a:pt x="1216" y="163"/>
                </a:lnTo>
                <a:lnTo>
                  <a:pt x="1195" y="166"/>
                </a:lnTo>
                <a:lnTo>
                  <a:pt x="1174" y="170"/>
                </a:lnTo>
                <a:lnTo>
                  <a:pt x="1153" y="175"/>
                </a:lnTo>
                <a:lnTo>
                  <a:pt x="1134" y="181"/>
                </a:lnTo>
                <a:lnTo>
                  <a:pt x="1114" y="188"/>
                </a:lnTo>
                <a:lnTo>
                  <a:pt x="1095" y="196"/>
                </a:lnTo>
                <a:lnTo>
                  <a:pt x="1075" y="205"/>
                </a:lnTo>
                <a:lnTo>
                  <a:pt x="1056" y="215"/>
                </a:lnTo>
                <a:lnTo>
                  <a:pt x="1038" y="225"/>
                </a:lnTo>
                <a:lnTo>
                  <a:pt x="1020" y="236"/>
                </a:lnTo>
                <a:lnTo>
                  <a:pt x="1003" y="249"/>
                </a:lnTo>
                <a:lnTo>
                  <a:pt x="987" y="262"/>
                </a:lnTo>
                <a:lnTo>
                  <a:pt x="971" y="276"/>
                </a:lnTo>
                <a:lnTo>
                  <a:pt x="955" y="291"/>
                </a:lnTo>
                <a:lnTo>
                  <a:pt x="941" y="307"/>
                </a:lnTo>
                <a:lnTo>
                  <a:pt x="926" y="324"/>
                </a:lnTo>
                <a:lnTo>
                  <a:pt x="914" y="341"/>
                </a:lnTo>
                <a:lnTo>
                  <a:pt x="901" y="360"/>
                </a:lnTo>
                <a:lnTo>
                  <a:pt x="889" y="379"/>
                </a:lnTo>
                <a:lnTo>
                  <a:pt x="879" y="399"/>
                </a:lnTo>
                <a:lnTo>
                  <a:pt x="868" y="419"/>
                </a:lnTo>
                <a:lnTo>
                  <a:pt x="856" y="437"/>
                </a:lnTo>
                <a:lnTo>
                  <a:pt x="844" y="456"/>
                </a:lnTo>
                <a:lnTo>
                  <a:pt x="831" y="473"/>
                </a:lnTo>
                <a:lnTo>
                  <a:pt x="817" y="490"/>
                </a:lnTo>
                <a:lnTo>
                  <a:pt x="802" y="506"/>
                </a:lnTo>
                <a:lnTo>
                  <a:pt x="786" y="521"/>
                </a:lnTo>
                <a:lnTo>
                  <a:pt x="771" y="535"/>
                </a:lnTo>
                <a:lnTo>
                  <a:pt x="754" y="549"/>
                </a:lnTo>
                <a:lnTo>
                  <a:pt x="737" y="561"/>
                </a:lnTo>
                <a:lnTo>
                  <a:pt x="719" y="572"/>
                </a:lnTo>
                <a:lnTo>
                  <a:pt x="701" y="583"/>
                </a:lnTo>
                <a:lnTo>
                  <a:pt x="682" y="593"/>
                </a:lnTo>
                <a:lnTo>
                  <a:pt x="663" y="602"/>
                </a:lnTo>
                <a:lnTo>
                  <a:pt x="643" y="610"/>
                </a:lnTo>
                <a:lnTo>
                  <a:pt x="623" y="616"/>
                </a:lnTo>
                <a:lnTo>
                  <a:pt x="604" y="623"/>
                </a:lnTo>
                <a:lnTo>
                  <a:pt x="583" y="627"/>
                </a:lnTo>
                <a:lnTo>
                  <a:pt x="562" y="631"/>
                </a:lnTo>
                <a:lnTo>
                  <a:pt x="541" y="635"/>
                </a:lnTo>
                <a:lnTo>
                  <a:pt x="521" y="637"/>
                </a:lnTo>
                <a:lnTo>
                  <a:pt x="499" y="638"/>
                </a:lnTo>
                <a:lnTo>
                  <a:pt x="478" y="638"/>
                </a:lnTo>
                <a:lnTo>
                  <a:pt x="457" y="637"/>
                </a:lnTo>
                <a:lnTo>
                  <a:pt x="436" y="635"/>
                </a:lnTo>
                <a:lnTo>
                  <a:pt x="415" y="632"/>
                </a:lnTo>
                <a:lnTo>
                  <a:pt x="393" y="627"/>
                </a:lnTo>
                <a:lnTo>
                  <a:pt x="372" y="622"/>
                </a:lnTo>
                <a:lnTo>
                  <a:pt x="351" y="616"/>
                </a:lnTo>
                <a:lnTo>
                  <a:pt x="331" y="608"/>
                </a:lnTo>
                <a:lnTo>
                  <a:pt x="309" y="600"/>
                </a:lnTo>
                <a:lnTo>
                  <a:pt x="289" y="590"/>
                </a:lnTo>
                <a:lnTo>
                  <a:pt x="270" y="580"/>
                </a:lnTo>
                <a:lnTo>
                  <a:pt x="250" y="568"/>
                </a:lnTo>
                <a:lnTo>
                  <a:pt x="232" y="555"/>
                </a:lnTo>
                <a:lnTo>
                  <a:pt x="215" y="542"/>
                </a:lnTo>
                <a:lnTo>
                  <a:pt x="198" y="528"/>
                </a:lnTo>
                <a:lnTo>
                  <a:pt x="182" y="513"/>
                </a:lnTo>
                <a:lnTo>
                  <a:pt x="167" y="498"/>
                </a:lnTo>
                <a:lnTo>
                  <a:pt x="153" y="482"/>
                </a:lnTo>
                <a:lnTo>
                  <a:pt x="139" y="465"/>
                </a:lnTo>
                <a:lnTo>
                  <a:pt x="127" y="448"/>
                </a:lnTo>
                <a:lnTo>
                  <a:pt x="115" y="430"/>
                </a:lnTo>
                <a:lnTo>
                  <a:pt x="105" y="412"/>
                </a:lnTo>
                <a:lnTo>
                  <a:pt x="95" y="394"/>
                </a:lnTo>
                <a:lnTo>
                  <a:pt x="85" y="374"/>
                </a:lnTo>
                <a:lnTo>
                  <a:pt x="77" y="354"/>
                </a:lnTo>
                <a:lnTo>
                  <a:pt x="71" y="335"/>
                </a:lnTo>
                <a:lnTo>
                  <a:pt x="65" y="315"/>
                </a:lnTo>
                <a:lnTo>
                  <a:pt x="60" y="294"/>
                </a:lnTo>
                <a:lnTo>
                  <a:pt x="56" y="274"/>
                </a:lnTo>
                <a:lnTo>
                  <a:pt x="52" y="252"/>
                </a:lnTo>
                <a:lnTo>
                  <a:pt x="50" y="231"/>
                </a:lnTo>
                <a:lnTo>
                  <a:pt x="49" y="211"/>
                </a:lnTo>
                <a:lnTo>
                  <a:pt x="49" y="189"/>
                </a:lnTo>
                <a:lnTo>
                  <a:pt x="50" y="168"/>
                </a:lnTo>
                <a:lnTo>
                  <a:pt x="52" y="146"/>
                </a:lnTo>
                <a:lnTo>
                  <a:pt x="55" y="125"/>
                </a:lnTo>
                <a:lnTo>
                  <a:pt x="59" y="104"/>
                </a:lnTo>
                <a:lnTo>
                  <a:pt x="64" y="83"/>
                </a:lnTo>
                <a:lnTo>
                  <a:pt x="70" y="62"/>
                </a:lnTo>
                <a:lnTo>
                  <a:pt x="77" y="41"/>
                </a:lnTo>
                <a:lnTo>
                  <a:pt x="86" y="20"/>
                </a:lnTo>
                <a:lnTo>
                  <a:pt x="96" y="0"/>
                </a:lnTo>
                <a:lnTo>
                  <a:pt x="77" y="41"/>
                </a:lnTo>
                <a:lnTo>
                  <a:pt x="59" y="82"/>
                </a:lnTo>
                <a:lnTo>
                  <a:pt x="44" y="124"/>
                </a:lnTo>
                <a:lnTo>
                  <a:pt x="31" y="166"/>
                </a:lnTo>
                <a:lnTo>
                  <a:pt x="20" y="209"/>
                </a:lnTo>
                <a:lnTo>
                  <a:pt x="12" y="251"/>
                </a:lnTo>
                <a:lnTo>
                  <a:pt x="6" y="294"/>
                </a:lnTo>
                <a:lnTo>
                  <a:pt x="2" y="337"/>
                </a:lnTo>
                <a:lnTo>
                  <a:pt x="0" y="380"/>
                </a:lnTo>
                <a:lnTo>
                  <a:pt x="0" y="422"/>
                </a:lnTo>
                <a:lnTo>
                  <a:pt x="2" y="464"/>
                </a:lnTo>
                <a:lnTo>
                  <a:pt x="6" y="507"/>
                </a:lnTo>
                <a:lnTo>
                  <a:pt x="12" y="549"/>
                </a:lnTo>
                <a:lnTo>
                  <a:pt x="20" y="590"/>
                </a:lnTo>
                <a:lnTo>
                  <a:pt x="30" y="631"/>
                </a:lnTo>
                <a:lnTo>
                  <a:pt x="42" y="671"/>
                </a:lnTo>
                <a:lnTo>
                  <a:pt x="56" y="711"/>
                </a:lnTo>
                <a:lnTo>
                  <a:pt x="72" y="750"/>
                </a:lnTo>
                <a:lnTo>
                  <a:pt x="89" y="788"/>
                </a:lnTo>
                <a:lnTo>
                  <a:pt x="109" y="826"/>
                </a:lnTo>
                <a:lnTo>
                  <a:pt x="130" y="863"/>
                </a:lnTo>
                <a:lnTo>
                  <a:pt x="154" y="898"/>
                </a:lnTo>
                <a:lnTo>
                  <a:pt x="178" y="933"/>
                </a:lnTo>
                <a:lnTo>
                  <a:pt x="205" y="966"/>
                </a:lnTo>
                <a:lnTo>
                  <a:pt x="234" y="998"/>
                </a:lnTo>
                <a:lnTo>
                  <a:pt x="264" y="1029"/>
                </a:lnTo>
                <a:lnTo>
                  <a:pt x="295" y="1059"/>
                </a:lnTo>
                <a:lnTo>
                  <a:pt x="329" y="1087"/>
                </a:lnTo>
                <a:lnTo>
                  <a:pt x="364" y="1113"/>
                </a:lnTo>
                <a:lnTo>
                  <a:pt x="401" y="1138"/>
                </a:lnTo>
                <a:lnTo>
                  <a:pt x="439" y="1161"/>
                </a:lnTo>
                <a:lnTo>
                  <a:pt x="479" y="1183"/>
                </a:lnTo>
                <a:lnTo>
                  <a:pt x="520" y="1203"/>
                </a:lnTo>
                <a:lnTo>
                  <a:pt x="561" y="1220"/>
                </a:lnTo>
                <a:lnTo>
                  <a:pt x="603" y="1235"/>
                </a:lnTo>
                <a:lnTo>
                  <a:pt x="645" y="1248"/>
                </a:lnTo>
                <a:lnTo>
                  <a:pt x="688" y="1258"/>
                </a:lnTo>
                <a:lnTo>
                  <a:pt x="730" y="1267"/>
                </a:lnTo>
                <a:lnTo>
                  <a:pt x="773" y="1273"/>
                </a:lnTo>
                <a:lnTo>
                  <a:pt x="816" y="1277"/>
                </a:lnTo>
                <a:lnTo>
                  <a:pt x="859" y="1279"/>
                </a:lnTo>
                <a:lnTo>
                  <a:pt x="901" y="1279"/>
                </a:lnTo>
                <a:lnTo>
                  <a:pt x="943" y="1277"/>
                </a:lnTo>
                <a:lnTo>
                  <a:pt x="986" y="1273"/>
                </a:lnTo>
                <a:lnTo>
                  <a:pt x="1028" y="1267"/>
                </a:lnTo>
                <a:lnTo>
                  <a:pt x="1069" y="1258"/>
                </a:lnTo>
                <a:lnTo>
                  <a:pt x="1110" y="1248"/>
                </a:lnTo>
                <a:lnTo>
                  <a:pt x="1151" y="1236"/>
                </a:lnTo>
                <a:lnTo>
                  <a:pt x="1191" y="1222"/>
                </a:lnTo>
                <a:lnTo>
                  <a:pt x="1230" y="1207"/>
                </a:lnTo>
                <a:lnTo>
                  <a:pt x="1268" y="1189"/>
                </a:lnTo>
                <a:lnTo>
                  <a:pt x="1306" y="1169"/>
                </a:lnTo>
                <a:lnTo>
                  <a:pt x="1342" y="1148"/>
                </a:lnTo>
                <a:lnTo>
                  <a:pt x="1378" y="1124"/>
                </a:lnTo>
                <a:lnTo>
                  <a:pt x="1413" y="1099"/>
                </a:lnTo>
                <a:lnTo>
                  <a:pt x="1446" y="1073"/>
                </a:lnTo>
                <a:lnTo>
                  <a:pt x="1478" y="1044"/>
                </a:lnTo>
                <a:lnTo>
                  <a:pt x="1509" y="1014"/>
                </a:lnTo>
                <a:lnTo>
                  <a:pt x="1538" y="982"/>
                </a:lnTo>
                <a:lnTo>
                  <a:pt x="1567" y="949"/>
                </a:lnTo>
                <a:lnTo>
                  <a:pt x="1593" y="913"/>
                </a:lnTo>
                <a:lnTo>
                  <a:pt x="1618" y="877"/>
                </a:lnTo>
                <a:lnTo>
                  <a:pt x="1642" y="838"/>
                </a:lnTo>
                <a:lnTo>
                  <a:pt x="1663" y="798"/>
                </a:lnTo>
              </a:path>
            </a:pathLst>
          </a:custGeom>
          <a:solidFill>
            <a:schemeClr val="bg1">
              <a:lumMod val="75000"/>
            </a:schemeClr>
          </a:solidFill>
          <a:ln w="38100" cap="rnd">
            <a:solidFill>
              <a:schemeClr val="bg1"/>
            </a:solidFill>
            <a:round/>
            <a:headEnd/>
            <a:tailEnd/>
          </a:ln>
          <a:effectLst>
            <a:outerShdw blurRad="50800" dist="38099" dir="2700015" rotWithShape="0">
              <a:scrgbClr r="0" g="0" b="0">
                <a:alpha val="40000"/>
              </a:scrgbClr>
            </a:outerShdw>
          </a:effectLst>
        </p:spPr>
        <p:txBody>
          <a:bodyPr/>
          <a:lstStyle/>
          <a:p>
            <a:endParaRPr lang="en-US" sz="1600">
              <a:latin typeface="Calibri" pitchFamily="34" charset="0"/>
              <a:cs typeface="Calibri" pitchFamily="34" charset="0"/>
            </a:endParaRPr>
          </a:p>
        </p:txBody>
      </p:sp>
      <p:sp>
        <p:nvSpPr>
          <p:cNvPr id="10" name="Rectangle 5"/>
          <p:cNvSpPr>
            <a:spLocks noChangeArrowheads="1"/>
          </p:cNvSpPr>
          <p:nvPr>
            <p:custDataLst>
              <p:tags r:id="rId4"/>
            </p:custDataLst>
          </p:nvPr>
        </p:nvSpPr>
        <p:spPr bwMode="auto">
          <a:xfrm>
            <a:off x="4052888" y="3725862"/>
            <a:ext cx="2244725" cy="395288"/>
          </a:xfrm>
          <a:prstGeom prst="rect">
            <a:avLst/>
          </a:prstGeom>
          <a:noFill/>
          <a:ln w="9525">
            <a:noFill/>
            <a:miter lim="800000"/>
            <a:headEnd/>
            <a:tailEnd/>
          </a:ln>
        </p:spPr>
        <p:txBody>
          <a:bodyPr anchor="ctr"/>
          <a:lstStyle/>
          <a:p>
            <a:pPr marL="0" lvl="2" indent="3175" algn="ctr">
              <a:lnSpc>
                <a:spcPct val="90000"/>
              </a:lnSpc>
              <a:spcBef>
                <a:spcPts val="0"/>
              </a:spcBef>
              <a:spcAft>
                <a:spcPts val="0"/>
              </a:spcAft>
              <a:buClr>
                <a:schemeClr val="bg2"/>
              </a:buClr>
            </a:pPr>
            <a:r>
              <a:rPr lang="de-DE" b="1" dirty="0" err="1">
                <a:latin typeface="Calibri" pitchFamily="34" charset="0"/>
                <a:cs typeface="Calibri" pitchFamily="34" charset="0"/>
              </a:rPr>
              <a:t>Improve</a:t>
            </a:r>
            <a:r>
              <a:rPr lang="de-DE" b="1" dirty="0">
                <a:latin typeface="Calibri" pitchFamily="34" charset="0"/>
                <a:cs typeface="Calibri" pitchFamily="34" charset="0"/>
              </a:rPr>
              <a:t> </a:t>
            </a:r>
            <a:r>
              <a:rPr lang="de-DE" b="1" dirty="0" err="1">
                <a:latin typeface="Calibri" pitchFamily="34" charset="0"/>
                <a:cs typeface="Calibri" pitchFamily="34" charset="0"/>
              </a:rPr>
              <a:t>access</a:t>
            </a:r>
            <a:r>
              <a:rPr lang="de-DE" b="1" dirty="0">
                <a:latin typeface="Calibri" pitchFamily="34" charset="0"/>
                <a:cs typeface="Calibri" pitchFamily="34" charset="0"/>
              </a:rPr>
              <a:t> </a:t>
            </a:r>
            <a:r>
              <a:rPr lang="de-DE" b="1" dirty="0" err="1">
                <a:latin typeface="Calibri" pitchFamily="34" charset="0"/>
                <a:cs typeface="Calibri" pitchFamily="34" charset="0"/>
              </a:rPr>
              <a:t>to</a:t>
            </a:r>
            <a:r>
              <a:rPr lang="de-DE" b="1" dirty="0">
                <a:latin typeface="Calibri" pitchFamily="34" charset="0"/>
                <a:cs typeface="Calibri" pitchFamily="34" charset="0"/>
              </a:rPr>
              <a:t> </a:t>
            </a:r>
            <a:r>
              <a:rPr lang="de-DE" b="1" dirty="0" err="1">
                <a:latin typeface="Calibri" pitchFamily="34" charset="0"/>
                <a:cs typeface="Calibri" pitchFamily="34" charset="0"/>
              </a:rPr>
              <a:t>medicine</a:t>
            </a:r>
            <a:endParaRPr lang="de-DE" b="1" dirty="0">
              <a:latin typeface="Calibri" pitchFamily="34" charset="0"/>
              <a:cs typeface="Calibri" pitchFamily="34" charset="0"/>
            </a:endParaRPr>
          </a:p>
        </p:txBody>
      </p:sp>
    </p:spTree>
    <p:extLst>
      <p:ext uri="{BB962C8B-B14F-4D97-AF65-F5344CB8AC3E}">
        <p14:creationId xmlns:p14="http://schemas.microsoft.com/office/powerpoint/2010/main" val="19186143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endParaRPr lang="en-US" smtClean="0"/>
          </a:p>
        </p:txBody>
      </p:sp>
      <p:sp>
        <p:nvSpPr>
          <p:cNvPr id="3" name="Subtitle 2"/>
          <p:cNvSpPr>
            <a:spLocks noGrp="1"/>
          </p:cNvSpPr>
          <p:nvPr>
            <p:ph type="subTitle" idx="1"/>
          </p:nvPr>
        </p:nvSpPr>
        <p:spPr/>
        <p:txBody>
          <a:bodyPr rtlCol="0">
            <a:normAutofit/>
          </a:bodyPr>
          <a:lstStyle/>
          <a:p>
            <a:pPr>
              <a:defRPr/>
            </a:pPr>
            <a:endParaRPr lang="en-US" smtClean="0"/>
          </a:p>
        </p:txBody>
      </p:sp>
      <p:pic>
        <p:nvPicPr>
          <p:cNvPr id="2052" name="Picture 2" descr="Z:\Directors\CCO\presentations\slides_Page_1.jpg"/>
          <p:cNvPicPr>
            <a:picLocks noChangeAspect="1" noChangeArrowheads="1"/>
          </p:cNvPicPr>
          <p:nvPr/>
        </p:nvPicPr>
        <p:blipFill>
          <a:blip r:embed="rId3" cstate="print"/>
          <a:srcRect/>
          <a:stretch>
            <a:fillRect/>
          </a:stretch>
        </p:blipFill>
        <p:spPr bwMode="auto">
          <a:xfrm>
            <a:off x="560189" y="755894"/>
            <a:ext cx="8023622" cy="5673329"/>
          </a:xfrm>
          <a:prstGeom prst="rect">
            <a:avLst/>
          </a:prstGeom>
          <a:noFill/>
          <a:ln w="9525">
            <a:noFill/>
            <a:miter lim="800000"/>
            <a:headEnd/>
            <a:tailEnd/>
          </a:ln>
        </p:spPr>
      </p:pic>
    </p:spTree>
    <p:extLst>
      <p:ext uri="{BB962C8B-B14F-4D97-AF65-F5344CB8AC3E}">
        <p14:creationId xmlns:p14="http://schemas.microsoft.com/office/powerpoint/2010/main" val="10101920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endParaRPr lang="en-US" smtClean="0"/>
          </a:p>
        </p:txBody>
      </p:sp>
      <p:sp>
        <p:nvSpPr>
          <p:cNvPr id="3" name="Subtitle 2"/>
          <p:cNvSpPr>
            <a:spLocks noGrp="1"/>
          </p:cNvSpPr>
          <p:nvPr>
            <p:ph type="subTitle" idx="1"/>
          </p:nvPr>
        </p:nvSpPr>
        <p:spPr/>
        <p:txBody>
          <a:bodyPr rtlCol="0">
            <a:normAutofit/>
          </a:bodyPr>
          <a:lstStyle/>
          <a:p>
            <a:pPr>
              <a:defRPr/>
            </a:pPr>
            <a:endParaRPr lang="en-US" smtClean="0"/>
          </a:p>
        </p:txBody>
      </p:sp>
      <p:pic>
        <p:nvPicPr>
          <p:cNvPr id="3076" name="Picture 2" descr="Z:\Directors\CCO\presentations\slides_Page_2.jpg"/>
          <p:cNvPicPr>
            <a:picLocks noChangeAspect="1" noChangeArrowheads="1"/>
          </p:cNvPicPr>
          <p:nvPr/>
        </p:nvPicPr>
        <p:blipFill>
          <a:blip r:embed="rId3" cstate="print"/>
          <a:srcRect/>
          <a:stretch>
            <a:fillRect/>
          </a:stretch>
        </p:blipFill>
        <p:spPr bwMode="auto">
          <a:xfrm>
            <a:off x="560785" y="617934"/>
            <a:ext cx="8023622" cy="5668566"/>
          </a:xfrm>
          <a:prstGeom prst="rect">
            <a:avLst/>
          </a:prstGeom>
          <a:noFill/>
          <a:ln w="9525">
            <a:noFill/>
            <a:miter lim="800000"/>
            <a:headEnd/>
            <a:tailEnd/>
          </a:ln>
        </p:spPr>
      </p:pic>
    </p:spTree>
    <p:extLst>
      <p:ext uri="{BB962C8B-B14F-4D97-AF65-F5344CB8AC3E}">
        <p14:creationId xmlns:p14="http://schemas.microsoft.com/office/powerpoint/2010/main" val="283980814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LxxB19Mod02hk12yMtOC0w"/>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67waIRQchUK9CgBI4s2MS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8s997YIzn0GRlMOm8OsiI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zV3BaVrf5kSX.l_j4h9.W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RjTgEgR7B0..8.EGzHPKS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B9Yvbqv4Skycxc5TmtZumA"/>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C7Mr9DonYkiZw.WAE7NaM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Aq2z.c.JAkiNle2vCvBUT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350PMoPf8EKynqwPDDpWI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wwT6CuFw5kGrlbZykyifW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qWp_tOVfI0.LygpDK81Us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Ju8i1nHKwk66YPoYaGHYVw"/>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412a2qwWMkGRm4GQ9V1nE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ab9DUlDcv0y5vC14EHPRCg"/>
</p:tagLst>
</file>

<file path=ppt/tags/tag22.xml><?xml version="1.0" encoding="utf-8"?>
<p:tagLst xmlns:a="http://schemas.openxmlformats.org/drawingml/2006/main" xmlns:r="http://schemas.openxmlformats.org/officeDocument/2006/relationships" xmlns:p="http://schemas.openxmlformats.org/presentationml/2006/main">
  <p:tag name="BULLETS" val="true"/>
</p:tagLst>
</file>

<file path=ppt/tags/tag23.xml><?xml version="1.0" encoding="utf-8"?>
<p:tagLst xmlns:a="http://schemas.openxmlformats.org/drawingml/2006/main" xmlns:r="http://schemas.openxmlformats.org/officeDocument/2006/relationships" xmlns:p="http://schemas.openxmlformats.org/presentationml/2006/main">
  <p:tag name="BULLETS" val="true"/>
</p:tagLst>
</file>

<file path=ppt/tags/tag24.xml><?xml version="1.0" encoding="utf-8"?>
<p:tagLst xmlns:a="http://schemas.openxmlformats.org/drawingml/2006/main" xmlns:r="http://schemas.openxmlformats.org/officeDocument/2006/relationships" xmlns:p="http://schemas.openxmlformats.org/presentationml/2006/main">
  <p:tag name="BULLETS" val="true"/>
</p:tagLst>
</file>

<file path=ppt/tags/tag25.xml><?xml version="1.0" encoding="utf-8"?>
<p:tagLst xmlns:a="http://schemas.openxmlformats.org/drawingml/2006/main" xmlns:r="http://schemas.openxmlformats.org/officeDocument/2006/relationships" xmlns:p="http://schemas.openxmlformats.org/presentationml/2006/main">
  <p:tag name="BULLETS" val="tru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eXjW.ttJA02a5PM09foOgg"/>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_58x48IFoE.rxMHSSS3f9g"/>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dkCXPwJgXU2MgMOxdkTJ1A"/>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OGp91IY_OUKN6eABp4LKw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W5q6Og4D9Uu7XJQVd_Q1mg"/>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_2.mW_4L5UuZIEMah9d05g"/>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7rljA1DaDkeh8C51dolqJg"/>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XFRva_OZc0KDfvn4DS9jXw"/>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1J5Qy4NCPk6eyxjvSHRi0A"/>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DUqYoWrvhUmR40PEWBdOXQ"/>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7W3XmDUTuUGvpUjN5naN1w"/>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mDUOq2CAsEuTw9qrOEZEW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4c9NvUjXUEaOiqNdK6EIM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_PcLrl3oME.VTO8PW.Ilu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67waIRQchUK9CgBI4s2MS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8s997YIzn0GRlMOm8OsiI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zV3BaVrf5kSX.l_j4h9.Ww"/>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_PcLrl3oME.VTO8PW.Ilug"/>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GIZ_Banner_Kopfzeile-Ausland (3)">
  <a:themeElements>
    <a:clrScheme name="GIZ">
      <a:dk1>
        <a:srgbClr val="000000"/>
      </a:dk1>
      <a:lt1>
        <a:srgbClr val="FFFFFF"/>
      </a:lt1>
      <a:dk2>
        <a:srgbClr val="6E6452"/>
      </a:dk2>
      <a:lt2>
        <a:srgbClr val="D2CDC8"/>
      </a:lt2>
      <a:accent1>
        <a:srgbClr val="C80F0F"/>
      </a:accent1>
      <a:accent2>
        <a:srgbClr val="4B859F"/>
      </a:accent2>
      <a:accent3>
        <a:srgbClr val="B498BA"/>
      </a:accent3>
      <a:accent4>
        <a:srgbClr val="F3BF49"/>
      </a:accent4>
      <a:accent5>
        <a:srgbClr val="94B322"/>
      </a:accent5>
      <a:accent6>
        <a:srgbClr val="B4E3ED"/>
      </a:accent6>
      <a:hlink>
        <a:srgbClr val="0000FF"/>
      </a:hlink>
      <a:folHlink>
        <a:srgbClr val="800080"/>
      </a:folHlink>
    </a:clrScheme>
    <a:fontScheme name="GIZ Schrift">
      <a:majorFont>
        <a:latin typeface="Arial"/>
        <a:ea typeface=""/>
        <a:cs typeface=""/>
      </a:majorFont>
      <a:minorFont>
        <a:latin typeface="Arial"/>
        <a:ea typeface=""/>
        <a:cs typeface=""/>
      </a:minorFont>
    </a:fontScheme>
    <a:fmtScheme name="GTZ">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432</TotalTime>
  <Words>1940</Words>
  <Application>Microsoft Office PowerPoint</Application>
  <PresentationFormat>On-screen Show (4:3)</PresentationFormat>
  <Paragraphs>285</Paragraphs>
  <Slides>23</Slides>
  <Notes>23</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23</vt:i4>
      </vt:variant>
    </vt:vector>
  </HeadingPairs>
  <TitlesOfParts>
    <vt:vector size="31" baseType="lpstr">
      <vt:lpstr>ＭＳ Ｐゴシック</vt:lpstr>
      <vt:lpstr>Arial</vt:lpstr>
      <vt:lpstr>Calibri</vt:lpstr>
      <vt:lpstr>Calibri</vt:lpstr>
      <vt:lpstr>Wingdings</vt:lpstr>
      <vt:lpstr>Office Theme</vt:lpstr>
      <vt:lpstr>GIZ_Banner_Kopfzeile-Ausland (3)</vt:lpstr>
      <vt:lpstr>Arbeitsblatt</vt:lpstr>
      <vt:lpstr>The EAC Pharma Policy Incentive Package</vt:lpstr>
      <vt:lpstr>PowerPoint Presentation</vt:lpstr>
      <vt:lpstr>PowerPoint Presentation</vt:lpstr>
      <vt:lpstr>PowerPoint Presentation</vt:lpstr>
      <vt:lpstr>PowerPoint Presentation</vt:lpstr>
      <vt:lpstr>PowerPoint Presentation</vt:lpstr>
      <vt:lpstr>Why support local manufacturing in the EAC?</vt:lpstr>
      <vt:lpstr>PowerPoint Presentation</vt:lpstr>
      <vt:lpstr>PowerPoint Presentation</vt:lpstr>
      <vt:lpstr>PowerPoint Presentation</vt:lpstr>
      <vt:lpstr>PowerPoint Presentation</vt:lpstr>
      <vt:lpstr>Strategic Analysis:  The (future?)  pharmaceutical  sector in the EAC</vt:lpstr>
      <vt:lpstr>PowerPoint Presentation</vt:lpstr>
      <vt:lpstr>PowerPoint Presentation</vt:lpstr>
      <vt:lpstr>PowerPoint Presentation</vt:lpstr>
      <vt:lpstr>PowerPoint Presentation</vt:lpstr>
      <vt:lpstr>PowerPoint Presentation</vt:lpstr>
      <vt:lpstr>PowerPoint Presentation</vt:lpstr>
      <vt:lpstr>Let’s Invest Together for a Better Future for All</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Katharina Hess</dc:creator>
  <cp:lastModifiedBy>Nazeem</cp:lastModifiedBy>
  <cp:revision>156</cp:revision>
  <cp:lastPrinted>2016-10-28T12:59:27Z</cp:lastPrinted>
  <dcterms:created xsi:type="dcterms:W3CDTF">2015-06-10T08:38:26Z</dcterms:created>
  <dcterms:modified xsi:type="dcterms:W3CDTF">2016-10-31T06:30:06Z</dcterms:modified>
</cp:coreProperties>
</file>