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4.xml" ContentType="application/vnd.openxmlformats-officedocument.presentationml.tags+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7" r:id="rId2"/>
    <p:sldId id="307" r:id="rId3"/>
    <p:sldId id="285" r:id="rId4"/>
    <p:sldId id="312" r:id="rId5"/>
    <p:sldId id="289" r:id="rId6"/>
    <p:sldId id="290" r:id="rId7"/>
    <p:sldId id="292" r:id="rId8"/>
    <p:sldId id="296" r:id="rId9"/>
    <p:sldId id="304" r:id="rId10"/>
    <p:sldId id="305" r:id="rId11"/>
    <p:sldId id="302" r:id="rId12"/>
    <p:sldId id="309" r:id="rId13"/>
    <p:sldId id="310" r:id="rId14"/>
    <p:sldId id="280" r:id="rId15"/>
    <p:sldId id="311" r:id="rId16"/>
    <p:sldId id="301" r:id="rId17"/>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EA615"/>
    <a:srgbClr val="5161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41" autoAdjust="0"/>
    <p:restoredTop sz="68761" autoAdjust="0"/>
  </p:normalViewPr>
  <p:slideViewPr>
    <p:cSldViewPr>
      <p:cViewPr varScale="1">
        <p:scale>
          <a:sx n="51" d="100"/>
          <a:sy n="51" d="100"/>
        </p:scale>
        <p:origin x="1962" y="72"/>
      </p:cViewPr>
      <p:guideLst>
        <p:guide orient="horz" pos="2160"/>
        <p:guide pos="2880"/>
      </p:guideLst>
    </p:cSldViewPr>
  </p:slideViewPr>
  <p:notesTextViewPr>
    <p:cViewPr>
      <p:scale>
        <a:sx n="1" d="1"/>
        <a:sy n="1" d="1"/>
      </p:scale>
      <p:origin x="0" y="0"/>
    </p:cViewPr>
  </p:notesTextViewPr>
  <p:sorterViewPr>
    <p:cViewPr>
      <p:scale>
        <a:sx n="100" d="100"/>
        <a:sy n="100" d="100"/>
      </p:scale>
      <p:origin x="0" y="47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2000" b="1" i="0" u="sng" strike="noStrike" kern="1200" baseline="0">
                <a:solidFill>
                  <a:schemeClr val="dk1">
                    <a:lumMod val="75000"/>
                    <a:lumOff val="25000"/>
                  </a:schemeClr>
                </a:solidFill>
                <a:latin typeface="+mn-lt"/>
                <a:ea typeface="+mn-ea"/>
                <a:cs typeface="+mn-cs"/>
              </a:defRPr>
            </a:pPr>
            <a:r>
              <a:rPr lang="en-US" sz="1400" u="none" dirty="0"/>
              <a:t>Cumulative ADR Reports Submitted by Kenya to WHO Database:</a:t>
            </a:r>
            <a:r>
              <a:rPr lang="en-US" sz="1400" u="none" baseline="0" dirty="0"/>
              <a:t> </a:t>
            </a:r>
            <a:r>
              <a:rPr lang="en-US" sz="1400" u="none" dirty="0"/>
              <a:t>Jan 2010</a:t>
            </a:r>
            <a:r>
              <a:rPr lang="en-US" sz="1400" u="none" baseline="0" dirty="0"/>
              <a:t> - Jul 2016</a:t>
            </a:r>
            <a:endParaRPr lang="en-US" sz="1600" u="none" dirty="0"/>
          </a:p>
        </c:rich>
      </c:tx>
      <c:layout>
        <c:manualLayout>
          <c:xMode val="edge"/>
          <c:yMode val="edge"/>
          <c:x val="3.7856131824176957E-2"/>
          <c:y val="0"/>
        </c:manualLayout>
      </c:layout>
      <c:overlay val="0"/>
      <c:spPr>
        <a:noFill/>
        <a:ln>
          <a:noFill/>
        </a:ln>
        <a:effectLst/>
      </c:spPr>
    </c:title>
    <c:autoTitleDeleted val="0"/>
    <c:plotArea>
      <c:layout/>
      <c:lineChart>
        <c:grouping val="standard"/>
        <c:varyColors val="0"/>
        <c:ser>
          <c:idx val="0"/>
          <c:order val="0"/>
          <c:tx>
            <c:strRef>
              <c:f>Cumulative!$B$13</c:f>
              <c:strCache>
                <c:ptCount val="1"/>
                <c:pt idx="0">
                  <c:v>Cumulative ADR Reports</c:v>
                </c:pt>
              </c:strCache>
            </c:strRef>
          </c:tx>
          <c:spPr>
            <a:ln w="31750" cap="rnd">
              <a:solidFill>
                <a:schemeClr val="accent1"/>
              </a:solidFill>
              <a:round/>
            </a:ln>
            <a:effectLst/>
          </c:spPr>
          <c:marker>
            <c:symbol val="circle"/>
            <c:size val="17"/>
            <c:spPr>
              <a:solidFill>
                <a:schemeClr val="accent1"/>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ysClr val="windowText" lastClr="000000"/>
                    </a:solidFill>
                    <a:latin typeface="+mn-lt"/>
                    <a:ea typeface="+mn-ea"/>
                    <a:cs typeface="+mn-cs"/>
                  </a:defRPr>
                </a:pPr>
                <a:endParaRPr lang="en-US"/>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numRef>
              <c:f>Cumulative!$A$14:$A$20</c:f>
              <c:numCache>
                <c:formatCode>General</c:formatCode>
                <c:ptCount val="7"/>
                <c:pt idx="0">
                  <c:v>2010</c:v>
                </c:pt>
                <c:pt idx="1">
                  <c:v>2011</c:v>
                </c:pt>
                <c:pt idx="2">
                  <c:v>2012</c:v>
                </c:pt>
                <c:pt idx="3">
                  <c:v>2013</c:v>
                </c:pt>
                <c:pt idx="4">
                  <c:v>2014</c:v>
                </c:pt>
                <c:pt idx="5">
                  <c:v>2015</c:v>
                </c:pt>
                <c:pt idx="6">
                  <c:v>2016</c:v>
                </c:pt>
              </c:numCache>
            </c:numRef>
          </c:cat>
          <c:val>
            <c:numRef>
              <c:f>Cumulative!$B$14:$B$20</c:f>
              <c:numCache>
                <c:formatCode>#,##0</c:formatCode>
                <c:ptCount val="7"/>
                <c:pt idx="0">
                  <c:v>145</c:v>
                </c:pt>
                <c:pt idx="1">
                  <c:v>2253</c:v>
                </c:pt>
                <c:pt idx="2">
                  <c:v>4673</c:v>
                </c:pt>
                <c:pt idx="3">
                  <c:v>6997</c:v>
                </c:pt>
                <c:pt idx="4">
                  <c:v>7997</c:v>
                </c:pt>
                <c:pt idx="5">
                  <c:v>8852</c:v>
                </c:pt>
                <c:pt idx="6">
                  <c:v>9358</c:v>
                </c:pt>
              </c:numCache>
            </c:numRef>
          </c:val>
          <c:smooth val="0"/>
          <c:extLst xmlns:c16r2="http://schemas.microsoft.com/office/drawing/2015/06/chart">
            <c:ext xmlns:c16="http://schemas.microsoft.com/office/drawing/2014/chart" uri="{C3380CC4-5D6E-409C-BE32-E72D297353CC}">
              <c16:uniqueId val="{00000000-FD67-4F88-BFC2-38D8DFBF5783}"/>
            </c:ext>
          </c:extLst>
        </c:ser>
        <c:dLbls>
          <c:showLegendKey val="0"/>
          <c:showVal val="1"/>
          <c:showCatName val="0"/>
          <c:showSerName val="0"/>
          <c:showPercent val="0"/>
          <c:showBubbleSize val="0"/>
        </c:dLbls>
        <c:marker val="1"/>
        <c:smooth val="0"/>
        <c:axId val="-1348552992"/>
        <c:axId val="-1348544288"/>
      </c:lineChart>
      <c:catAx>
        <c:axId val="-134855299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600" b="1" i="0" u="none" strike="noStrike" kern="1200" cap="all" baseline="0">
                <a:solidFill>
                  <a:schemeClr val="dk1">
                    <a:lumMod val="75000"/>
                    <a:lumOff val="25000"/>
                  </a:schemeClr>
                </a:solidFill>
                <a:latin typeface="+mn-lt"/>
                <a:ea typeface="+mn-ea"/>
                <a:cs typeface="+mn-cs"/>
              </a:defRPr>
            </a:pPr>
            <a:endParaRPr lang="en-US"/>
          </a:p>
        </c:txPr>
        <c:crossAx val="-1348544288"/>
        <c:crosses val="autoZero"/>
        <c:auto val="1"/>
        <c:lblAlgn val="ctr"/>
        <c:lblOffset val="100"/>
        <c:noMultiLvlLbl val="0"/>
      </c:catAx>
      <c:valAx>
        <c:axId val="-1348544288"/>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 sourceLinked="1"/>
        <c:majorTickMark val="none"/>
        <c:minorTickMark val="none"/>
        <c:tickLblPos val="none"/>
        <c:crossAx val="-1348552992"/>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2">
    <c:autoUpdate val="0"/>
  </c:externalData>
</c:chartSpace>
</file>

<file path=ppt/diagrams/_rels/data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png"/><Relationship Id="rId4" Type="http://schemas.openxmlformats.org/officeDocument/2006/relationships/image" Target="../media/image15.jpeg"/></Relationships>
</file>

<file path=ppt/diagrams/_rels/data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png"/><Relationship Id="rId4" Type="http://schemas.openxmlformats.org/officeDocument/2006/relationships/image" Target="../media/image15.jpeg"/></Relationships>
</file>

<file path=ppt/diagrams/_rels/drawing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E9C0F4-0B84-4358-97B0-BFEA34C22EE1}" type="doc">
      <dgm:prSet loTypeId="urn:microsoft.com/office/officeart/2005/8/layout/gear1" loCatId="relationship" qsTypeId="urn:microsoft.com/office/officeart/2005/8/quickstyle/simple1" qsCatId="simple" csTypeId="urn:microsoft.com/office/officeart/2005/8/colors/accent1_2" csCatId="accent1" phldr="1"/>
      <dgm:spPr/>
    </dgm:pt>
    <dgm:pt modelId="{7D2B56A0-5BAE-4D6A-948E-C1C983FC876A}">
      <dgm:prSet phldrT="[Text]"/>
      <dgm:spPr/>
      <dgm:t>
        <a:bodyPr/>
        <a:lstStyle/>
        <a:p>
          <a:r>
            <a:rPr lang="en-US" dirty="0" smtClean="0"/>
            <a:t>Health Outcomes</a:t>
          </a:r>
          <a:endParaRPr lang="en-US" dirty="0"/>
        </a:p>
      </dgm:t>
    </dgm:pt>
    <dgm:pt modelId="{7AD2BD30-28D7-4A41-8A2D-78D6FCC203B1}" type="parTrans" cxnId="{74F6DD77-2806-4CEE-9538-34F384074F14}">
      <dgm:prSet/>
      <dgm:spPr/>
      <dgm:t>
        <a:bodyPr/>
        <a:lstStyle/>
        <a:p>
          <a:endParaRPr lang="en-US"/>
        </a:p>
      </dgm:t>
    </dgm:pt>
    <dgm:pt modelId="{D85DF3AC-3509-46B0-BEE0-9FD8159A45DC}" type="sibTrans" cxnId="{74F6DD77-2806-4CEE-9538-34F384074F14}">
      <dgm:prSet/>
      <dgm:spPr/>
      <dgm:t>
        <a:bodyPr/>
        <a:lstStyle/>
        <a:p>
          <a:endParaRPr lang="en-US"/>
        </a:p>
      </dgm:t>
    </dgm:pt>
    <dgm:pt modelId="{4825AD34-FAEF-4B76-B146-63FFCD543851}">
      <dgm:prSet phldrT="[Text]"/>
      <dgm:spPr/>
      <dgm:t>
        <a:bodyPr/>
        <a:lstStyle/>
        <a:p>
          <a:r>
            <a:rPr lang="en-US" dirty="0" smtClean="0"/>
            <a:t>Services</a:t>
          </a:r>
          <a:endParaRPr lang="en-US" dirty="0"/>
        </a:p>
      </dgm:t>
    </dgm:pt>
    <dgm:pt modelId="{69A03FCF-2AA8-4C19-9C2C-D1EE2BE6EB1E}" type="parTrans" cxnId="{3871AB5D-B7B9-4182-A140-6F852A51B1BB}">
      <dgm:prSet/>
      <dgm:spPr/>
      <dgm:t>
        <a:bodyPr/>
        <a:lstStyle/>
        <a:p>
          <a:endParaRPr lang="en-US"/>
        </a:p>
      </dgm:t>
    </dgm:pt>
    <dgm:pt modelId="{E90B3F2B-034A-4968-AF00-54833FE5E7F5}" type="sibTrans" cxnId="{3871AB5D-B7B9-4182-A140-6F852A51B1BB}">
      <dgm:prSet/>
      <dgm:spPr/>
      <dgm:t>
        <a:bodyPr/>
        <a:lstStyle/>
        <a:p>
          <a:endParaRPr lang="en-US"/>
        </a:p>
      </dgm:t>
    </dgm:pt>
    <dgm:pt modelId="{1047EE28-109C-4A34-9369-AC6D36809E6A}">
      <dgm:prSet phldrT="[Text]"/>
      <dgm:spPr/>
      <dgm:t>
        <a:bodyPr/>
        <a:lstStyle/>
        <a:p>
          <a:r>
            <a:rPr lang="en-US" dirty="0" smtClean="0"/>
            <a:t>Products</a:t>
          </a:r>
          <a:endParaRPr lang="en-US" dirty="0"/>
        </a:p>
      </dgm:t>
    </dgm:pt>
    <dgm:pt modelId="{2AC692D2-B30C-44B4-97BF-7E3E5651F460}" type="parTrans" cxnId="{74A1E130-3146-4E75-9991-E832FB542774}">
      <dgm:prSet/>
      <dgm:spPr/>
      <dgm:t>
        <a:bodyPr/>
        <a:lstStyle/>
        <a:p>
          <a:endParaRPr lang="en-US"/>
        </a:p>
      </dgm:t>
    </dgm:pt>
    <dgm:pt modelId="{F27C73A5-6568-469F-9442-615BF0B5FD30}" type="sibTrans" cxnId="{74A1E130-3146-4E75-9991-E832FB542774}">
      <dgm:prSet/>
      <dgm:spPr/>
      <dgm:t>
        <a:bodyPr/>
        <a:lstStyle/>
        <a:p>
          <a:endParaRPr lang="en-US"/>
        </a:p>
      </dgm:t>
    </dgm:pt>
    <dgm:pt modelId="{1B17219D-5BF9-47E9-AFBF-F7C5794F6D95}" type="pres">
      <dgm:prSet presAssocID="{BAE9C0F4-0B84-4358-97B0-BFEA34C22EE1}" presName="composite" presStyleCnt="0">
        <dgm:presLayoutVars>
          <dgm:chMax val="3"/>
          <dgm:animLvl val="lvl"/>
          <dgm:resizeHandles val="exact"/>
        </dgm:presLayoutVars>
      </dgm:prSet>
      <dgm:spPr/>
    </dgm:pt>
    <dgm:pt modelId="{2CCE86CC-D2AC-45C2-ABF2-6D4BAC505946}" type="pres">
      <dgm:prSet presAssocID="{7D2B56A0-5BAE-4D6A-948E-C1C983FC876A}" presName="gear1" presStyleLbl="node1" presStyleIdx="0" presStyleCnt="3">
        <dgm:presLayoutVars>
          <dgm:chMax val="1"/>
          <dgm:bulletEnabled val="1"/>
        </dgm:presLayoutVars>
      </dgm:prSet>
      <dgm:spPr/>
      <dgm:t>
        <a:bodyPr/>
        <a:lstStyle/>
        <a:p>
          <a:endParaRPr lang="en-US"/>
        </a:p>
      </dgm:t>
    </dgm:pt>
    <dgm:pt modelId="{21809615-72F1-4C17-8D2D-6A2D33797FE9}" type="pres">
      <dgm:prSet presAssocID="{7D2B56A0-5BAE-4D6A-948E-C1C983FC876A}" presName="gear1srcNode" presStyleLbl="node1" presStyleIdx="0" presStyleCnt="3"/>
      <dgm:spPr/>
      <dgm:t>
        <a:bodyPr/>
        <a:lstStyle/>
        <a:p>
          <a:endParaRPr lang="en-US"/>
        </a:p>
      </dgm:t>
    </dgm:pt>
    <dgm:pt modelId="{FBEF0FA9-7826-454D-AE24-646FE9DC3E6F}" type="pres">
      <dgm:prSet presAssocID="{7D2B56A0-5BAE-4D6A-948E-C1C983FC876A}" presName="gear1dstNode" presStyleLbl="node1" presStyleIdx="0" presStyleCnt="3"/>
      <dgm:spPr/>
      <dgm:t>
        <a:bodyPr/>
        <a:lstStyle/>
        <a:p>
          <a:endParaRPr lang="en-US"/>
        </a:p>
      </dgm:t>
    </dgm:pt>
    <dgm:pt modelId="{98B43A1A-3779-4026-8FE8-BFB3B32E6FDE}" type="pres">
      <dgm:prSet presAssocID="{4825AD34-FAEF-4B76-B146-63FFCD543851}" presName="gear2" presStyleLbl="node1" presStyleIdx="1" presStyleCnt="3">
        <dgm:presLayoutVars>
          <dgm:chMax val="1"/>
          <dgm:bulletEnabled val="1"/>
        </dgm:presLayoutVars>
      </dgm:prSet>
      <dgm:spPr/>
      <dgm:t>
        <a:bodyPr/>
        <a:lstStyle/>
        <a:p>
          <a:endParaRPr lang="en-US"/>
        </a:p>
      </dgm:t>
    </dgm:pt>
    <dgm:pt modelId="{C0580DD4-C9E8-4D62-8EBE-2F108372CE6F}" type="pres">
      <dgm:prSet presAssocID="{4825AD34-FAEF-4B76-B146-63FFCD543851}" presName="gear2srcNode" presStyleLbl="node1" presStyleIdx="1" presStyleCnt="3"/>
      <dgm:spPr/>
      <dgm:t>
        <a:bodyPr/>
        <a:lstStyle/>
        <a:p>
          <a:endParaRPr lang="en-US"/>
        </a:p>
      </dgm:t>
    </dgm:pt>
    <dgm:pt modelId="{91618118-9B34-4889-9E6A-D6B6288ABA98}" type="pres">
      <dgm:prSet presAssocID="{4825AD34-FAEF-4B76-B146-63FFCD543851}" presName="gear2dstNode" presStyleLbl="node1" presStyleIdx="1" presStyleCnt="3"/>
      <dgm:spPr/>
      <dgm:t>
        <a:bodyPr/>
        <a:lstStyle/>
        <a:p>
          <a:endParaRPr lang="en-US"/>
        </a:p>
      </dgm:t>
    </dgm:pt>
    <dgm:pt modelId="{5B8B0521-3D43-4832-8CF3-D1F4F447AF48}" type="pres">
      <dgm:prSet presAssocID="{1047EE28-109C-4A34-9369-AC6D36809E6A}" presName="gear3" presStyleLbl="node1" presStyleIdx="2" presStyleCnt="3"/>
      <dgm:spPr/>
      <dgm:t>
        <a:bodyPr/>
        <a:lstStyle/>
        <a:p>
          <a:endParaRPr lang="en-US"/>
        </a:p>
      </dgm:t>
    </dgm:pt>
    <dgm:pt modelId="{EDFC02F0-2459-4D76-996D-83BFC511AAA5}" type="pres">
      <dgm:prSet presAssocID="{1047EE28-109C-4A34-9369-AC6D36809E6A}" presName="gear3tx" presStyleLbl="node1" presStyleIdx="2" presStyleCnt="3">
        <dgm:presLayoutVars>
          <dgm:chMax val="1"/>
          <dgm:bulletEnabled val="1"/>
        </dgm:presLayoutVars>
      </dgm:prSet>
      <dgm:spPr/>
      <dgm:t>
        <a:bodyPr/>
        <a:lstStyle/>
        <a:p>
          <a:endParaRPr lang="en-US"/>
        </a:p>
      </dgm:t>
    </dgm:pt>
    <dgm:pt modelId="{47818707-4EF3-44F0-AFBA-B29FA35010CA}" type="pres">
      <dgm:prSet presAssocID="{1047EE28-109C-4A34-9369-AC6D36809E6A}" presName="gear3srcNode" presStyleLbl="node1" presStyleIdx="2" presStyleCnt="3"/>
      <dgm:spPr/>
      <dgm:t>
        <a:bodyPr/>
        <a:lstStyle/>
        <a:p>
          <a:endParaRPr lang="en-US"/>
        </a:p>
      </dgm:t>
    </dgm:pt>
    <dgm:pt modelId="{79FA3FDA-7F95-4051-A78A-A7080DAE17F3}" type="pres">
      <dgm:prSet presAssocID="{1047EE28-109C-4A34-9369-AC6D36809E6A}" presName="gear3dstNode" presStyleLbl="node1" presStyleIdx="2" presStyleCnt="3"/>
      <dgm:spPr/>
      <dgm:t>
        <a:bodyPr/>
        <a:lstStyle/>
        <a:p>
          <a:endParaRPr lang="en-US"/>
        </a:p>
      </dgm:t>
    </dgm:pt>
    <dgm:pt modelId="{82EFD681-E31B-47EE-8F81-B669BEB3626F}" type="pres">
      <dgm:prSet presAssocID="{D85DF3AC-3509-46B0-BEE0-9FD8159A45DC}" presName="connector1" presStyleLbl="sibTrans2D1" presStyleIdx="0" presStyleCnt="3"/>
      <dgm:spPr/>
      <dgm:t>
        <a:bodyPr/>
        <a:lstStyle/>
        <a:p>
          <a:endParaRPr lang="en-US"/>
        </a:p>
      </dgm:t>
    </dgm:pt>
    <dgm:pt modelId="{D81AE55B-6FA0-47B5-B24C-296B83D32561}" type="pres">
      <dgm:prSet presAssocID="{E90B3F2B-034A-4968-AF00-54833FE5E7F5}" presName="connector2" presStyleLbl="sibTrans2D1" presStyleIdx="1" presStyleCnt="3"/>
      <dgm:spPr/>
      <dgm:t>
        <a:bodyPr/>
        <a:lstStyle/>
        <a:p>
          <a:endParaRPr lang="en-US"/>
        </a:p>
      </dgm:t>
    </dgm:pt>
    <dgm:pt modelId="{18903BB4-5616-4C28-AD3E-FAE18FBC573C}" type="pres">
      <dgm:prSet presAssocID="{F27C73A5-6568-469F-9442-615BF0B5FD30}" presName="connector3" presStyleLbl="sibTrans2D1" presStyleIdx="2" presStyleCnt="3"/>
      <dgm:spPr/>
      <dgm:t>
        <a:bodyPr/>
        <a:lstStyle/>
        <a:p>
          <a:endParaRPr lang="en-US"/>
        </a:p>
      </dgm:t>
    </dgm:pt>
  </dgm:ptLst>
  <dgm:cxnLst>
    <dgm:cxn modelId="{74A1E130-3146-4E75-9991-E832FB542774}" srcId="{BAE9C0F4-0B84-4358-97B0-BFEA34C22EE1}" destId="{1047EE28-109C-4A34-9369-AC6D36809E6A}" srcOrd="2" destOrd="0" parTransId="{2AC692D2-B30C-44B4-97BF-7E3E5651F460}" sibTransId="{F27C73A5-6568-469F-9442-615BF0B5FD30}"/>
    <dgm:cxn modelId="{6BFFCDFC-2DB2-45CA-8F10-5A0A468EBF99}" type="presOf" srcId="{E90B3F2B-034A-4968-AF00-54833FE5E7F5}" destId="{D81AE55B-6FA0-47B5-B24C-296B83D32561}" srcOrd="0" destOrd="0" presId="urn:microsoft.com/office/officeart/2005/8/layout/gear1"/>
    <dgm:cxn modelId="{2C863392-84CF-43B3-A2BC-4275242B3BEB}" type="presOf" srcId="{D85DF3AC-3509-46B0-BEE0-9FD8159A45DC}" destId="{82EFD681-E31B-47EE-8F81-B669BEB3626F}" srcOrd="0" destOrd="0" presId="urn:microsoft.com/office/officeart/2005/8/layout/gear1"/>
    <dgm:cxn modelId="{3871AB5D-B7B9-4182-A140-6F852A51B1BB}" srcId="{BAE9C0F4-0B84-4358-97B0-BFEA34C22EE1}" destId="{4825AD34-FAEF-4B76-B146-63FFCD543851}" srcOrd="1" destOrd="0" parTransId="{69A03FCF-2AA8-4C19-9C2C-D1EE2BE6EB1E}" sibTransId="{E90B3F2B-034A-4968-AF00-54833FE5E7F5}"/>
    <dgm:cxn modelId="{ED4177A9-0E0B-4D2E-B153-BE694B8049A2}" type="presOf" srcId="{F27C73A5-6568-469F-9442-615BF0B5FD30}" destId="{18903BB4-5616-4C28-AD3E-FAE18FBC573C}" srcOrd="0" destOrd="0" presId="urn:microsoft.com/office/officeart/2005/8/layout/gear1"/>
    <dgm:cxn modelId="{E9C6818E-2525-4446-A69D-5C0A071D6B3C}" type="presOf" srcId="{1047EE28-109C-4A34-9369-AC6D36809E6A}" destId="{47818707-4EF3-44F0-AFBA-B29FA35010CA}" srcOrd="2" destOrd="0" presId="urn:microsoft.com/office/officeart/2005/8/layout/gear1"/>
    <dgm:cxn modelId="{060AE0D8-371B-4EE2-9D0F-861CBCD47FC8}" type="presOf" srcId="{1047EE28-109C-4A34-9369-AC6D36809E6A}" destId="{EDFC02F0-2459-4D76-996D-83BFC511AAA5}" srcOrd="1" destOrd="0" presId="urn:microsoft.com/office/officeart/2005/8/layout/gear1"/>
    <dgm:cxn modelId="{E5B0CE3C-852B-45DB-8EE6-6798B5F8F1D3}" type="presOf" srcId="{7D2B56A0-5BAE-4D6A-948E-C1C983FC876A}" destId="{2CCE86CC-D2AC-45C2-ABF2-6D4BAC505946}" srcOrd="0" destOrd="0" presId="urn:microsoft.com/office/officeart/2005/8/layout/gear1"/>
    <dgm:cxn modelId="{74F6DD77-2806-4CEE-9538-34F384074F14}" srcId="{BAE9C0F4-0B84-4358-97B0-BFEA34C22EE1}" destId="{7D2B56A0-5BAE-4D6A-948E-C1C983FC876A}" srcOrd="0" destOrd="0" parTransId="{7AD2BD30-28D7-4A41-8A2D-78D6FCC203B1}" sibTransId="{D85DF3AC-3509-46B0-BEE0-9FD8159A45DC}"/>
    <dgm:cxn modelId="{556A22BA-6A34-4896-BD30-4C857BC4EF99}" type="presOf" srcId="{4825AD34-FAEF-4B76-B146-63FFCD543851}" destId="{C0580DD4-C9E8-4D62-8EBE-2F108372CE6F}" srcOrd="1" destOrd="0" presId="urn:microsoft.com/office/officeart/2005/8/layout/gear1"/>
    <dgm:cxn modelId="{B74E9A21-569E-4568-AB0D-74C065A9FB7A}" type="presOf" srcId="{1047EE28-109C-4A34-9369-AC6D36809E6A}" destId="{79FA3FDA-7F95-4051-A78A-A7080DAE17F3}" srcOrd="3" destOrd="0" presId="urn:microsoft.com/office/officeart/2005/8/layout/gear1"/>
    <dgm:cxn modelId="{6596DFDA-9561-4345-A664-E5BCDA4C0801}" type="presOf" srcId="{1047EE28-109C-4A34-9369-AC6D36809E6A}" destId="{5B8B0521-3D43-4832-8CF3-D1F4F447AF48}" srcOrd="0" destOrd="0" presId="urn:microsoft.com/office/officeart/2005/8/layout/gear1"/>
    <dgm:cxn modelId="{831BF154-A315-4BF7-B640-33EC19EA6B77}" type="presOf" srcId="{4825AD34-FAEF-4B76-B146-63FFCD543851}" destId="{98B43A1A-3779-4026-8FE8-BFB3B32E6FDE}" srcOrd="0" destOrd="0" presId="urn:microsoft.com/office/officeart/2005/8/layout/gear1"/>
    <dgm:cxn modelId="{C16ECA81-639F-4DEE-B939-AA0ED2291B5F}" type="presOf" srcId="{7D2B56A0-5BAE-4D6A-948E-C1C983FC876A}" destId="{FBEF0FA9-7826-454D-AE24-646FE9DC3E6F}" srcOrd="2" destOrd="0" presId="urn:microsoft.com/office/officeart/2005/8/layout/gear1"/>
    <dgm:cxn modelId="{A4DA47EC-A640-4B95-9D35-4A86FA8041BC}" type="presOf" srcId="{4825AD34-FAEF-4B76-B146-63FFCD543851}" destId="{91618118-9B34-4889-9E6A-D6B6288ABA98}" srcOrd="2" destOrd="0" presId="urn:microsoft.com/office/officeart/2005/8/layout/gear1"/>
    <dgm:cxn modelId="{9FAF2805-8F38-445C-8CD8-E8238C30BED4}" type="presOf" srcId="{BAE9C0F4-0B84-4358-97B0-BFEA34C22EE1}" destId="{1B17219D-5BF9-47E9-AFBF-F7C5794F6D95}" srcOrd="0" destOrd="0" presId="urn:microsoft.com/office/officeart/2005/8/layout/gear1"/>
    <dgm:cxn modelId="{3F786C43-93E9-41F1-A420-E5F6B55F38E5}" type="presOf" srcId="{7D2B56A0-5BAE-4D6A-948E-C1C983FC876A}" destId="{21809615-72F1-4C17-8D2D-6A2D33797FE9}" srcOrd="1" destOrd="0" presId="urn:microsoft.com/office/officeart/2005/8/layout/gear1"/>
    <dgm:cxn modelId="{E8D2593B-41FC-4A76-AFF6-D0CE0A9B2309}" type="presParOf" srcId="{1B17219D-5BF9-47E9-AFBF-F7C5794F6D95}" destId="{2CCE86CC-D2AC-45C2-ABF2-6D4BAC505946}" srcOrd="0" destOrd="0" presId="urn:microsoft.com/office/officeart/2005/8/layout/gear1"/>
    <dgm:cxn modelId="{F2B43BD7-3D97-47ED-8008-722DD3DE27E3}" type="presParOf" srcId="{1B17219D-5BF9-47E9-AFBF-F7C5794F6D95}" destId="{21809615-72F1-4C17-8D2D-6A2D33797FE9}" srcOrd="1" destOrd="0" presId="urn:microsoft.com/office/officeart/2005/8/layout/gear1"/>
    <dgm:cxn modelId="{486C80DD-71E5-4F1D-B167-5280F4A7DEC3}" type="presParOf" srcId="{1B17219D-5BF9-47E9-AFBF-F7C5794F6D95}" destId="{FBEF0FA9-7826-454D-AE24-646FE9DC3E6F}" srcOrd="2" destOrd="0" presId="urn:microsoft.com/office/officeart/2005/8/layout/gear1"/>
    <dgm:cxn modelId="{8F05F4C6-ED54-47F8-AA7B-EBDC95DE4D76}" type="presParOf" srcId="{1B17219D-5BF9-47E9-AFBF-F7C5794F6D95}" destId="{98B43A1A-3779-4026-8FE8-BFB3B32E6FDE}" srcOrd="3" destOrd="0" presId="urn:microsoft.com/office/officeart/2005/8/layout/gear1"/>
    <dgm:cxn modelId="{8D4994DD-5162-4416-B22C-E97DB01EFCDF}" type="presParOf" srcId="{1B17219D-5BF9-47E9-AFBF-F7C5794F6D95}" destId="{C0580DD4-C9E8-4D62-8EBE-2F108372CE6F}" srcOrd="4" destOrd="0" presId="urn:microsoft.com/office/officeart/2005/8/layout/gear1"/>
    <dgm:cxn modelId="{EF4F581A-7D76-4EBD-90F1-7DCB65FF4C34}" type="presParOf" srcId="{1B17219D-5BF9-47E9-AFBF-F7C5794F6D95}" destId="{91618118-9B34-4889-9E6A-D6B6288ABA98}" srcOrd="5" destOrd="0" presId="urn:microsoft.com/office/officeart/2005/8/layout/gear1"/>
    <dgm:cxn modelId="{7B615B65-B3B8-43AC-A325-961B081EF164}" type="presParOf" srcId="{1B17219D-5BF9-47E9-AFBF-F7C5794F6D95}" destId="{5B8B0521-3D43-4832-8CF3-D1F4F447AF48}" srcOrd="6" destOrd="0" presId="urn:microsoft.com/office/officeart/2005/8/layout/gear1"/>
    <dgm:cxn modelId="{99C763FC-3CA6-4771-8DC2-AC10893D77AC}" type="presParOf" srcId="{1B17219D-5BF9-47E9-AFBF-F7C5794F6D95}" destId="{EDFC02F0-2459-4D76-996D-83BFC511AAA5}" srcOrd="7" destOrd="0" presId="urn:microsoft.com/office/officeart/2005/8/layout/gear1"/>
    <dgm:cxn modelId="{A1B26140-108D-494F-809E-3786E0DBF044}" type="presParOf" srcId="{1B17219D-5BF9-47E9-AFBF-F7C5794F6D95}" destId="{47818707-4EF3-44F0-AFBA-B29FA35010CA}" srcOrd="8" destOrd="0" presId="urn:microsoft.com/office/officeart/2005/8/layout/gear1"/>
    <dgm:cxn modelId="{EAEC891C-11A1-46A6-B327-C70AA4635BB3}" type="presParOf" srcId="{1B17219D-5BF9-47E9-AFBF-F7C5794F6D95}" destId="{79FA3FDA-7F95-4051-A78A-A7080DAE17F3}" srcOrd="9" destOrd="0" presId="urn:microsoft.com/office/officeart/2005/8/layout/gear1"/>
    <dgm:cxn modelId="{4C028274-0350-45AB-9978-3AD29CEBE6A0}" type="presParOf" srcId="{1B17219D-5BF9-47E9-AFBF-F7C5794F6D95}" destId="{82EFD681-E31B-47EE-8F81-B669BEB3626F}" srcOrd="10" destOrd="0" presId="urn:microsoft.com/office/officeart/2005/8/layout/gear1"/>
    <dgm:cxn modelId="{F4BE5760-9878-4F8D-8772-CEF873961390}" type="presParOf" srcId="{1B17219D-5BF9-47E9-AFBF-F7C5794F6D95}" destId="{D81AE55B-6FA0-47B5-B24C-296B83D32561}" srcOrd="11" destOrd="0" presId="urn:microsoft.com/office/officeart/2005/8/layout/gear1"/>
    <dgm:cxn modelId="{66405F6B-5C5D-4168-BFA1-369C66C47C57}" type="presParOf" srcId="{1B17219D-5BF9-47E9-AFBF-F7C5794F6D95}" destId="{18903BB4-5616-4C28-AD3E-FAE18FBC573C}" srcOrd="12" destOrd="0" presId="urn:microsoft.com/office/officeart/2005/8/layout/gear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3939C00-A6A7-4BCC-88F8-7F703F14ED6C}" type="doc">
      <dgm:prSet loTypeId="urn:microsoft.com/office/officeart/2005/8/layout/vList4#1" loCatId="list" qsTypeId="urn:microsoft.com/office/officeart/2005/8/quickstyle/simple1" qsCatId="simple" csTypeId="urn:microsoft.com/office/officeart/2005/8/colors/accent1_1" csCatId="accent1" phldr="1"/>
      <dgm:spPr/>
      <dgm:t>
        <a:bodyPr/>
        <a:lstStyle/>
        <a:p>
          <a:endParaRPr lang="en-US"/>
        </a:p>
      </dgm:t>
    </dgm:pt>
    <dgm:pt modelId="{38AF4851-E81C-4269-AB65-E0F4BCBD0093}">
      <dgm:prSet phldrT="[Text]" custT="1"/>
      <dgm:spPr/>
      <dgm:t>
        <a:bodyPr/>
        <a:lstStyle/>
        <a:p>
          <a:r>
            <a:rPr lang="en-US" sz="1800" dirty="0" smtClean="0"/>
            <a:t>Accreditation Council for Pharmacy Education</a:t>
          </a:r>
          <a:endParaRPr lang="en-US" sz="1800" dirty="0"/>
        </a:p>
      </dgm:t>
    </dgm:pt>
    <dgm:pt modelId="{D4712613-1C5E-4275-9F8A-AEF63D8095D2}" type="parTrans" cxnId="{CB58AE86-6E23-4011-8E86-1EC752896A56}">
      <dgm:prSet/>
      <dgm:spPr/>
      <dgm:t>
        <a:bodyPr/>
        <a:lstStyle/>
        <a:p>
          <a:endParaRPr lang="en-US" sz="1600"/>
        </a:p>
      </dgm:t>
    </dgm:pt>
    <dgm:pt modelId="{97B6E8E3-CC7F-4D93-AD68-2ADBFD316FDB}" type="sibTrans" cxnId="{CB58AE86-6E23-4011-8E86-1EC752896A56}">
      <dgm:prSet/>
      <dgm:spPr/>
      <dgm:t>
        <a:bodyPr/>
        <a:lstStyle/>
        <a:p>
          <a:endParaRPr lang="en-US" sz="1600"/>
        </a:p>
      </dgm:t>
    </dgm:pt>
    <dgm:pt modelId="{884EBCF8-6827-4DF7-BE1F-5C36059EAD2F}">
      <dgm:prSet custT="1"/>
      <dgm:spPr/>
      <dgm:t>
        <a:bodyPr/>
        <a:lstStyle/>
        <a:p>
          <a:r>
            <a:rPr lang="en-US" sz="1800" dirty="0" smtClean="0"/>
            <a:t>Harvard University</a:t>
          </a:r>
        </a:p>
      </dgm:t>
    </dgm:pt>
    <dgm:pt modelId="{13B2FE16-92DA-4FA6-A897-5B4F681256E9}" type="parTrans" cxnId="{256FED43-A376-4142-9B2E-376E2D8B5374}">
      <dgm:prSet/>
      <dgm:spPr/>
      <dgm:t>
        <a:bodyPr/>
        <a:lstStyle/>
        <a:p>
          <a:endParaRPr lang="en-US" sz="1600"/>
        </a:p>
      </dgm:t>
    </dgm:pt>
    <dgm:pt modelId="{E5E0227C-0894-4FD6-8C09-6B29DDA65A0C}" type="sibTrans" cxnId="{256FED43-A376-4142-9B2E-376E2D8B5374}">
      <dgm:prSet/>
      <dgm:spPr/>
      <dgm:t>
        <a:bodyPr/>
        <a:lstStyle/>
        <a:p>
          <a:endParaRPr lang="en-US" sz="1600"/>
        </a:p>
      </dgm:t>
    </dgm:pt>
    <dgm:pt modelId="{C44CCE5E-1778-4C71-9DE8-38D45440E3A2}">
      <dgm:prSet custT="1"/>
      <dgm:spPr/>
      <dgm:t>
        <a:bodyPr/>
        <a:lstStyle/>
        <a:p>
          <a:r>
            <a:rPr lang="en-US" sz="1800" dirty="0" smtClean="0"/>
            <a:t>Logistics Management Institute</a:t>
          </a:r>
        </a:p>
      </dgm:t>
    </dgm:pt>
    <dgm:pt modelId="{7E33028E-5D74-44BC-A5A9-8970A30BF52A}" type="parTrans" cxnId="{DA046961-F138-4FE9-A884-E1B90D0295ED}">
      <dgm:prSet/>
      <dgm:spPr/>
      <dgm:t>
        <a:bodyPr/>
        <a:lstStyle/>
        <a:p>
          <a:endParaRPr lang="en-US" sz="1600"/>
        </a:p>
      </dgm:t>
    </dgm:pt>
    <dgm:pt modelId="{2C647B39-E3CA-4115-9691-59D9D05AE2F5}" type="sibTrans" cxnId="{DA046961-F138-4FE9-A884-E1B90D0295ED}">
      <dgm:prSet/>
      <dgm:spPr/>
      <dgm:t>
        <a:bodyPr/>
        <a:lstStyle/>
        <a:p>
          <a:endParaRPr lang="en-US" sz="1600"/>
        </a:p>
      </dgm:t>
    </dgm:pt>
    <dgm:pt modelId="{64F89FFA-DB8D-4143-B6B2-48AE41AB0113}">
      <dgm:prSet custT="1"/>
      <dgm:spPr/>
      <dgm:t>
        <a:bodyPr/>
        <a:lstStyle/>
        <a:p>
          <a:r>
            <a:rPr lang="en-US" sz="1800" dirty="0" smtClean="0"/>
            <a:t>University of Washington’s Department of Global Health</a:t>
          </a:r>
        </a:p>
      </dgm:t>
    </dgm:pt>
    <dgm:pt modelId="{8D045AB7-30EE-4F4A-B2AF-CAD0F5873C26}" type="parTrans" cxnId="{B09F82FA-6C6E-440A-8F4D-67FE60BCBD8D}">
      <dgm:prSet/>
      <dgm:spPr/>
      <dgm:t>
        <a:bodyPr/>
        <a:lstStyle/>
        <a:p>
          <a:endParaRPr lang="en-US" sz="1600"/>
        </a:p>
      </dgm:t>
    </dgm:pt>
    <dgm:pt modelId="{C047A47C-DB33-41C0-B067-3F67854B29A3}" type="sibTrans" cxnId="{B09F82FA-6C6E-440A-8F4D-67FE60BCBD8D}">
      <dgm:prSet/>
      <dgm:spPr/>
      <dgm:t>
        <a:bodyPr/>
        <a:lstStyle/>
        <a:p>
          <a:endParaRPr lang="en-US" sz="1600"/>
        </a:p>
      </dgm:t>
    </dgm:pt>
    <dgm:pt modelId="{9F6EEB33-4FEA-9447-9BA8-8142D9BDA8D5}">
      <dgm:prSet custT="1"/>
      <dgm:spPr/>
      <dgm:t>
        <a:bodyPr/>
        <a:lstStyle/>
        <a:p>
          <a:r>
            <a:rPr lang="en-US" sz="1400" dirty="0" smtClean="0"/>
            <a:t>Pilgrim Institute</a:t>
          </a:r>
        </a:p>
      </dgm:t>
    </dgm:pt>
    <dgm:pt modelId="{C48D0353-E948-014F-AFB5-349E9AE7B78E}" type="parTrans" cxnId="{3869162A-A0CB-5B4A-8F3A-A947AA58F8A4}">
      <dgm:prSet/>
      <dgm:spPr/>
      <dgm:t>
        <a:bodyPr/>
        <a:lstStyle/>
        <a:p>
          <a:endParaRPr lang="en-US" sz="1600"/>
        </a:p>
      </dgm:t>
    </dgm:pt>
    <dgm:pt modelId="{C4BC3B10-113A-EF4B-91F7-FEB7EE041993}" type="sibTrans" cxnId="{3869162A-A0CB-5B4A-8F3A-A947AA58F8A4}">
      <dgm:prSet/>
      <dgm:spPr/>
      <dgm:t>
        <a:bodyPr/>
        <a:lstStyle/>
        <a:p>
          <a:endParaRPr lang="en-US" sz="1600"/>
        </a:p>
      </dgm:t>
    </dgm:pt>
    <dgm:pt modelId="{4330DDC8-AFD8-1849-BDA9-D2EC10AC89F1}">
      <dgm:prSet custT="1"/>
      <dgm:spPr/>
      <dgm:t>
        <a:bodyPr/>
        <a:lstStyle/>
        <a:p>
          <a:r>
            <a:rPr lang="en-US" sz="1400" dirty="0" smtClean="0"/>
            <a:t>School of Public Health</a:t>
          </a:r>
        </a:p>
      </dgm:t>
    </dgm:pt>
    <dgm:pt modelId="{29004A5A-BC38-6A4F-944D-934E8A1A0EFE}" type="parTrans" cxnId="{95678922-1026-194C-87C0-75B5C131D1AD}">
      <dgm:prSet/>
      <dgm:spPr/>
      <dgm:t>
        <a:bodyPr/>
        <a:lstStyle/>
        <a:p>
          <a:endParaRPr lang="en-US" sz="1600"/>
        </a:p>
      </dgm:t>
    </dgm:pt>
    <dgm:pt modelId="{125969AB-4F9D-154E-8083-3E7800D1F013}" type="sibTrans" cxnId="{95678922-1026-194C-87C0-75B5C131D1AD}">
      <dgm:prSet/>
      <dgm:spPr/>
      <dgm:t>
        <a:bodyPr/>
        <a:lstStyle/>
        <a:p>
          <a:endParaRPr lang="en-US" sz="1600"/>
        </a:p>
      </dgm:t>
    </dgm:pt>
    <dgm:pt modelId="{D619803A-ED03-49DD-8FFA-9FE3426FC122}" type="pres">
      <dgm:prSet presAssocID="{A3939C00-A6A7-4BCC-88F8-7F703F14ED6C}" presName="linear" presStyleCnt="0">
        <dgm:presLayoutVars>
          <dgm:dir/>
          <dgm:resizeHandles val="exact"/>
        </dgm:presLayoutVars>
      </dgm:prSet>
      <dgm:spPr/>
      <dgm:t>
        <a:bodyPr/>
        <a:lstStyle/>
        <a:p>
          <a:endParaRPr lang="en-US"/>
        </a:p>
      </dgm:t>
    </dgm:pt>
    <dgm:pt modelId="{728B04CD-A4DC-45C2-B767-E9F3EBFCB11D}" type="pres">
      <dgm:prSet presAssocID="{38AF4851-E81C-4269-AB65-E0F4BCBD0093}" presName="comp" presStyleCnt="0"/>
      <dgm:spPr/>
      <dgm:t>
        <a:bodyPr/>
        <a:lstStyle/>
        <a:p>
          <a:endParaRPr lang="en-US"/>
        </a:p>
      </dgm:t>
    </dgm:pt>
    <dgm:pt modelId="{3ED72F78-A2EA-45B1-8B21-BDA0D762D1FB}" type="pres">
      <dgm:prSet presAssocID="{38AF4851-E81C-4269-AB65-E0F4BCBD0093}" presName="box" presStyleLbl="node1" presStyleIdx="0" presStyleCnt="4"/>
      <dgm:spPr/>
      <dgm:t>
        <a:bodyPr/>
        <a:lstStyle/>
        <a:p>
          <a:endParaRPr lang="en-US"/>
        </a:p>
      </dgm:t>
    </dgm:pt>
    <dgm:pt modelId="{04D9AA83-FE4F-49BA-B456-B5671D983A27}" type="pres">
      <dgm:prSet presAssocID="{38AF4851-E81C-4269-AB65-E0F4BCBD0093}" presName="img" presStyleLbl="fgImgPlace1" presStyleIdx="0" presStyleCnt="4" custScaleX="113208" custScaleY="96325" custLinFactNeighborX="594" custLinFactNeighborY="3798"/>
      <dgm:spPr>
        <a:prstGeom prst="rect">
          <a:avLst/>
        </a:prstGeom>
        <a:blipFill rotWithShape="0">
          <a:blip xmlns:r="http://schemas.openxmlformats.org/officeDocument/2006/relationships" r:embed="rId1"/>
          <a:stretch>
            <a:fillRect/>
          </a:stretch>
        </a:blipFill>
        <a:ln>
          <a:noFill/>
        </a:ln>
      </dgm:spPr>
      <dgm:t>
        <a:bodyPr/>
        <a:lstStyle/>
        <a:p>
          <a:endParaRPr lang="en-US"/>
        </a:p>
      </dgm:t>
    </dgm:pt>
    <dgm:pt modelId="{D35B950B-D940-4F92-920C-6362201E50F3}" type="pres">
      <dgm:prSet presAssocID="{38AF4851-E81C-4269-AB65-E0F4BCBD0093}" presName="text" presStyleLbl="node1" presStyleIdx="0" presStyleCnt="4">
        <dgm:presLayoutVars>
          <dgm:bulletEnabled val="1"/>
        </dgm:presLayoutVars>
      </dgm:prSet>
      <dgm:spPr/>
      <dgm:t>
        <a:bodyPr/>
        <a:lstStyle/>
        <a:p>
          <a:endParaRPr lang="en-US"/>
        </a:p>
      </dgm:t>
    </dgm:pt>
    <dgm:pt modelId="{63438345-0F7F-4DC6-B5CF-11E0BC699FD3}" type="pres">
      <dgm:prSet presAssocID="{97B6E8E3-CC7F-4D93-AD68-2ADBFD316FDB}" presName="spacer" presStyleCnt="0"/>
      <dgm:spPr/>
      <dgm:t>
        <a:bodyPr/>
        <a:lstStyle/>
        <a:p>
          <a:endParaRPr lang="en-US"/>
        </a:p>
      </dgm:t>
    </dgm:pt>
    <dgm:pt modelId="{803B6EE3-030F-4953-BCE6-D688519734C6}" type="pres">
      <dgm:prSet presAssocID="{884EBCF8-6827-4DF7-BE1F-5C36059EAD2F}" presName="comp" presStyleCnt="0"/>
      <dgm:spPr/>
      <dgm:t>
        <a:bodyPr/>
        <a:lstStyle/>
        <a:p>
          <a:endParaRPr lang="en-US"/>
        </a:p>
      </dgm:t>
    </dgm:pt>
    <dgm:pt modelId="{20447564-F48C-4FA0-A4B7-FFFEB755C825}" type="pres">
      <dgm:prSet presAssocID="{884EBCF8-6827-4DF7-BE1F-5C36059EAD2F}" presName="box" presStyleLbl="node1" presStyleIdx="1" presStyleCnt="4"/>
      <dgm:spPr/>
      <dgm:t>
        <a:bodyPr/>
        <a:lstStyle/>
        <a:p>
          <a:endParaRPr lang="en-US"/>
        </a:p>
      </dgm:t>
    </dgm:pt>
    <dgm:pt modelId="{27A5942A-E775-4B57-984B-41F44021F842}" type="pres">
      <dgm:prSet presAssocID="{884EBCF8-6827-4DF7-BE1F-5C36059EAD2F}" presName="img" presStyleLbl="fgImgPlace1" presStyleIdx="1" presStyleCnt="4" custScaleX="113208" custScaleY="96325" custLinFactNeighborX="1347" custLinFactNeighborY="-3323"/>
      <dgm:spPr>
        <a:blipFill rotWithShape="0">
          <a:blip xmlns:r="http://schemas.openxmlformats.org/officeDocument/2006/relationships" r:embed="rId2"/>
          <a:stretch>
            <a:fillRect/>
          </a:stretch>
        </a:blipFill>
        <a:ln>
          <a:noFill/>
        </a:ln>
      </dgm:spPr>
      <dgm:t>
        <a:bodyPr/>
        <a:lstStyle/>
        <a:p>
          <a:endParaRPr lang="en-US"/>
        </a:p>
      </dgm:t>
    </dgm:pt>
    <dgm:pt modelId="{105D706F-0482-4E48-87C5-FADCD5457E5A}" type="pres">
      <dgm:prSet presAssocID="{884EBCF8-6827-4DF7-BE1F-5C36059EAD2F}" presName="text" presStyleLbl="node1" presStyleIdx="1" presStyleCnt="4">
        <dgm:presLayoutVars>
          <dgm:bulletEnabled val="1"/>
        </dgm:presLayoutVars>
      </dgm:prSet>
      <dgm:spPr/>
      <dgm:t>
        <a:bodyPr/>
        <a:lstStyle/>
        <a:p>
          <a:endParaRPr lang="en-US"/>
        </a:p>
      </dgm:t>
    </dgm:pt>
    <dgm:pt modelId="{040F7A9B-60CE-48AB-A859-AADC64C7C2C5}" type="pres">
      <dgm:prSet presAssocID="{E5E0227C-0894-4FD6-8C09-6B29DDA65A0C}" presName="spacer" presStyleCnt="0"/>
      <dgm:spPr/>
      <dgm:t>
        <a:bodyPr/>
        <a:lstStyle/>
        <a:p>
          <a:endParaRPr lang="en-US"/>
        </a:p>
      </dgm:t>
    </dgm:pt>
    <dgm:pt modelId="{0DF4A044-711C-4A38-89F1-E5A9F46AC9C2}" type="pres">
      <dgm:prSet presAssocID="{C44CCE5E-1778-4C71-9DE8-38D45440E3A2}" presName="comp" presStyleCnt="0"/>
      <dgm:spPr/>
      <dgm:t>
        <a:bodyPr/>
        <a:lstStyle/>
        <a:p>
          <a:endParaRPr lang="en-US"/>
        </a:p>
      </dgm:t>
    </dgm:pt>
    <dgm:pt modelId="{0E8CC9CD-E996-41EF-9B3D-0038FF70B308}" type="pres">
      <dgm:prSet presAssocID="{C44CCE5E-1778-4C71-9DE8-38D45440E3A2}" presName="box" presStyleLbl="node1" presStyleIdx="2" presStyleCnt="4"/>
      <dgm:spPr/>
      <dgm:t>
        <a:bodyPr/>
        <a:lstStyle/>
        <a:p>
          <a:endParaRPr lang="en-US"/>
        </a:p>
      </dgm:t>
    </dgm:pt>
    <dgm:pt modelId="{8D949BBE-1924-49CD-ABA7-12213A151E78}" type="pres">
      <dgm:prSet presAssocID="{C44CCE5E-1778-4C71-9DE8-38D45440E3A2}" presName="img" presStyleLbl="fgImgPlace1" presStyleIdx="2" presStyleCnt="4" custScaleX="113208" custScaleY="64701" custLinFactNeighborX="-1641" custLinFactNeighborY="0"/>
      <dgm:spPr>
        <a:blipFill rotWithShape="0">
          <a:blip xmlns:r="http://schemas.openxmlformats.org/officeDocument/2006/relationships" r:embed="rId3"/>
          <a:stretch>
            <a:fillRect/>
          </a:stretch>
        </a:blipFill>
        <a:ln>
          <a:noFill/>
        </a:ln>
      </dgm:spPr>
      <dgm:t>
        <a:bodyPr/>
        <a:lstStyle/>
        <a:p>
          <a:endParaRPr lang="en-US"/>
        </a:p>
      </dgm:t>
    </dgm:pt>
    <dgm:pt modelId="{E1332B43-F75F-4F6F-956C-4D0F4CEA7EFA}" type="pres">
      <dgm:prSet presAssocID="{C44CCE5E-1778-4C71-9DE8-38D45440E3A2}" presName="text" presStyleLbl="node1" presStyleIdx="2" presStyleCnt="4">
        <dgm:presLayoutVars>
          <dgm:bulletEnabled val="1"/>
        </dgm:presLayoutVars>
      </dgm:prSet>
      <dgm:spPr/>
      <dgm:t>
        <a:bodyPr/>
        <a:lstStyle/>
        <a:p>
          <a:endParaRPr lang="en-US"/>
        </a:p>
      </dgm:t>
    </dgm:pt>
    <dgm:pt modelId="{0D5A6EEC-2778-40ED-9133-53DCABD1FCC1}" type="pres">
      <dgm:prSet presAssocID="{2C647B39-E3CA-4115-9691-59D9D05AE2F5}" presName="spacer" presStyleCnt="0"/>
      <dgm:spPr/>
      <dgm:t>
        <a:bodyPr/>
        <a:lstStyle/>
        <a:p>
          <a:endParaRPr lang="en-US"/>
        </a:p>
      </dgm:t>
    </dgm:pt>
    <dgm:pt modelId="{E55EF7D1-0AA5-449C-AE0F-B1DFC4EB1A5B}" type="pres">
      <dgm:prSet presAssocID="{64F89FFA-DB8D-4143-B6B2-48AE41AB0113}" presName="comp" presStyleCnt="0"/>
      <dgm:spPr/>
      <dgm:t>
        <a:bodyPr/>
        <a:lstStyle/>
        <a:p>
          <a:endParaRPr lang="en-US"/>
        </a:p>
      </dgm:t>
    </dgm:pt>
    <dgm:pt modelId="{46FD1FDA-B3C7-45D7-9EF1-876E6BF67C81}" type="pres">
      <dgm:prSet presAssocID="{64F89FFA-DB8D-4143-B6B2-48AE41AB0113}" presName="box" presStyleLbl="node1" presStyleIdx="3" presStyleCnt="4"/>
      <dgm:spPr/>
      <dgm:t>
        <a:bodyPr/>
        <a:lstStyle/>
        <a:p>
          <a:endParaRPr lang="en-US"/>
        </a:p>
      </dgm:t>
    </dgm:pt>
    <dgm:pt modelId="{51A3DD57-D149-4FBE-ADD7-7801B51D6A36}" type="pres">
      <dgm:prSet presAssocID="{64F89FFA-DB8D-4143-B6B2-48AE41AB0113}" presName="img" presStyleLbl="fgImgPlace1" presStyleIdx="3" presStyleCnt="4" custScaleX="113208" custScaleY="96325" custLinFactNeighborX="-4431" custLinFactNeighborY="-1267"/>
      <dgm:spPr>
        <a:blipFill rotWithShape="0">
          <a:blip xmlns:r="http://schemas.openxmlformats.org/officeDocument/2006/relationships" r:embed="rId4"/>
          <a:stretch>
            <a:fillRect/>
          </a:stretch>
        </a:blipFill>
        <a:ln>
          <a:noFill/>
        </a:ln>
      </dgm:spPr>
      <dgm:t>
        <a:bodyPr/>
        <a:lstStyle/>
        <a:p>
          <a:endParaRPr lang="en-US"/>
        </a:p>
      </dgm:t>
    </dgm:pt>
    <dgm:pt modelId="{3E4BD005-14AE-495E-BEED-A20DBC3C15FF}" type="pres">
      <dgm:prSet presAssocID="{64F89FFA-DB8D-4143-B6B2-48AE41AB0113}" presName="text" presStyleLbl="node1" presStyleIdx="3" presStyleCnt="4">
        <dgm:presLayoutVars>
          <dgm:bulletEnabled val="1"/>
        </dgm:presLayoutVars>
      </dgm:prSet>
      <dgm:spPr/>
      <dgm:t>
        <a:bodyPr/>
        <a:lstStyle/>
        <a:p>
          <a:endParaRPr lang="en-US"/>
        </a:p>
      </dgm:t>
    </dgm:pt>
  </dgm:ptLst>
  <dgm:cxnLst>
    <dgm:cxn modelId="{99C3C0E2-67E1-4E53-9ABB-F80264DB2B20}" type="presOf" srcId="{64F89FFA-DB8D-4143-B6B2-48AE41AB0113}" destId="{3E4BD005-14AE-495E-BEED-A20DBC3C15FF}" srcOrd="1" destOrd="0" presId="urn:microsoft.com/office/officeart/2005/8/layout/vList4#1"/>
    <dgm:cxn modelId="{D8ED08F0-6805-4E75-B858-BB1C932D1C91}" type="presOf" srcId="{A3939C00-A6A7-4BCC-88F8-7F703F14ED6C}" destId="{D619803A-ED03-49DD-8FFA-9FE3426FC122}" srcOrd="0" destOrd="0" presId="urn:microsoft.com/office/officeart/2005/8/layout/vList4#1"/>
    <dgm:cxn modelId="{D04E7555-3142-4E4C-B4C3-238E2722BFE5}" type="presOf" srcId="{64F89FFA-DB8D-4143-B6B2-48AE41AB0113}" destId="{46FD1FDA-B3C7-45D7-9EF1-876E6BF67C81}" srcOrd="0" destOrd="0" presId="urn:microsoft.com/office/officeart/2005/8/layout/vList4#1"/>
    <dgm:cxn modelId="{1101AEB8-FE90-41A4-A61A-BE04240A46EE}" type="presOf" srcId="{884EBCF8-6827-4DF7-BE1F-5C36059EAD2F}" destId="{105D706F-0482-4E48-87C5-FADCD5457E5A}" srcOrd="1" destOrd="0" presId="urn:microsoft.com/office/officeart/2005/8/layout/vList4#1"/>
    <dgm:cxn modelId="{A6119CF6-3DD9-4422-A92E-3F0BFA2C757D}" type="presOf" srcId="{9F6EEB33-4FEA-9447-9BA8-8142D9BDA8D5}" destId="{105D706F-0482-4E48-87C5-FADCD5457E5A}" srcOrd="1" destOrd="1" presId="urn:microsoft.com/office/officeart/2005/8/layout/vList4#1"/>
    <dgm:cxn modelId="{DA046961-F138-4FE9-A884-E1B90D0295ED}" srcId="{A3939C00-A6A7-4BCC-88F8-7F703F14ED6C}" destId="{C44CCE5E-1778-4C71-9DE8-38D45440E3A2}" srcOrd="2" destOrd="0" parTransId="{7E33028E-5D74-44BC-A5A9-8970A30BF52A}" sibTransId="{2C647B39-E3CA-4115-9691-59D9D05AE2F5}"/>
    <dgm:cxn modelId="{95678922-1026-194C-87C0-75B5C131D1AD}" srcId="{884EBCF8-6827-4DF7-BE1F-5C36059EAD2F}" destId="{4330DDC8-AFD8-1849-BDA9-D2EC10AC89F1}" srcOrd="1" destOrd="0" parTransId="{29004A5A-BC38-6A4F-944D-934E8A1A0EFE}" sibTransId="{125969AB-4F9D-154E-8083-3E7800D1F013}"/>
    <dgm:cxn modelId="{3869162A-A0CB-5B4A-8F3A-A947AA58F8A4}" srcId="{884EBCF8-6827-4DF7-BE1F-5C36059EAD2F}" destId="{9F6EEB33-4FEA-9447-9BA8-8142D9BDA8D5}" srcOrd="0" destOrd="0" parTransId="{C48D0353-E948-014F-AFB5-349E9AE7B78E}" sibTransId="{C4BC3B10-113A-EF4B-91F7-FEB7EE041993}"/>
    <dgm:cxn modelId="{D94086D7-0411-492F-8342-7C5653C62A80}" type="presOf" srcId="{38AF4851-E81C-4269-AB65-E0F4BCBD0093}" destId="{3ED72F78-A2EA-45B1-8B21-BDA0D762D1FB}" srcOrd="0" destOrd="0" presId="urn:microsoft.com/office/officeart/2005/8/layout/vList4#1"/>
    <dgm:cxn modelId="{D2A7DF0B-9E8E-4091-9DEB-137AF9612096}" type="presOf" srcId="{4330DDC8-AFD8-1849-BDA9-D2EC10AC89F1}" destId="{20447564-F48C-4FA0-A4B7-FFFEB755C825}" srcOrd="0" destOrd="2" presId="urn:microsoft.com/office/officeart/2005/8/layout/vList4#1"/>
    <dgm:cxn modelId="{CB58AE86-6E23-4011-8E86-1EC752896A56}" srcId="{A3939C00-A6A7-4BCC-88F8-7F703F14ED6C}" destId="{38AF4851-E81C-4269-AB65-E0F4BCBD0093}" srcOrd="0" destOrd="0" parTransId="{D4712613-1C5E-4275-9F8A-AEF63D8095D2}" sibTransId="{97B6E8E3-CC7F-4D93-AD68-2ADBFD316FDB}"/>
    <dgm:cxn modelId="{0E1669AA-7735-4FAB-BFF4-7878A4DEC843}" type="presOf" srcId="{9F6EEB33-4FEA-9447-9BA8-8142D9BDA8D5}" destId="{20447564-F48C-4FA0-A4B7-FFFEB755C825}" srcOrd="0" destOrd="1" presId="urn:microsoft.com/office/officeart/2005/8/layout/vList4#1"/>
    <dgm:cxn modelId="{ED07F38C-916E-4C6D-AC56-B855AA24305A}" type="presOf" srcId="{C44CCE5E-1778-4C71-9DE8-38D45440E3A2}" destId="{E1332B43-F75F-4F6F-956C-4D0F4CEA7EFA}" srcOrd="1" destOrd="0" presId="urn:microsoft.com/office/officeart/2005/8/layout/vList4#1"/>
    <dgm:cxn modelId="{FB460529-CE78-476B-B9CE-FAF1B30C7934}" type="presOf" srcId="{884EBCF8-6827-4DF7-BE1F-5C36059EAD2F}" destId="{20447564-F48C-4FA0-A4B7-FFFEB755C825}" srcOrd="0" destOrd="0" presId="urn:microsoft.com/office/officeart/2005/8/layout/vList4#1"/>
    <dgm:cxn modelId="{B09F82FA-6C6E-440A-8F4D-67FE60BCBD8D}" srcId="{A3939C00-A6A7-4BCC-88F8-7F703F14ED6C}" destId="{64F89FFA-DB8D-4143-B6B2-48AE41AB0113}" srcOrd="3" destOrd="0" parTransId="{8D045AB7-30EE-4F4A-B2AF-CAD0F5873C26}" sibTransId="{C047A47C-DB33-41C0-B067-3F67854B29A3}"/>
    <dgm:cxn modelId="{2819D176-A9DE-4126-9592-B1B629B91C08}" type="presOf" srcId="{4330DDC8-AFD8-1849-BDA9-D2EC10AC89F1}" destId="{105D706F-0482-4E48-87C5-FADCD5457E5A}" srcOrd="1" destOrd="2" presId="urn:microsoft.com/office/officeart/2005/8/layout/vList4#1"/>
    <dgm:cxn modelId="{45C6C66D-2AED-4160-84D4-08E9383789DC}" type="presOf" srcId="{38AF4851-E81C-4269-AB65-E0F4BCBD0093}" destId="{D35B950B-D940-4F92-920C-6362201E50F3}" srcOrd="1" destOrd="0" presId="urn:microsoft.com/office/officeart/2005/8/layout/vList4#1"/>
    <dgm:cxn modelId="{628F768F-81AE-4748-A3E2-1B96A353502B}" type="presOf" srcId="{C44CCE5E-1778-4C71-9DE8-38D45440E3A2}" destId="{0E8CC9CD-E996-41EF-9B3D-0038FF70B308}" srcOrd="0" destOrd="0" presId="urn:microsoft.com/office/officeart/2005/8/layout/vList4#1"/>
    <dgm:cxn modelId="{256FED43-A376-4142-9B2E-376E2D8B5374}" srcId="{A3939C00-A6A7-4BCC-88F8-7F703F14ED6C}" destId="{884EBCF8-6827-4DF7-BE1F-5C36059EAD2F}" srcOrd="1" destOrd="0" parTransId="{13B2FE16-92DA-4FA6-A897-5B4F681256E9}" sibTransId="{E5E0227C-0894-4FD6-8C09-6B29DDA65A0C}"/>
    <dgm:cxn modelId="{5A945116-9789-42A0-84D8-63BB42470EB3}" type="presParOf" srcId="{D619803A-ED03-49DD-8FFA-9FE3426FC122}" destId="{728B04CD-A4DC-45C2-B767-E9F3EBFCB11D}" srcOrd="0" destOrd="0" presId="urn:microsoft.com/office/officeart/2005/8/layout/vList4#1"/>
    <dgm:cxn modelId="{358384E9-7D80-42CC-86BE-75F3D67C188F}" type="presParOf" srcId="{728B04CD-A4DC-45C2-B767-E9F3EBFCB11D}" destId="{3ED72F78-A2EA-45B1-8B21-BDA0D762D1FB}" srcOrd="0" destOrd="0" presId="urn:microsoft.com/office/officeart/2005/8/layout/vList4#1"/>
    <dgm:cxn modelId="{9FEF073D-EB52-43AA-87AD-CB8915BF3EAB}" type="presParOf" srcId="{728B04CD-A4DC-45C2-B767-E9F3EBFCB11D}" destId="{04D9AA83-FE4F-49BA-B456-B5671D983A27}" srcOrd="1" destOrd="0" presId="urn:microsoft.com/office/officeart/2005/8/layout/vList4#1"/>
    <dgm:cxn modelId="{B6C67E6E-F253-44F9-8700-E4A39DF23F96}" type="presParOf" srcId="{728B04CD-A4DC-45C2-B767-E9F3EBFCB11D}" destId="{D35B950B-D940-4F92-920C-6362201E50F3}" srcOrd="2" destOrd="0" presId="urn:microsoft.com/office/officeart/2005/8/layout/vList4#1"/>
    <dgm:cxn modelId="{4F2715E1-DEF2-4990-B3A9-395FF6E96CA3}" type="presParOf" srcId="{D619803A-ED03-49DD-8FFA-9FE3426FC122}" destId="{63438345-0F7F-4DC6-B5CF-11E0BC699FD3}" srcOrd="1" destOrd="0" presId="urn:microsoft.com/office/officeart/2005/8/layout/vList4#1"/>
    <dgm:cxn modelId="{AB030BAD-2552-4B2B-BE93-23F319547336}" type="presParOf" srcId="{D619803A-ED03-49DD-8FFA-9FE3426FC122}" destId="{803B6EE3-030F-4953-BCE6-D688519734C6}" srcOrd="2" destOrd="0" presId="urn:microsoft.com/office/officeart/2005/8/layout/vList4#1"/>
    <dgm:cxn modelId="{523DC8FF-527D-4C37-B936-825BFE2A7C4E}" type="presParOf" srcId="{803B6EE3-030F-4953-BCE6-D688519734C6}" destId="{20447564-F48C-4FA0-A4B7-FFFEB755C825}" srcOrd="0" destOrd="0" presId="urn:microsoft.com/office/officeart/2005/8/layout/vList4#1"/>
    <dgm:cxn modelId="{EAD3EF89-2CD6-49FE-B487-B3FE99950C7E}" type="presParOf" srcId="{803B6EE3-030F-4953-BCE6-D688519734C6}" destId="{27A5942A-E775-4B57-984B-41F44021F842}" srcOrd="1" destOrd="0" presId="urn:microsoft.com/office/officeart/2005/8/layout/vList4#1"/>
    <dgm:cxn modelId="{6E39A210-F25A-4965-96A1-2A9D4A2DB448}" type="presParOf" srcId="{803B6EE3-030F-4953-BCE6-D688519734C6}" destId="{105D706F-0482-4E48-87C5-FADCD5457E5A}" srcOrd="2" destOrd="0" presId="urn:microsoft.com/office/officeart/2005/8/layout/vList4#1"/>
    <dgm:cxn modelId="{E5F09153-8EB2-4E1D-B6C5-CC4C0EBDC28D}" type="presParOf" srcId="{D619803A-ED03-49DD-8FFA-9FE3426FC122}" destId="{040F7A9B-60CE-48AB-A859-AADC64C7C2C5}" srcOrd="3" destOrd="0" presId="urn:microsoft.com/office/officeart/2005/8/layout/vList4#1"/>
    <dgm:cxn modelId="{736F50E4-445A-4DA4-BA77-D95111FF93FC}" type="presParOf" srcId="{D619803A-ED03-49DD-8FFA-9FE3426FC122}" destId="{0DF4A044-711C-4A38-89F1-E5A9F46AC9C2}" srcOrd="4" destOrd="0" presId="urn:microsoft.com/office/officeart/2005/8/layout/vList4#1"/>
    <dgm:cxn modelId="{AEAB7DA5-3E3F-4D42-A30E-0B67B40E3A87}" type="presParOf" srcId="{0DF4A044-711C-4A38-89F1-E5A9F46AC9C2}" destId="{0E8CC9CD-E996-41EF-9B3D-0038FF70B308}" srcOrd="0" destOrd="0" presId="urn:microsoft.com/office/officeart/2005/8/layout/vList4#1"/>
    <dgm:cxn modelId="{D1BAF67C-23B5-4294-9FD1-5AB5503C47F0}" type="presParOf" srcId="{0DF4A044-711C-4A38-89F1-E5A9F46AC9C2}" destId="{8D949BBE-1924-49CD-ABA7-12213A151E78}" srcOrd="1" destOrd="0" presId="urn:microsoft.com/office/officeart/2005/8/layout/vList4#1"/>
    <dgm:cxn modelId="{A8E6573B-0B71-4717-8BC0-E6DE57BDFDF0}" type="presParOf" srcId="{0DF4A044-711C-4A38-89F1-E5A9F46AC9C2}" destId="{E1332B43-F75F-4F6F-956C-4D0F4CEA7EFA}" srcOrd="2" destOrd="0" presId="urn:microsoft.com/office/officeart/2005/8/layout/vList4#1"/>
    <dgm:cxn modelId="{EBBFD16B-89C4-416A-9222-3E1414D5F552}" type="presParOf" srcId="{D619803A-ED03-49DD-8FFA-9FE3426FC122}" destId="{0D5A6EEC-2778-40ED-9133-53DCABD1FCC1}" srcOrd="5" destOrd="0" presId="urn:microsoft.com/office/officeart/2005/8/layout/vList4#1"/>
    <dgm:cxn modelId="{11998334-ED9A-4ED5-B19C-95F6A126B25C}" type="presParOf" srcId="{D619803A-ED03-49DD-8FFA-9FE3426FC122}" destId="{E55EF7D1-0AA5-449C-AE0F-B1DFC4EB1A5B}" srcOrd="6" destOrd="0" presId="urn:microsoft.com/office/officeart/2005/8/layout/vList4#1"/>
    <dgm:cxn modelId="{C6A676F3-58CA-4534-8B61-0FB31E18E2CB}" type="presParOf" srcId="{E55EF7D1-0AA5-449C-AE0F-B1DFC4EB1A5B}" destId="{46FD1FDA-B3C7-45D7-9EF1-876E6BF67C81}" srcOrd="0" destOrd="0" presId="urn:microsoft.com/office/officeart/2005/8/layout/vList4#1"/>
    <dgm:cxn modelId="{097450F1-30E8-4448-96A4-AC9015CBDC8A}" type="presParOf" srcId="{E55EF7D1-0AA5-449C-AE0F-B1DFC4EB1A5B}" destId="{51A3DD57-D149-4FBE-ADD7-7801B51D6A36}" srcOrd="1" destOrd="0" presId="urn:microsoft.com/office/officeart/2005/8/layout/vList4#1"/>
    <dgm:cxn modelId="{88475116-C7DD-4263-BF11-BB2B14FC91CC}" type="presParOf" srcId="{E55EF7D1-0AA5-449C-AE0F-B1DFC4EB1A5B}" destId="{3E4BD005-14AE-495E-BEED-A20DBC3C15FF}" srcOrd="2" destOrd="0" presId="urn:microsoft.com/office/officeart/2005/8/layout/vList4#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B0CFC9C-1BEC-49D9-98C4-C8DC8A786B57}" type="doc">
      <dgm:prSet loTypeId="urn:microsoft.com/office/officeart/2005/8/layout/vList4#2" loCatId="list" qsTypeId="urn:microsoft.com/office/officeart/2005/8/quickstyle/simple1" qsCatId="simple" csTypeId="urn:microsoft.com/office/officeart/2005/8/colors/accent1_1" csCatId="accent1" phldr="1"/>
      <dgm:spPr/>
      <dgm:t>
        <a:bodyPr/>
        <a:lstStyle/>
        <a:p>
          <a:endParaRPr lang="en-US"/>
        </a:p>
      </dgm:t>
    </dgm:pt>
    <dgm:pt modelId="{5A588D0E-76FC-4CF4-89B5-AAB115A2652F}">
      <dgm:prSet phldrT="[Text]" custT="1"/>
      <dgm:spPr/>
      <dgm:t>
        <a:bodyPr/>
        <a:lstStyle/>
        <a:p>
          <a:r>
            <a:rPr lang="en-US" sz="1800" dirty="0" smtClean="0"/>
            <a:t>African Medical and Research Foundation</a:t>
          </a:r>
          <a:endParaRPr lang="en-US" sz="1800" dirty="0"/>
        </a:p>
      </dgm:t>
    </dgm:pt>
    <dgm:pt modelId="{99EDD8FD-2D19-441A-BAB5-F345DB63D143}" type="parTrans" cxnId="{FAF37B77-72C7-409F-B67D-65D434D47F98}">
      <dgm:prSet/>
      <dgm:spPr/>
      <dgm:t>
        <a:bodyPr/>
        <a:lstStyle/>
        <a:p>
          <a:endParaRPr lang="en-US" sz="1600"/>
        </a:p>
      </dgm:t>
    </dgm:pt>
    <dgm:pt modelId="{CD3584DE-C351-4547-973A-1890C145117F}" type="sibTrans" cxnId="{FAF37B77-72C7-409F-B67D-65D434D47F98}">
      <dgm:prSet/>
      <dgm:spPr/>
      <dgm:t>
        <a:bodyPr/>
        <a:lstStyle/>
        <a:p>
          <a:endParaRPr lang="en-US" sz="1600"/>
        </a:p>
      </dgm:t>
    </dgm:pt>
    <dgm:pt modelId="{92BD6CBE-2D28-403B-BA90-6DBFEA02B94B}">
      <dgm:prSet custT="1"/>
      <dgm:spPr/>
      <dgm:t>
        <a:bodyPr/>
        <a:lstStyle/>
        <a:p>
          <a:r>
            <a:rPr lang="en-US" sz="1800" dirty="0" smtClean="0"/>
            <a:t>Ecumenical Pharmaceutical Network</a:t>
          </a:r>
        </a:p>
      </dgm:t>
    </dgm:pt>
    <dgm:pt modelId="{1E977280-18D3-4A3A-AAA8-8396A861A83E}" type="parTrans" cxnId="{E1DA39FB-6126-444E-9F98-3CB64DF68099}">
      <dgm:prSet/>
      <dgm:spPr/>
      <dgm:t>
        <a:bodyPr/>
        <a:lstStyle/>
        <a:p>
          <a:endParaRPr lang="en-US" sz="1600"/>
        </a:p>
      </dgm:t>
    </dgm:pt>
    <dgm:pt modelId="{323B67CC-B923-431C-87A7-B5C326D66D85}" type="sibTrans" cxnId="{E1DA39FB-6126-444E-9F98-3CB64DF68099}">
      <dgm:prSet/>
      <dgm:spPr/>
      <dgm:t>
        <a:bodyPr/>
        <a:lstStyle/>
        <a:p>
          <a:endParaRPr lang="en-US" sz="1600"/>
        </a:p>
      </dgm:t>
    </dgm:pt>
    <dgm:pt modelId="{DE2E099C-55CD-43D4-8B37-B845AE38E162}">
      <dgm:prSet custT="1"/>
      <dgm:spPr/>
      <dgm:t>
        <a:bodyPr/>
        <a:lstStyle/>
        <a:p>
          <a:r>
            <a:rPr lang="en-US" sz="1800" dirty="0" smtClean="0"/>
            <a:t>Results for Development</a:t>
          </a:r>
        </a:p>
      </dgm:t>
    </dgm:pt>
    <dgm:pt modelId="{24704CEB-9C4C-425E-8550-00329EB444B4}" type="parTrans" cxnId="{DB9E5C38-D95A-4181-8269-F9C03B2D4587}">
      <dgm:prSet/>
      <dgm:spPr/>
      <dgm:t>
        <a:bodyPr/>
        <a:lstStyle/>
        <a:p>
          <a:endParaRPr lang="en-US" sz="1600"/>
        </a:p>
      </dgm:t>
    </dgm:pt>
    <dgm:pt modelId="{5DF1738F-FD94-4DEE-AE5B-82E2EFBAB83B}" type="sibTrans" cxnId="{DB9E5C38-D95A-4181-8269-F9C03B2D4587}">
      <dgm:prSet/>
      <dgm:spPr/>
      <dgm:t>
        <a:bodyPr/>
        <a:lstStyle/>
        <a:p>
          <a:endParaRPr lang="en-US" sz="1600"/>
        </a:p>
      </dgm:t>
    </dgm:pt>
    <dgm:pt modelId="{E5519761-17A7-4178-9F30-3DA132C662FB}">
      <dgm:prSet custT="1"/>
      <dgm:spPr/>
      <dgm:t>
        <a:bodyPr/>
        <a:lstStyle/>
        <a:p>
          <a:r>
            <a:rPr lang="en-US" sz="1800" dirty="0" smtClean="0"/>
            <a:t>Imperial Health Sciences</a:t>
          </a:r>
        </a:p>
      </dgm:t>
    </dgm:pt>
    <dgm:pt modelId="{64F46CE3-7862-4AF1-933C-1C3ECF300705}" type="parTrans" cxnId="{C31F2880-C701-414F-811F-5505E09A7E4F}">
      <dgm:prSet/>
      <dgm:spPr/>
      <dgm:t>
        <a:bodyPr/>
        <a:lstStyle/>
        <a:p>
          <a:endParaRPr lang="en-US" sz="1600"/>
        </a:p>
      </dgm:t>
    </dgm:pt>
    <dgm:pt modelId="{992DAB6E-A78F-4C9D-A423-FC8FAF442729}" type="sibTrans" cxnId="{C31F2880-C701-414F-811F-5505E09A7E4F}">
      <dgm:prSet/>
      <dgm:spPr/>
      <dgm:t>
        <a:bodyPr/>
        <a:lstStyle/>
        <a:p>
          <a:endParaRPr lang="en-US" sz="1600"/>
        </a:p>
      </dgm:t>
    </dgm:pt>
    <dgm:pt modelId="{99C1CF45-5A44-4A80-8604-DCE55E06733D}">
      <dgm:prSet custT="1"/>
      <dgm:spPr/>
      <dgm:t>
        <a:bodyPr/>
        <a:lstStyle/>
        <a:p>
          <a:r>
            <a:rPr lang="en-US" sz="1800" dirty="0" smtClean="0"/>
            <a:t>VillageReach</a:t>
          </a:r>
        </a:p>
      </dgm:t>
    </dgm:pt>
    <dgm:pt modelId="{58C508A6-7368-43CF-BB2B-E29AD3B2470D}" type="parTrans" cxnId="{126ED97F-9776-4DCB-AE98-87C9FBE43AF4}">
      <dgm:prSet/>
      <dgm:spPr/>
      <dgm:t>
        <a:bodyPr/>
        <a:lstStyle/>
        <a:p>
          <a:endParaRPr lang="en-US" sz="1600"/>
        </a:p>
      </dgm:t>
    </dgm:pt>
    <dgm:pt modelId="{A2836AE1-42FC-47C4-A3E5-B1765FCE4C20}" type="sibTrans" cxnId="{126ED97F-9776-4DCB-AE98-87C9FBE43AF4}">
      <dgm:prSet/>
      <dgm:spPr/>
      <dgm:t>
        <a:bodyPr/>
        <a:lstStyle/>
        <a:p>
          <a:endParaRPr lang="en-US" sz="1600"/>
        </a:p>
      </dgm:t>
    </dgm:pt>
    <dgm:pt modelId="{ED5DD799-162B-441D-AF49-175932BCF6C1}">
      <dgm:prSet custT="1"/>
      <dgm:spPr/>
      <dgm:t>
        <a:bodyPr/>
        <a:lstStyle/>
        <a:p>
          <a:r>
            <a:rPr lang="en-US" sz="1800" dirty="0" smtClean="0"/>
            <a:t>William Davidson Institute</a:t>
          </a:r>
        </a:p>
      </dgm:t>
    </dgm:pt>
    <dgm:pt modelId="{1C4504FF-06D5-4273-9A4C-CB18E8CD82EF}" type="parTrans" cxnId="{674C1FA9-D857-48B7-9327-28350CCCC2C3}">
      <dgm:prSet/>
      <dgm:spPr/>
      <dgm:t>
        <a:bodyPr/>
        <a:lstStyle/>
        <a:p>
          <a:endParaRPr lang="en-US" sz="1600"/>
        </a:p>
      </dgm:t>
    </dgm:pt>
    <dgm:pt modelId="{35954397-2476-4C8A-A444-D75432D6A06B}" type="sibTrans" cxnId="{674C1FA9-D857-48B7-9327-28350CCCC2C3}">
      <dgm:prSet/>
      <dgm:spPr/>
      <dgm:t>
        <a:bodyPr/>
        <a:lstStyle/>
        <a:p>
          <a:endParaRPr lang="en-US" sz="1600"/>
        </a:p>
      </dgm:t>
    </dgm:pt>
    <dgm:pt modelId="{65491A17-1013-4712-BF32-49BE98821667}" type="pres">
      <dgm:prSet presAssocID="{CB0CFC9C-1BEC-49D9-98C4-C8DC8A786B57}" presName="linear" presStyleCnt="0">
        <dgm:presLayoutVars>
          <dgm:dir/>
          <dgm:resizeHandles val="exact"/>
        </dgm:presLayoutVars>
      </dgm:prSet>
      <dgm:spPr/>
      <dgm:t>
        <a:bodyPr/>
        <a:lstStyle/>
        <a:p>
          <a:endParaRPr lang="en-US"/>
        </a:p>
      </dgm:t>
    </dgm:pt>
    <dgm:pt modelId="{50C56C9A-A4B3-425D-8925-CA8D4EA2859E}" type="pres">
      <dgm:prSet presAssocID="{5A588D0E-76FC-4CF4-89B5-AAB115A2652F}" presName="comp" presStyleCnt="0"/>
      <dgm:spPr/>
    </dgm:pt>
    <dgm:pt modelId="{BEF41532-1851-4583-8B5C-99758775E389}" type="pres">
      <dgm:prSet presAssocID="{5A588D0E-76FC-4CF4-89B5-AAB115A2652F}" presName="box" presStyleLbl="node1" presStyleIdx="0" presStyleCnt="6"/>
      <dgm:spPr/>
      <dgm:t>
        <a:bodyPr/>
        <a:lstStyle/>
        <a:p>
          <a:endParaRPr lang="en-US"/>
        </a:p>
      </dgm:t>
    </dgm:pt>
    <dgm:pt modelId="{B0139697-0C8D-4D68-A17D-07058FBC7CA9}" type="pres">
      <dgm:prSet presAssocID="{5A588D0E-76FC-4CF4-89B5-AAB115A2652F}" presName="img" presStyleLbl="fgImgPlace1" presStyleIdx="0" presStyleCnt="6" custScaleX="108000" custScaleY="105026"/>
      <dgm:spPr>
        <a:blipFill rotWithShape="0">
          <a:blip xmlns:r="http://schemas.openxmlformats.org/officeDocument/2006/relationships" r:embed="rId1"/>
          <a:stretch>
            <a:fillRect/>
          </a:stretch>
        </a:blipFill>
        <a:ln>
          <a:noFill/>
        </a:ln>
      </dgm:spPr>
      <dgm:t>
        <a:bodyPr/>
        <a:lstStyle/>
        <a:p>
          <a:endParaRPr lang="en-US"/>
        </a:p>
      </dgm:t>
    </dgm:pt>
    <dgm:pt modelId="{B5EA41F2-1F61-47CE-A872-84820E162BA8}" type="pres">
      <dgm:prSet presAssocID="{5A588D0E-76FC-4CF4-89B5-AAB115A2652F}" presName="text" presStyleLbl="node1" presStyleIdx="0" presStyleCnt="6">
        <dgm:presLayoutVars>
          <dgm:bulletEnabled val="1"/>
        </dgm:presLayoutVars>
      </dgm:prSet>
      <dgm:spPr/>
      <dgm:t>
        <a:bodyPr/>
        <a:lstStyle/>
        <a:p>
          <a:endParaRPr lang="en-US"/>
        </a:p>
      </dgm:t>
    </dgm:pt>
    <dgm:pt modelId="{B6FC5D87-58F4-459B-9F44-6C823CFF3F6E}" type="pres">
      <dgm:prSet presAssocID="{CD3584DE-C351-4547-973A-1890C145117F}" presName="spacer" presStyleCnt="0"/>
      <dgm:spPr/>
    </dgm:pt>
    <dgm:pt modelId="{280BE5E2-6003-44F0-84F3-CD97CE1CE97A}" type="pres">
      <dgm:prSet presAssocID="{92BD6CBE-2D28-403B-BA90-6DBFEA02B94B}" presName="comp" presStyleCnt="0"/>
      <dgm:spPr/>
    </dgm:pt>
    <dgm:pt modelId="{25836FFF-FDCF-41A1-AB49-78EFFC900947}" type="pres">
      <dgm:prSet presAssocID="{92BD6CBE-2D28-403B-BA90-6DBFEA02B94B}" presName="box" presStyleLbl="node1" presStyleIdx="1" presStyleCnt="6"/>
      <dgm:spPr/>
      <dgm:t>
        <a:bodyPr/>
        <a:lstStyle/>
        <a:p>
          <a:endParaRPr lang="en-US"/>
        </a:p>
      </dgm:t>
    </dgm:pt>
    <dgm:pt modelId="{19ECEF98-2017-438A-BF9E-0E6DC1BB06CC}" type="pres">
      <dgm:prSet presAssocID="{92BD6CBE-2D28-403B-BA90-6DBFEA02B94B}" presName="img" presStyleLbl="fgImgPlace1" presStyleIdx="1" presStyleCnt="6" custScaleX="108000" custScaleY="105026"/>
      <dgm:spPr>
        <a:blipFill rotWithShape="0">
          <a:blip xmlns:r="http://schemas.openxmlformats.org/officeDocument/2006/relationships" r:embed="rId2"/>
          <a:stretch>
            <a:fillRect/>
          </a:stretch>
        </a:blipFill>
        <a:ln>
          <a:noFill/>
        </a:ln>
      </dgm:spPr>
      <dgm:t>
        <a:bodyPr/>
        <a:lstStyle/>
        <a:p>
          <a:endParaRPr lang="en-US"/>
        </a:p>
      </dgm:t>
    </dgm:pt>
    <dgm:pt modelId="{326FF122-F6BB-40B8-B2D0-B6DA9AF25078}" type="pres">
      <dgm:prSet presAssocID="{92BD6CBE-2D28-403B-BA90-6DBFEA02B94B}" presName="text" presStyleLbl="node1" presStyleIdx="1" presStyleCnt="6">
        <dgm:presLayoutVars>
          <dgm:bulletEnabled val="1"/>
        </dgm:presLayoutVars>
      </dgm:prSet>
      <dgm:spPr/>
      <dgm:t>
        <a:bodyPr/>
        <a:lstStyle/>
        <a:p>
          <a:endParaRPr lang="en-US"/>
        </a:p>
      </dgm:t>
    </dgm:pt>
    <dgm:pt modelId="{06E6604C-7318-452E-B3D4-094DB277E80A}" type="pres">
      <dgm:prSet presAssocID="{323B67CC-B923-431C-87A7-B5C326D66D85}" presName="spacer" presStyleCnt="0"/>
      <dgm:spPr/>
    </dgm:pt>
    <dgm:pt modelId="{525A421A-D0D7-410D-9A2A-7FDBC79684DB}" type="pres">
      <dgm:prSet presAssocID="{DE2E099C-55CD-43D4-8B37-B845AE38E162}" presName="comp" presStyleCnt="0"/>
      <dgm:spPr/>
    </dgm:pt>
    <dgm:pt modelId="{33D0149D-696E-49A5-A942-41FBC1CF2E54}" type="pres">
      <dgm:prSet presAssocID="{DE2E099C-55CD-43D4-8B37-B845AE38E162}" presName="box" presStyleLbl="node1" presStyleIdx="2" presStyleCnt="6"/>
      <dgm:spPr/>
      <dgm:t>
        <a:bodyPr/>
        <a:lstStyle/>
        <a:p>
          <a:endParaRPr lang="en-US"/>
        </a:p>
      </dgm:t>
    </dgm:pt>
    <dgm:pt modelId="{D24153D2-8AD7-4127-9FBB-17D3591A5BD9}" type="pres">
      <dgm:prSet presAssocID="{DE2E099C-55CD-43D4-8B37-B845AE38E162}" presName="img" presStyleLbl="fgImgPlace1" presStyleIdx="2" presStyleCnt="6" custScaleX="101054" custScaleY="105026" custLinFactNeighborX="-5074"/>
      <dgm:spPr>
        <a:blipFill rotWithShape="1">
          <a:blip xmlns:r="http://schemas.openxmlformats.org/officeDocument/2006/relationships" r:embed="rId3"/>
          <a:stretch>
            <a:fillRect/>
          </a:stretch>
        </a:blipFill>
        <a:ln>
          <a:noFill/>
        </a:ln>
      </dgm:spPr>
      <dgm:t>
        <a:bodyPr/>
        <a:lstStyle/>
        <a:p>
          <a:endParaRPr lang="en-US"/>
        </a:p>
      </dgm:t>
    </dgm:pt>
    <dgm:pt modelId="{498788C7-BBA3-41E9-9824-1465A7CDC8AD}" type="pres">
      <dgm:prSet presAssocID="{DE2E099C-55CD-43D4-8B37-B845AE38E162}" presName="text" presStyleLbl="node1" presStyleIdx="2" presStyleCnt="6">
        <dgm:presLayoutVars>
          <dgm:bulletEnabled val="1"/>
        </dgm:presLayoutVars>
      </dgm:prSet>
      <dgm:spPr/>
      <dgm:t>
        <a:bodyPr/>
        <a:lstStyle/>
        <a:p>
          <a:endParaRPr lang="en-US"/>
        </a:p>
      </dgm:t>
    </dgm:pt>
    <dgm:pt modelId="{E891432C-B70C-4194-8C41-EDBCD472F4B9}" type="pres">
      <dgm:prSet presAssocID="{5DF1738F-FD94-4DEE-AE5B-82E2EFBAB83B}" presName="spacer" presStyleCnt="0"/>
      <dgm:spPr/>
    </dgm:pt>
    <dgm:pt modelId="{2711EF2C-7B77-4984-8F65-E81C010BC383}" type="pres">
      <dgm:prSet presAssocID="{E5519761-17A7-4178-9F30-3DA132C662FB}" presName="comp" presStyleCnt="0"/>
      <dgm:spPr/>
    </dgm:pt>
    <dgm:pt modelId="{4DA88B6A-92A4-4E7E-A86D-CA452D547303}" type="pres">
      <dgm:prSet presAssocID="{E5519761-17A7-4178-9F30-3DA132C662FB}" presName="box" presStyleLbl="node1" presStyleIdx="3" presStyleCnt="6" custLinFactNeighborX="-1433" custLinFactNeighborY="-3583"/>
      <dgm:spPr/>
      <dgm:t>
        <a:bodyPr/>
        <a:lstStyle/>
        <a:p>
          <a:endParaRPr lang="en-US"/>
        </a:p>
      </dgm:t>
    </dgm:pt>
    <dgm:pt modelId="{3F0EF1FD-1508-4ADD-8200-7D1219CAC4BA}" type="pres">
      <dgm:prSet presAssocID="{E5519761-17A7-4178-9F30-3DA132C662FB}" presName="img" presStyleLbl="fgImgPlace1" presStyleIdx="3" presStyleCnt="6" custScaleY="55751"/>
      <dgm:spPr>
        <a:blipFill rotWithShape="1">
          <a:blip xmlns:r="http://schemas.openxmlformats.org/officeDocument/2006/relationships" r:embed="rId4"/>
          <a:stretch>
            <a:fillRect/>
          </a:stretch>
        </a:blipFill>
        <a:ln>
          <a:noFill/>
        </a:ln>
      </dgm:spPr>
      <dgm:t>
        <a:bodyPr/>
        <a:lstStyle/>
        <a:p>
          <a:endParaRPr lang="en-US"/>
        </a:p>
      </dgm:t>
    </dgm:pt>
    <dgm:pt modelId="{FE2361C7-CD7D-41E8-990C-1D310D660A47}" type="pres">
      <dgm:prSet presAssocID="{E5519761-17A7-4178-9F30-3DA132C662FB}" presName="text" presStyleLbl="node1" presStyleIdx="3" presStyleCnt="6">
        <dgm:presLayoutVars>
          <dgm:bulletEnabled val="1"/>
        </dgm:presLayoutVars>
      </dgm:prSet>
      <dgm:spPr/>
      <dgm:t>
        <a:bodyPr/>
        <a:lstStyle/>
        <a:p>
          <a:endParaRPr lang="en-US"/>
        </a:p>
      </dgm:t>
    </dgm:pt>
    <dgm:pt modelId="{D249C0DF-9059-4A2F-BB61-3BED04B244D1}" type="pres">
      <dgm:prSet presAssocID="{992DAB6E-A78F-4C9D-A423-FC8FAF442729}" presName="spacer" presStyleCnt="0"/>
      <dgm:spPr/>
    </dgm:pt>
    <dgm:pt modelId="{F2DB9560-0FF5-4165-96DF-88EFBA1DA73D}" type="pres">
      <dgm:prSet presAssocID="{99C1CF45-5A44-4A80-8604-DCE55E06733D}" presName="comp" presStyleCnt="0"/>
      <dgm:spPr/>
    </dgm:pt>
    <dgm:pt modelId="{32031D14-18E7-4BE1-AECE-B9833831C601}" type="pres">
      <dgm:prSet presAssocID="{99C1CF45-5A44-4A80-8604-DCE55E06733D}" presName="box" presStyleLbl="node1" presStyleIdx="4" presStyleCnt="6"/>
      <dgm:spPr/>
      <dgm:t>
        <a:bodyPr/>
        <a:lstStyle/>
        <a:p>
          <a:endParaRPr lang="en-US"/>
        </a:p>
      </dgm:t>
    </dgm:pt>
    <dgm:pt modelId="{35232597-091E-4822-8494-E89242824C34}" type="pres">
      <dgm:prSet presAssocID="{99C1CF45-5A44-4A80-8604-DCE55E06733D}" presName="img" presStyleLbl="fgImgPlace1" presStyleIdx="4" presStyleCnt="6" custScaleX="108000" custScaleY="105026"/>
      <dgm:spPr>
        <a:blipFill rotWithShape="0">
          <a:blip xmlns:r="http://schemas.openxmlformats.org/officeDocument/2006/relationships" r:embed="rId5"/>
          <a:stretch>
            <a:fillRect/>
          </a:stretch>
        </a:blipFill>
        <a:ln>
          <a:noFill/>
        </a:ln>
      </dgm:spPr>
      <dgm:t>
        <a:bodyPr/>
        <a:lstStyle/>
        <a:p>
          <a:endParaRPr lang="en-US"/>
        </a:p>
      </dgm:t>
    </dgm:pt>
    <dgm:pt modelId="{279DA82C-27F1-4110-9554-2ACDC9510FDC}" type="pres">
      <dgm:prSet presAssocID="{99C1CF45-5A44-4A80-8604-DCE55E06733D}" presName="text" presStyleLbl="node1" presStyleIdx="4" presStyleCnt="6">
        <dgm:presLayoutVars>
          <dgm:bulletEnabled val="1"/>
        </dgm:presLayoutVars>
      </dgm:prSet>
      <dgm:spPr/>
      <dgm:t>
        <a:bodyPr/>
        <a:lstStyle/>
        <a:p>
          <a:endParaRPr lang="en-US"/>
        </a:p>
      </dgm:t>
    </dgm:pt>
    <dgm:pt modelId="{09301173-04F4-4380-95B4-64F83D4E06DD}" type="pres">
      <dgm:prSet presAssocID="{A2836AE1-42FC-47C4-A3E5-B1765FCE4C20}" presName="spacer" presStyleCnt="0"/>
      <dgm:spPr/>
    </dgm:pt>
    <dgm:pt modelId="{178480BA-DF67-4A39-AC79-08E91A9D54C2}" type="pres">
      <dgm:prSet presAssocID="{ED5DD799-162B-441D-AF49-175932BCF6C1}" presName="comp" presStyleCnt="0"/>
      <dgm:spPr/>
    </dgm:pt>
    <dgm:pt modelId="{01697B0D-A43D-4466-B524-AC6E781ABB4F}" type="pres">
      <dgm:prSet presAssocID="{ED5DD799-162B-441D-AF49-175932BCF6C1}" presName="box" presStyleLbl="node1" presStyleIdx="5" presStyleCnt="6"/>
      <dgm:spPr/>
      <dgm:t>
        <a:bodyPr/>
        <a:lstStyle/>
        <a:p>
          <a:endParaRPr lang="en-US"/>
        </a:p>
      </dgm:t>
    </dgm:pt>
    <dgm:pt modelId="{727D8D96-8669-4D2C-B8BC-AAABAE38DB37}" type="pres">
      <dgm:prSet presAssocID="{ED5DD799-162B-441D-AF49-175932BCF6C1}" presName="img" presStyleLbl="fgImgPlace1" presStyleIdx="5" presStyleCnt="6" custScaleX="108000" custScaleY="75018"/>
      <dgm:spPr>
        <a:blipFill rotWithShape="0">
          <a:blip xmlns:r="http://schemas.openxmlformats.org/officeDocument/2006/relationships" r:embed="rId6"/>
          <a:stretch>
            <a:fillRect/>
          </a:stretch>
        </a:blipFill>
        <a:ln>
          <a:noFill/>
        </a:ln>
      </dgm:spPr>
      <dgm:t>
        <a:bodyPr/>
        <a:lstStyle/>
        <a:p>
          <a:endParaRPr lang="en-US"/>
        </a:p>
      </dgm:t>
    </dgm:pt>
    <dgm:pt modelId="{BD869836-10A1-4C5C-A993-BB39C2C022DF}" type="pres">
      <dgm:prSet presAssocID="{ED5DD799-162B-441D-AF49-175932BCF6C1}" presName="text" presStyleLbl="node1" presStyleIdx="5" presStyleCnt="6">
        <dgm:presLayoutVars>
          <dgm:bulletEnabled val="1"/>
        </dgm:presLayoutVars>
      </dgm:prSet>
      <dgm:spPr/>
      <dgm:t>
        <a:bodyPr/>
        <a:lstStyle/>
        <a:p>
          <a:endParaRPr lang="en-US"/>
        </a:p>
      </dgm:t>
    </dgm:pt>
  </dgm:ptLst>
  <dgm:cxnLst>
    <dgm:cxn modelId="{ADF3A187-9943-4BD8-99A0-7A2B01D465FC}" type="presOf" srcId="{E5519761-17A7-4178-9F30-3DA132C662FB}" destId="{FE2361C7-CD7D-41E8-990C-1D310D660A47}" srcOrd="1" destOrd="0" presId="urn:microsoft.com/office/officeart/2005/8/layout/vList4#2"/>
    <dgm:cxn modelId="{828A1703-A9A9-48C7-B598-280A4FA1F515}" type="presOf" srcId="{5A588D0E-76FC-4CF4-89B5-AAB115A2652F}" destId="{B5EA41F2-1F61-47CE-A872-84820E162BA8}" srcOrd="1" destOrd="0" presId="urn:microsoft.com/office/officeart/2005/8/layout/vList4#2"/>
    <dgm:cxn modelId="{5C7879B3-398A-4A20-959A-58B9E7F4B3C5}" type="presOf" srcId="{92BD6CBE-2D28-403B-BA90-6DBFEA02B94B}" destId="{25836FFF-FDCF-41A1-AB49-78EFFC900947}" srcOrd="0" destOrd="0" presId="urn:microsoft.com/office/officeart/2005/8/layout/vList4#2"/>
    <dgm:cxn modelId="{AC610020-2C8E-4D01-B740-F9084BFBF4D1}" type="presOf" srcId="{E5519761-17A7-4178-9F30-3DA132C662FB}" destId="{4DA88B6A-92A4-4E7E-A86D-CA452D547303}" srcOrd="0" destOrd="0" presId="urn:microsoft.com/office/officeart/2005/8/layout/vList4#2"/>
    <dgm:cxn modelId="{E1DA39FB-6126-444E-9F98-3CB64DF68099}" srcId="{CB0CFC9C-1BEC-49D9-98C4-C8DC8A786B57}" destId="{92BD6CBE-2D28-403B-BA90-6DBFEA02B94B}" srcOrd="1" destOrd="0" parTransId="{1E977280-18D3-4A3A-AAA8-8396A861A83E}" sibTransId="{323B67CC-B923-431C-87A7-B5C326D66D85}"/>
    <dgm:cxn modelId="{DB9E5C38-D95A-4181-8269-F9C03B2D4587}" srcId="{CB0CFC9C-1BEC-49D9-98C4-C8DC8A786B57}" destId="{DE2E099C-55CD-43D4-8B37-B845AE38E162}" srcOrd="2" destOrd="0" parTransId="{24704CEB-9C4C-425E-8550-00329EB444B4}" sibTransId="{5DF1738F-FD94-4DEE-AE5B-82E2EFBAB83B}"/>
    <dgm:cxn modelId="{D32DC456-07BE-466F-B038-6629D0FCDB1C}" type="presOf" srcId="{99C1CF45-5A44-4A80-8604-DCE55E06733D}" destId="{279DA82C-27F1-4110-9554-2ACDC9510FDC}" srcOrd="1" destOrd="0" presId="urn:microsoft.com/office/officeart/2005/8/layout/vList4#2"/>
    <dgm:cxn modelId="{90311A80-FC34-4173-A6A9-D88F3C829DF7}" type="presOf" srcId="{92BD6CBE-2D28-403B-BA90-6DBFEA02B94B}" destId="{326FF122-F6BB-40B8-B2D0-B6DA9AF25078}" srcOrd="1" destOrd="0" presId="urn:microsoft.com/office/officeart/2005/8/layout/vList4#2"/>
    <dgm:cxn modelId="{ECDBFBA3-C5C0-4ED8-858F-F7DDC543D18B}" type="presOf" srcId="{99C1CF45-5A44-4A80-8604-DCE55E06733D}" destId="{32031D14-18E7-4BE1-AECE-B9833831C601}" srcOrd="0" destOrd="0" presId="urn:microsoft.com/office/officeart/2005/8/layout/vList4#2"/>
    <dgm:cxn modelId="{20396B92-AFBD-4026-9984-BFE364E11970}" type="presOf" srcId="{DE2E099C-55CD-43D4-8B37-B845AE38E162}" destId="{33D0149D-696E-49A5-A942-41FBC1CF2E54}" srcOrd="0" destOrd="0" presId="urn:microsoft.com/office/officeart/2005/8/layout/vList4#2"/>
    <dgm:cxn modelId="{148C87AE-E6D2-46FD-AF9A-776632BAB985}" type="presOf" srcId="{ED5DD799-162B-441D-AF49-175932BCF6C1}" destId="{BD869836-10A1-4C5C-A993-BB39C2C022DF}" srcOrd="1" destOrd="0" presId="urn:microsoft.com/office/officeart/2005/8/layout/vList4#2"/>
    <dgm:cxn modelId="{674C1FA9-D857-48B7-9327-28350CCCC2C3}" srcId="{CB0CFC9C-1BEC-49D9-98C4-C8DC8A786B57}" destId="{ED5DD799-162B-441D-AF49-175932BCF6C1}" srcOrd="5" destOrd="0" parTransId="{1C4504FF-06D5-4273-9A4C-CB18E8CD82EF}" sibTransId="{35954397-2476-4C8A-A444-D75432D6A06B}"/>
    <dgm:cxn modelId="{126ED97F-9776-4DCB-AE98-87C9FBE43AF4}" srcId="{CB0CFC9C-1BEC-49D9-98C4-C8DC8A786B57}" destId="{99C1CF45-5A44-4A80-8604-DCE55E06733D}" srcOrd="4" destOrd="0" parTransId="{58C508A6-7368-43CF-BB2B-E29AD3B2470D}" sibTransId="{A2836AE1-42FC-47C4-A3E5-B1765FCE4C20}"/>
    <dgm:cxn modelId="{C31F2880-C701-414F-811F-5505E09A7E4F}" srcId="{CB0CFC9C-1BEC-49D9-98C4-C8DC8A786B57}" destId="{E5519761-17A7-4178-9F30-3DA132C662FB}" srcOrd="3" destOrd="0" parTransId="{64F46CE3-7862-4AF1-933C-1C3ECF300705}" sibTransId="{992DAB6E-A78F-4C9D-A423-FC8FAF442729}"/>
    <dgm:cxn modelId="{031F5C9A-DD25-476B-9D7E-C5973C04A4E4}" type="presOf" srcId="{5A588D0E-76FC-4CF4-89B5-AAB115A2652F}" destId="{BEF41532-1851-4583-8B5C-99758775E389}" srcOrd="0" destOrd="0" presId="urn:microsoft.com/office/officeart/2005/8/layout/vList4#2"/>
    <dgm:cxn modelId="{FAF37B77-72C7-409F-B67D-65D434D47F98}" srcId="{CB0CFC9C-1BEC-49D9-98C4-C8DC8A786B57}" destId="{5A588D0E-76FC-4CF4-89B5-AAB115A2652F}" srcOrd="0" destOrd="0" parTransId="{99EDD8FD-2D19-441A-BAB5-F345DB63D143}" sibTransId="{CD3584DE-C351-4547-973A-1890C145117F}"/>
    <dgm:cxn modelId="{29DC1599-4156-4CE9-9376-D0A4C593B369}" type="presOf" srcId="{CB0CFC9C-1BEC-49D9-98C4-C8DC8A786B57}" destId="{65491A17-1013-4712-BF32-49BE98821667}" srcOrd="0" destOrd="0" presId="urn:microsoft.com/office/officeart/2005/8/layout/vList4#2"/>
    <dgm:cxn modelId="{2123BDCC-4E35-4F7A-BE7C-DD1ABD55A432}" type="presOf" srcId="{DE2E099C-55CD-43D4-8B37-B845AE38E162}" destId="{498788C7-BBA3-41E9-9824-1465A7CDC8AD}" srcOrd="1" destOrd="0" presId="urn:microsoft.com/office/officeart/2005/8/layout/vList4#2"/>
    <dgm:cxn modelId="{6A960002-4F45-49C6-8C3F-A9099CE50B1B}" type="presOf" srcId="{ED5DD799-162B-441D-AF49-175932BCF6C1}" destId="{01697B0D-A43D-4466-B524-AC6E781ABB4F}" srcOrd="0" destOrd="0" presId="urn:microsoft.com/office/officeart/2005/8/layout/vList4#2"/>
    <dgm:cxn modelId="{D81ED7A8-44C6-442F-A302-6EE4B4430BE4}" type="presParOf" srcId="{65491A17-1013-4712-BF32-49BE98821667}" destId="{50C56C9A-A4B3-425D-8925-CA8D4EA2859E}" srcOrd="0" destOrd="0" presId="urn:microsoft.com/office/officeart/2005/8/layout/vList4#2"/>
    <dgm:cxn modelId="{69ACD8C1-B86A-432A-ACA4-FC1078E1103D}" type="presParOf" srcId="{50C56C9A-A4B3-425D-8925-CA8D4EA2859E}" destId="{BEF41532-1851-4583-8B5C-99758775E389}" srcOrd="0" destOrd="0" presId="urn:microsoft.com/office/officeart/2005/8/layout/vList4#2"/>
    <dgm:cxn modelId="{CAB4203E-6491-49AF-A553-09D3EE53F918}" type="presParOf" srcId="{50C56C9A-A4B3-425D-8925-CA8D4EA2859E}" destId="{B0139697-0C8D-4D68-A17D-07058FBC7CA9}" srcOrd="1" destOrd="0" presId="urn:microsoft.com/office/officeart/2005/8/layout/vList4#2"/>
    <dgm:cxn modelId="{B0493DCF-E3CE-422B-9F40-F7C4ECF6438E}" type="presParOf" srcId="{50C56C9A-A4B3-425D-8925-CA8D4EA2859E}" destId="{B5EA41F2-1F61-47CE-A872-84820E162BA8}" srcOrd="2" destOrd="0" presId="urn:microsoft.com/office/officeart/2005/8/layout/vList4#2"/>
    <dgm:cxn modelId="{8113E0A7-5D78-4746-88CF-2EA573079E58}" type="presParOf" srcId="{65491A17-1013-4712-BF32-49BE98821667}" destId="{B6FC5D87-58F4-459B-9F44-6C823CFF3F6E}" srcOrd="1" destOrd="0" presId="urn:microsoft.com/office/officeart/2005/8/layout/vList4#2"/>
    <dgm:cxn modelId="{E5E06333-5E95-4C25-8E1F-E9EBAFF7C537}" type="presParOf" srcId="{65491A17-1013-4712-BF32-49BE98821667}" destId="{280BE5E2-6003-44F0-84F3-CD97CE1CE97A}" srcOrd="2" destOrd="0" presId="urn:microsoft.com/office/officeart/2005/8/layout/vList4#2"/>
    <dgm:cxn modelId="{53EEC085-35B7-4320-8F38-6808D763A7EF}" type="presParOf" srcId="{280BE5E2-6003-44F0-84F3-CD97CE1CE97A}" destId="{25836FFF-FDCF-41A1-AB49-78EFFC900947}" srcOrd="0" destOrd="0" presId="urn:microsoft.com/office/officeart/2005/8/layout/vList4#2"/>
    <dgm:cxn modelId="{850E057C-E1C3-48EA-85DB-5FE0CE701BE9}" type="presParOf" srcId="{280BE5E2-6003-44F0-84F3-CD97CE1CE97A}" destId="{19ECEF98-2017-438A-BF9E-0E6DC1BB06CC}" srcOrd="1" destOrd="0" presId="urn:microsoft.com/office/officeart/2005/8/layout/vList4#2"/>
    <dgm:cxn modelId="{FFFE5704-3D8D-436A-84DC-372E9DFFF1D5}" type="presParOf" srcId="{280BE5E2-6003-44F0-84F3-CD97CE1CE97A}" destId="{326FF122-F6BB-40B8-B2D0-B6DA9AF25078}" srcOrd="2" destOrd="0" presId="urn:microsoft.com/office/officeart/2005/8/layout/vList4#2"/>
    <dgm:cxn modelId="{232DF67C-4D08-41D6-98A6-FCB415723DAB}" type="presParOf" srcId="{65491A17-1013-4712-BF32-49BE98821667}" destId="{06E6604C-7318-452E-B3D4-094DB277E80A}" srcOrd="3" destOrd="0" presId="urn:microsoft.com/office/officeart/2005/8/layout/vList4#2"/>
    <dgm:cxn modelId="{F9B4AB7F-8274-434E-9313-66ABC705E4E0}" type="presParOf" srcId="{65491A17-1013-4712-BF32-49BE98821667}" destId="{525A421A-D0D7-410D-9A2A-7FDBC79684DB}" srcOrd="4" destOrd="0" presId="urn:microsoft.com/office/officeart/2005/8/layout/vList4#2"/>
    <dgm:cxn modelId="{65DF25C9-C653-4475-8E96-61E6E889CE71}" type="presParOf" srcId="{525A421A-D0D7-410D-9A2A-7FDBC79684DB}" destId="{33D0149D-696E-49A5-A942-41FBC1CF2E54}" srcOrd="0" destOrd="0" presId="urn:microsoft.com/office/officeart/2005/8/layout/vList4#2"/>
    <dgm:cxn modelId="{CA4C40EF-532A-445C-A6D6-BC7946C4A762}" type="presParOf" srcId="{525A421A-D0D7-410D-9A2A-7FDBC79684DB}" destId="{D24153D2-8AD7-4127-9FBB-17D3591A5BD9}" srcOrd="1" destOrd="0" presId="urn:microsoft.com/office/officeart/2005/8/layout/vList4#2"/>
    <dgm:cxn modelId="{F4745A96-9E39-4315-8D18-4A12C0B9B1F9}" type="presParOf" srcId="{525A421A-D0D7-410D-9A2A-7FDBC79684DB}" destId="{498788C7-BBA3-41E9-9824-1465A7CDC8AD}" srcOrd="2" destOrd="0" presId="urn:microsoft.com/office/officeart/2005/8/layout/vList4#2"/>
    <dgm:cxn modelId="{929C56D6-3B71-4AF7-9D7D-DF4EC87B1E86}" type="presParOf" srcId="{65491A17-1013-4712-BF32-49BE98821667}" destId="{E891432C-B70C-4194-8C41-EDBCD472F4B9}" srcOrd="5" destOrd="0" presId="urn:microsoft.com/office/officeart/2005/8/layout/vList4#2"/>
    <dgm:cxn modelId="{0AFF8808-DA23-44A3-A06B-A712667D018E}" type="presParOf" srcId="{65491A17-1013-4712-BF32-49BE98821667}" destId="{2711EF2C-7B77-4984-8F65-E81C010BC383}" srcOrd="6" destOrd="0" presId="urn:microsoft.com/office/officeart/2005/8/layout/vList4#2"/>
    <dgm:cxn modelId="{64B1075A-EAA9-4D5A-BDE3-BC7FCAE33D82}" type="presParOf" srcId="{2711EF2C-7B77-4984-8F65-E81C010BC383}" destId="{4DA88B6A-92A4-4E7E-A86D-CA452D547303}" srcOrd="0" destOrd="0" presId="urn:microsoft.com/office/officeart/2005/8/layout/vList4#2"/>
    <dgm:cxn modelId="{88E7762D-B07D-4919-98E1-F8FC266C7C26}" type="presParOf" srcId="{2711EF2C-7B77-4984-8F65-E81C010BC383}" destId="{3F0EF1FD-1508-4ADD-8200-7D1219CAC4BA}" srcOrd="1" destOrd="0" presId="urn:microsoft.com/office/officeart/2005/8/layout/vList4#2"/>
    <dgm:cxn modelId="{5E9133AA-3F0C-4EA4-B275-F06175F7A7D0}" type="presParOf" srcId="{2711EF2C-7B77-4984-8F65-E81C010BC383}" destId="{FE2361C7-CD7D-41E8-990C-1D310D660A47}" srcOrd="2" destOrd="0" presId="urn:microsoft.com/office/officeart/2005/8/layout/vList4#2"/>
    <dgm:cxn modelId="{C331BD8D-1211-4B8D-A2DC-3C7BC6E12DE0}" type="presParOf" srcId="{65491A17-1013-4712-BF32-49BE98821667}" destId="{D249C0DF-9059-4A2F-BB61-3BED04B244D1}" srcOrd="7" destOrd="0" presId="urn:microsoft.com/office/officeart/2005/8/layout/vList4#2"/>
    <dgm:cxn modelId="{4451A4FE-8225-4FFB-98C1-49063F500F8D}" type="presParOf" srcId="{65491A17-1013-4712-BF32-49BE98821667}" destId="{F2DB9560-0FF5-4165-96DF-88EFBA1DA73D}" srcOrd="8" destOrd="0" presId="urn:microsoft.com/office/officeart/2005/8/layout/vList4#2"/>
    <dgm:cxn modelId="{85DC9E2A-C52D-48EA-9C34-21DFCB64877F}" type="presParOf" srcId="{F2DB9560-0FF5-4165-96DF-88EFBA1DA73D}" destId="{32031D14-18E7-4BE1-AECE-B9833831C601}" srcOrd="0" destOrd="0" presId="urn:microsoft.com/office/officeart/2005/8/layout/vList4#2"/>
    <dgm:cxn modelId="{61C2214D-B91C-41E7-B818-3B2B4336D950}" type="presParOf" srcId="{F2DB9560-0FF5-4165-96DF-88EFBA1DA73D}" destId="{35232597-091E-4822-8494-E89242824C34}" srcOrd="1" destOrd="0" presId="urn:microsoft.com/office/officeart/2005/8/layout/vList4#2"/>
    <dgm:cxn modelId="{83DD3FD4-C945-4BFD-B0EE-4804049CF327}" type="presParOf" srcId="{F2DB9560-0FF5-4165-96DF-88EFBA1DA73D}" destId="{279DA82C-27F1-4110-9554-2ACDC9510FDC}" srcOrd="2" destOrd="0" presId="urn:microsoft.com/office/officeart/2005/8/layout/vList4#2"/>
    <dgm:cxn modelId="{F01439E3-388B-4B23-9977-F7B86BDCE9D0}" type="presParOf" srcId="{65491A17-1013-4712-BF32-49BE98821667}" destId="{09301173-04F4-4380-95B4-64F83D4E06DD}" srcOrd="9" destOrd="0" presId="urn:microsoft.com/office/officeart/2005/8/layout/vList4#2"/>
    <dgm:cxn modelId="{9C10A561-E08A-4735-9BC2-1EE830997079}" type="presParOf" srcId="{65491A17-1013-4712-BF32-49BE98821667}" destId="{178480BA-DF67-4A39-AC79-08E91A9D54C2}" srcOrd="10" destOrd="0" presId="urn:microsoft.com/office/officeart/2005/8/layout/vList4#2"/>
    <dgm:cxn modelId="{6F8272C1-8E40-4AAA-8CD8-34A32325A90F}" type="presParOf" srcId="{178480BA-DF67-4A39-AC79-08E91A9D54C2}" destId="{01697B0D-A43D-4466-B524-AC6E781ABB4F}" srcOrd="0" destOrd="0" presId="urn:microsoft.com/office/officeart/2005/8/layout/vList4#2"/>
    <dgm:cxn modelId="{524BC9F4-1CAD-496A-9ED2-5BE07482AE81}" type="presParOf" srcId="{178480BA-DF67-4A39-AC79-08E91A9D54C2}" destId="{727D8D96-8669-4D2C-B8BC-AAABAE38DB37}" srcOrd="1" destOrd="0" presId="urn:microsoft.com/office/officeart/2005/8/layout/vList4#2"/>
    <dgm:cxn modelId="{F1FF75C4-EC70-4667-9FC2-EF3ADE532AB1}" type="presParOf" srcId="{178480BA-DF67-4A39-AC79-08E91A9D54C2}" destId="{BD869836-10A1-4C5C-A993-BB39C2C022DF}" srcOrd="2" destOrd="0" presId="urn:microsoft.com/office/officeart/2005/8/layout/vList4#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CE86CC-D2AC-45C2-ABF2-6D4BAC505946}">
      <dsp:nvSpPr>
        <dsp:cNvPr id="0" name=""/>
        <dsp:cNvSpPr/>
      </dsp:nvSpPr>
      <dsp:spPr>
        <a:xfrm>
          <a:off x="1533525" y="942975"/>
          <a:ext cx="1152525" cy="1152525"/>
        </a:xfrm>
        <a:prstGeom prst="gear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Health Outcomes</a:t>
          </a:r>
          <a:endParaRPr lang="en-US" sz="900" kern="1200" dirty="0"/>
        </a:p>
      </dsp:txBody>
      <dsp:txXfrm>
        <a:off x="1765234" y="1212948"/>
        <a:ext cx="689107" cy="592422"/>
      </dsp:txXfrm>
    </dsp:sp>
    <dsp:sp modelId="{98B43A1A-3779-4026-8FE8-BFB3B32E6FDE}">
      <dsp:nvSpPr>
        <dsp:cNvPr id="0" name=""/>
        <dsp:cNvSpPr/>
      </dsp:nvSpPr>
      <dsp:spPr>
        <a:xfrm>
          <a:off x="862965" y="670560"/>
          <a:ext cx="838200" cy="838200"/>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Services</a:t>
          </a:r>
          <a:endParaRPr lang="en-US" sz="900" kern="1200" dirty="0"/>
        </a:p>
      </dsp:txBody>
      <dsp:txXfrm>
        <a:off x="1073984" y="882855"/>
        <a:ext cx="416162" cy="413610"/>
      </dsp:txXfrm>
    </dsp:sp>
    <dsp:sp modelId="{5B8B0521-3D43-4832-8CF3-D1F4F447AF48}">
      <dsp:nvSpPr>
        <dsp:cNvPr id="0" name=""/>
        <dsp:cNvSpPr/>
      </dsp:nvSpPr>
      <dsp:spPr>
        <a:xfrm rot="20700000">
          <a:off x="1332442" y="92287"/>
          <a:ext cx="821264" cy="821264"/>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Products</a:t>
          </a:r>
          <a:endParaRPr lang="en-US" sz="900" kern="1200" dirty="0"/>
        </a:p>
      </dsp:txBody>
      <dsp:txXfrm rot="-20700000">
        <a:off x="1512570" y="272415"/>
        <a:ext cx="461010" cy="461010"/>
      </dsp:txXfrm>
    </dsp:sp>
    <dsp:sp modelId="{82EFD681-E31B-47EE-8F81-B669BEB3626F}">
      <dsp:nvSpPr>
        <dsp:cNvPr id="0" name=""/>
        <dsp:cNvSpPr/>
      </dsp:nvSpPr>
      <dsp:spPr>
        <a:xfrm>
          <a:off x="1423684" y="780775"/>
          <a:ext cx="1475232" cy="1475232"/>
        </a:xfrm>
        <a:prstGeom prst="circularArrow">
          <a:avLst>
            <a:gd name="adj1" fmla="val 4688"/>
            <a:gd name="adj2" fmla="val 299029"/>
            <a:gd name="adj3" fmla="val 2428460"/>
            <a:gd name="adj4" fmla="val 16065138"/>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81AE55B-6FA0-47B5-B24C-296B83D32561}">
      <dsp:nvSpPr>
        <dsp:cNvPr id="0" name=""/>
        <dsp:cNvSpPr/>
      </dsp:nvSpPr>
      <dsp:spPr>
        <a:xfrm>
          <a:off x="714521" y="494105"/>
          <a:ext cx="1071848" cy="1071848"/>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8903BB4-5616-4C28-AD3E-FAE18FBC573C}">
      <dsp:nvSpPr>
        <dsp:cNvPr id="0" name=""/>
        <dsp:cNvSpPr/>
      </dsp:nvSpPr>
      <dsp:spPr>
        <a:xfrm>
          <a:off x="1142475" y="-78593"/>
          <a:ext cx="1155668" cy="1155668"/>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D72F78-A2EA-45B1-8B21-BDA0D762D1FB}">
      <dsp:nvSpPr>
        <dsp:cNvPr id="0" name=""/>
        <dsp:cNvSpPr/>
      </dsp:nvSpPr>
      <dsp:spPr>
        <a:xfrm>
          <a:off x="0" y="0"/>
          <a:ext cx="4038600" cy="1152639"/>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t>Accreditation Council for Pharmacy Education</a:t>
          </a:r>
          <a:endParaRPr lang="en-US" sz="1800" kern="1200" dirty="0"/>
        </a:p>
      </dsp:txBody>
      <dsp:txXfrm>
        <a:off x="922983" y="0"/>
        <a:ext cx="3115616" cy="1152639"/>
      </dsp:txXfrm>
    </dsp:sp>
    <dsp:sp modelId="{04D9AA83-FE4F-49BA-B456-B5671D983A27}">
      <dsp:nvSpPr>
        <dsp:cNvPr id="0" name=""/>
        <dsp:cNvSpPr/>
      </dsp:nvSpPr>
      <dsp:spPr>
        <a:xfrm>
          <a:off x="66719" y="167229"/>
          <a:ext cx="914403" cy="888223"/>
        </a:xfrm>
        <a:prstGeom prst="rect">
          <a:avLst/>
        </a:prstGeom>
        <a:blipFill rotWithShape="0">
          <a:blip xmlns:r="http://schemas.openxmlformats.org/officeDocument/2006/relationships" r:embed="rId1"/>
          <a:stretch>
            <a:fillRect/>
          </a:stretch>
        </a:blipFill>
        <a:ln w="25400" cap="flat" cmpd="sng" algn="ctr">
          <a:noFill/>
          <a:prstDash val="solid"/>
        </a:ln>
        <a:effectLst/>
      </dsp:spPr>
      <dsp:style>
        <a:lnRef idx="2">
          <a:scrgbClr r="0" g="0" b="0"/>
        </a:lnRef>
        <a:fillRef idx="1">
          <a:scrgbClr r="0" g="0" b="0"/>
        </a:fillRef>
        <a:effectRef idx="0">
          <a:scrgbClr r="0" g="0" b="0"/>
        </a:effectRef>
        <a:fontRef idx="minor"/>
      </dsp:style>
    </dsp:sp>
    <dsp:sp modelId="{20447564-F48C-4FA0-A4B7-FFFEB755C825}">
      <dsp:nvSpPr>
        <dsp:cNvPr id="0" name=""/>
        <dsp:cNvSpPr/>
      </dsp:nvSpPr>
      <dsp:spPr>
        <a:xfrm>
          <a:off x="0" y="1267903"/>
          <a:ext cx="4038600" cy="1152639"/>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Harvard University</a:t>
          </a:r>
        </a:p>
        <a:p>
          <a:pPr marL="114300" lvl="1" indent="-114300" algn="l" defTabSz="622300">
            <a:lnSpc>
              <a:spcPct val="90000"/>
            </a:lnSpc>
            <a:spcBef>
              <a:spcPct val="0"/>
            </a:spcBef>
            <a:spcAft>
              <a:spcPct val="15000"/>
            </a:spcAft>
            <a:buChar char="••"/>
          </a:pPr>
          <a:r>
            <a:rPr lang="en-US" sz="1400" kern="1200" dirty="0" smtClean="0"/>
            <a:t>Pilgrim Institute</a:t>
          </a:r>
        </a:p>
        <a:p>
          <a:pPr marL="114300" lvl="1" indent="-114300" algn="l" defTabSz="622300">
            <a:lnSpc>
              <a:spcPct val="90000"/>
            </a:lnSpc>
            <a:spcBef>
              <a:spcPct val="0"/>
            </a:spcBef>
            <a:spcAft>
              <a:spcPct val="15000"/>
            </a:spcAft>
            <a:buChar char="••"/>
          </a:pPr>
          <a:r>
            <a:rPr lang="en-US" sz="1400" kern="1200" dirty="0" smtClean="0"/>
            <a:t>School of Public Health</a:t>
          </a:r>
        </a:p>
      </dsp:txBody>
      <dsp:txXfrm>
        <a:off x="922983" y="1267903"/>
        <a:ext cx="3115616" cy="1152639"/>
      </dsp:txXfrm>
    </dsp:sp>
    <dsp:sp modelId="{27A5942A-E775-4B57-984B-41F44021F842}">
      <dsp:nvSpPr>
        <dsp:cNvPr id="0" name=""/>
        <dsp:cNvSpPr/>
      </dsp:nvSpPr>
      <dsp:spPr>
        <a:xfrm>
          <a:off x="72802" y="1369469"/>
          <a:ext cx="914403" cy="888223"/>
        </a:xfrm>
        <a:prstGeom prst="roundRect">
          <a:avLst>
            <a:gd name="adj" fmla="val 10000"/>
          </a:avLst>
        </a:prstGeom>
        <a:blipFill rotWithShape="0">
          <a:blip xmlns:r="http://schemas.openxmlformats.org/officeDocument/2006/relationships" r:embed="rId2"/>
          <a:stretch>
            <a:fillRect/>
          </a:stretch>
        </a:blipFill>
        <a:ln w="25400" cap="flat" cmpd="sng" algn="ctr">
          <a:noFill/>
          <a:prstDash val="solid"/>
        </a:ln>
        <a:effectLst/>
      </dsp:spPr>
      <dsp:style>
        <a:lnRef idx="2">
          <a:scrgbClr r="0" g="0" b="0"/>
        </a:lnRef>
        <a:fillRef idx="1">
          <a:scrgbClr r="0" g="0" b="0"/>
        </a:fillRef>
        <a:effectRef idx="0">
          <a:scrgbClr r="0" g="0" b="0"/>
        </a:effectRef>
        <a:fontRef idx="minor"/>
      </dsp:style>
    </dsp:sp>
    <dsp:sp modelId="{0E8CC9CD-E996-41EF-9B3D-0038FF70B308}">
      <dsp:nvSpPr>
        <dsp:cNvPr id="0" name=""/>
        <dsp:cNvSpPr/>
      </dsp:nvSpPr>
      <dsp:spPr>
        <a:xfrm>
          <a:off x="0" y="2535806"/>
          <a:ext cx="4038600" cy="1152639"/>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t>Logistics Management Institute</a:t>
          </a:r>
        </a:p>
      </dsp:txBody>
      <dsp:txXfrm>
        <a:off x="922983" y="2535806"/>
        <a:ext cx="3115616" cy="1152639"/>
      </dsp:txXfrm>
    </dsp:sp>
    <dsp:sp modelId="{8D949BBE-1924-49CD-ABA7-12213A151E78}">
      <dsp:nvSpPr>
        <dsp:cNvPr id="0" name=""/>
        <dsp:cNvSpPr/>
      </dsp:nvSpPr>
      <dsp:spPr>
        <a:xfrm>
          <a:off x="48667" y="2813818"/>
          <a:ext cx="914403" cy="596615"/>
        </a:xfrm>
        <a:prstGeom prst="roundRect">
          <a:avLst>
            <a:gd name="adj" fmla="val 10000"/>
          </a:avLst>
        </a:prstGeom>
        <a:blipFill rotWithShape="0">
          <a:blip xmlns:r="http://schemas.openxmlformats.org/officeDocument/2006/relationships" r:embed="rId3"/>
          <a:stretch>
            <a:fillRect/>
          </a:stretch>
        </a:blipFill>
        <a:ln w="25400" cap="flat" cmpd="sng" algn="ctr">
          <a:noFill/>
          <a:prstDash val="solid"/>
        </a:ln>
        <a:effectLst/>
      </dsp:spPr>
      <dsp:style>
        <a:lnRef idx="2">
          <a:scrgbClr r="0" g="0" b="0"/>
        </a:lnRef>
        <a:fillRef idx="1">
          <a:scrgbClr r="0" g="0" b="0"/>
        </a:fillRef>
        <a:effectRef idx="0">
          <a:scrgbClr r="0" g="0" b="0"/>
        </a:effectRef>
        <a:fontRef idx="minor"/>
      </dsp:style>
    </dsp:sp>
    <dsp:sp modelId="{46FD1FDA-B3C7-45D7-9EF1-876E6BF67C81}">
      <dsp:nvSpPr>
        <dsp:cNvPr id="0" name=""/>
        <dsp:cNvSpPr/>
      </dsp:nvSpPr>
      <dsp:spPr>
        <a:xfrm>
          <a:off x="0" y="3803709"/>
          <a:ext cx="4038600" cy="1152639"/>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t>University of Washington’s Department of Global Health</a:t>
          </a:r>
        </a:p>
      </dsp:txBody>
      <dsp:txXfrm>
        <a:off x="922983" y="3803709"/>
        <a:ext cx="3115616" cy="1152639"/>
      </dsp:txXfrm>
    </dsp:sp>
    <dsp:sp modelId="{51A3DD57-D149-4FBE-ADD7-7801B51D6A36}">
      <dsp:nvSpPr>
        <dsp:cNvPr id="0" name=""/>
        <dsp:cNvSpPr/>
      </dsp:nvSpPr>
      <dsp:spPr>
        <a:xfrm>
          <a:off x="26132" y="3924234"/>
          <a:ext cx="914403" cy="888223"/>
        </a:xfrm>
        <a:prstGeom prst="roundRect">
          <a:avLst>
            <a:gd name="adj" fmla="val 10000"/>
          </a:avLst>
        </a:prstGeom>
        <a:blipFill rotWithShape="0">
          <a:blip xmlns:r="http://schemas.openxmlformats.org/officeDocument/2006/relationships" r:embed="rId4"/>
          <a:stretch>
            <a:fillRect/>
          </a:stretch>
        </a:blipFill>
        <a:ln w="25400" cap="flat" cmpd="sng" algn="ctr">
          <a:no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F41532-1851-4583-8B5C-99758775E389}">
      <dsp:nvSpPr>
        <dsp:cNvPr id="0" name=""/>
        <dsp:cNvSpPr/>
      </dsp:nvSpPr>
      <dsp:spPr>
        <a:xfrm>
          <a:off x="0" y="0"/>
          <a:ext cx="4499212" cy="761813"/>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t>African Medical and Research Foundation</a:t>
          </a:r>
          <a:endParaRPr lang="en-US" sz="1800" kern="1200" dirty="0"/>
        </a:p>
      </dsp:txBody>
      <dsp:txXfrm>
        <a:off x="976023" y="0"/>
        <a:ext cx="3523188" cy="761813"/>
      </dsp:txXfrm>
    </dsp:sp>
    <dsp:sp modelId="{B0139697-0C8D-4D68-A17D-07058FBC7CA9}">
      <dsp:nvSpPr>
        <dsp:cNvPr id="0" name=""/>
        <dsp:cNvSpPr/>
      </dsp:nvSpPr>
      <dsp:spPr>
        <a:xfrm>
          <a:off x="40187" y="60865"/>
          <a:ext cx="971829" cy="640082"/>
        </a:xfrm>
        <a:prstGeom prst="roundRect">
          <a:avLst>
            <a:gd name="adj" fmla="val 10000"/>
          </a:avLst>
        </a:prstGeom>
        <a:blipFill rotWithShape="0">
          <a:blip xmlns:r="http://schemas.openxmlformats.org/officeDocument/2006/relationships" r:embed="rId1"/>
          <a:stretch>
            <a:fillRect/>
          </a:stretch>
        </a:blipFill>
        <a:ln w="25400" cap="flat" cmpd="sng" algn="ctr">
          <a:noFill/>
          <a:prstDash val="solid"/>
        </a:ln>
        <a:effectLst/>
      </dsp:spPr>
      <dsp:style>
        <a:lnRef idx="2">
          <a:scrgbClr r="0" g="0" b="0"/>
        </a:lnRef>
        <a:fillRef idx="1">
          <a:scrgbClr r="0" g="0" b="0"/>
        </a:fillRef>
        <a:effectRef idx="0">
          <a:scrgbClr r="0" g="0" b="0"/>
        </a:effectRef>
        <a:fontRef idx="minor"/>
      </dsp:style>
    </dsp:sp>
    <dsp:sp modelId="{25836FFF-FDCF-41A1-AB49-78EFFC900947}">
      <dsp:nvSpPr>
        <dsp:cNvPr id="0" name=""/>
        <dsp:cNvSpPr/>
      </dsp:nvSpPr>
      <dsp:spPr>
        <a:xfrm>
          <a:off x="0" y="837995"/>
          <a:ext cx="4499212" cy="761813"/>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t>Ecumenical Pharmaceutical Network</a:t>
          </a:r>
        </a:p>
      </dsp:txBody>
      <dsp:txXfrm>
        <a:off x="976023" y="837995"/>
        <a:ext cx="3523188" cy="761813"/>
      </dsp:txXfrm>
    </dsp:sp>
    <dsp:sp modelId="{19ECEF98-2017-438A-BF9E-0E6DC1BB06CC}">
      <dsp:nvSpPr>
        <dsp:cNvPr id="0" name=""/>
        <dsp:cNvSpPr/>
      </dsp:nvSpPr>
      <dsp:spPr>
        <a:xfrm>
          <a:off x="40187" y="898861"/>
          <a:ext cx="971829" cy="640082"/>
        </a:xfrm>
        <a:prstGeom prst="roundRect">
          <a:avLst>
            <a:gd name="adj" fmla="val 10000"/>
          </a:avLst>
        </a:prstGeom>
        <a:blipFill rotWithShape="0">
          <a:blip xmlns:r="http://schemas.openxmlformats.org/officeDocument/2006/relationships" r:embed="rId2"/>
          <a:stretch>
            <a:fillRect/>
          </a:stretch>
        </a:blipFill>
        <a:ln w="25400" cap="flat" cmpd="sng" algn="ctr">
          <a:noFill/>
          <a:prstDash val="solid"/>
        </a:ln>
        <a:effectLst/>
      </dsp:spPr>
      <dsp:style>
        <a:lnRef idx="2">
          <a:scrgbClr r="0" g="0" b="0"/>
        </a:lnRef>
        <a:fillRef idx="1">
          <a:scrgbClr r="0" g="0" b="0"/>
        </a:fillRef>
        <a:effectRef idx="0">
          <a:scrgbClr r="0" g="0" b="0"/>
        </a:effectRef>
        <a:fontRef idx="minor"/>
      </dsp:style>
    </dsp:sp>
    <dsp:sp modelId="{33D0149D-696E-49A5-A942-41FBC1CF2E54}">
      <dsp:nvSpPr>
        <dsp:cNvPr id="0" name=""/>
        <dsp:cNvSpPr/>
      </dsp:nvSpPr>
      <dsp:spPr>
        <a:xfrm>
          <a:off x="0" y="1675990"/>
          <a:ext cx="4499212" cy="761813"/>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t>Results for Development</a:t>
          </a:r>
        </a:p>
      </dsp:txBody>
      <dsp:txXfrm>
        <a:off x="976023" y="1675990"/>
        <a:ext cx="3523188" cy="761813"/>
      </dsp:txXfrm>
    </dsp:sp>
    <dsp:sp modelId="{D24153D2-8AD7-4127-9FBB-17D3591A5BD9}">
      <dsp:nvSpPr>
        <dsp:cNvPr id="0" name=""/>
        <dsp:cNvSpPr/>
      </dsp:nvSpPr>
      <dsp:spPr>
        <a:xfrm>
          <a:off x="25781" y="1736856"/>
          <a:ext cx="909326" cy="640082"/>
        </a:xfrm>
        <a:prstGeom prst="roundRect">
          <a:avLst>
            <a:gd name="adj" fmla="val 10000"/>
          </a:avLst>
        </a:prstGeom>
        <a:blipFill rotWithShape="1">
          <a:blip xmlns:r="http://schemas.openxmlformats.org/officeDocument/2006/relationships" r:embed="rId3"/>
          <a:stretch>
            <a:fillRect/>
          </a:stretch>
        </a:blipFill>
        <a:ln w="25400" cap="flat" cmpd="sng" algn="ctr">
          <a:noFill/>
          <a:prstDash val="solid"/>
        </a:ln>
        <a:effectLst/>
      </dsp:spPr>
      <dsp:style>
        <a:lnRef idx="2">
          <a:scrgbClr r="0" g="0" b="0"/>
        </a:lnRef>
        <a:fillRef idx="1">
          <a:scrgbClr r="0" g="0" b="0"/>
        </a:fillRef>
        <a:effectRef idx="0">
          <a:scrgbClr r="0" g="0" b="0"/>
        </a:effectRef>
        <a:fontRef idx="minor"/>
      </dsp:style>
    </dsp:sp>
    <dsp:sp modelId="{4DA88B6A-92A4-4E7E-A86D-CA452D547303}">
      <dsp:nvSpPr>
        <dsp:cNvPr id="0" name=""/>
        <dsp:cNvSpPr/>
      </dsp:nvSpPr>
      <dsp:spPr>
        <a:xfrm>
          <a:off x="0" y="2486690"/>
          <a:ext cx="4499212" cy="761813"/>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t>Imperial Health Sciences</a:t>
          </a:r>
        </a:p>
      </dsp:txBody>
      <dsp:txXfrm>
        <a:off x="976023" y="2486690"/>
        <a:ext cx="3523188" cy="761813"/>
      </dsp:txXfrm>
    </dsp:sp>
    <dsp:sp modelId="{3F0EF1FD-1508-4ADD-8200-7D1219CAC4BA}">
      <dsp:nvSpPr>
        <dsp:cNvPr id="0" name=""/>
        <dsp:cNvSpPr/>
      </dsp:nvSpPr>
      <dsp:spPr>
        <a:xfrm>
          <a:off x="76181" y="2725005"/>
          <a:ext cx="899842" cy="339775"/>
        </a:xfrm>
        <a:prstGeom prst="roundRect">
          <a:avLst>
            <a:gd name="adj" fmla="val 10000"/>
          </a:avLst>
        </a:prstGeom>
        <a:blipFill rotWithShape="1">
          <a:blip xmlns:r="http://schemas.openxmlformats.org/officeDocument/2006/relationships" r:embed="rId4"/>
          <a:stretch>
            <a:fillRect/>
          </a:stretch>
        </a:blipFill>
        <a:ln w="25400" cap="flat" cmpd="sng" algn="ctr">
          <a:noFill/>
          <a:prstDash val="solid"/>
        </a:ln>
        <a:effectLst/>
      </dsp:spPr>
      <dsp:style>
        <a:lnRef idx="2">
          <a:scrgbClr r="0" g="0" b="0"/>
        </a:lnRef>
        <a:fillRef idx="1">
          <a:scrgbClr r="0" g="0" b="0"/>
        </a:fillRef>
        <a:effectRef idx="0">
          <a:scrgbClr r="0" g="0" b="0"/>
        </a:effectRef>
        <a:fontRef idx="minor"/>
      </dsp:style>
    </dsp:sp>
    <dsp:sp modelId="{32031D14-18E7-4BE1-AECE-B9833831C601}">
      <dsp:nvSpPr>
        <dsp:cNvPr id="0" name=""/>
        <dsp:cNvSpPr/>
      </dsp:nvSpPr>
      <dsp:spPr>
        <a:xfrm>
          <a:off x="0" y="3351981"/>
          <a:ext cx="4499212" cy="761813"/>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t>VillageReach</a:t>
          </a:r>
        </a:p>
      </dsp:txBody>
      <dsp:txXfrm>
        <a:off x="976023" y="3351981"/>
        <a:ext cx="3523188" cy="761813"/>
      </dsp:txXfrm>
    </dsp:sp>
    <dsp:sp modelId="{35232597-091E-4822-8494-E89242824C34}">
      <dsp:nvSpPr>
        <dsp:cNvPr id="0" name=""/>
        <dsp:cNvSpPr/>
      </dsp:nvSpPr>
      <dsp:spPr>
        <a:xfrm>
          <a:off x="40187" y="3412847"/>
          <a:ext cx="971829" cy="640082"/>
        </a:xfrm>
        <a:prstGeom prst="roundRect">
          <a:avLst>
            <a:gd name="adj" fmla="val 10000"/>
          </a:avLst>
        </a:prstGeom>
        <a:blipFill rotWithShape="0">
          <a:blip xmlns:r="http://schemas.openxmlformats.org/officeDocument/2006/relationships" r:embed="rId5"/>
          <a:stretch>
            <a:fillRect/>
          </a:stretch>
        </a:blipFill>
        <a:ln w="25400" cap="flat" cmpd="sng" algn="ctr">
          <a:noFill/>
          <a:prstDash val="solid"/>
        </a:ln>
        <a:effectLst/>
      </dsp:spPr>
      <dsp:style>
        <a:lnRef idx="2">
          <a:scrgbClr r="0" g="0" b="0"/>
        </a:lnRef>
        <a:fillRef idx="1">
          <a:scrgbClr r="0" g="0" b="0"/>
        </a:fillRef>
        <a:effectRef idx="0">
          <a:scrgbClr r="0" g="0" b="0"/>
        </a:effectRef>
        <a:fontRef idx="minor"/>
      </dsp:style>
    </dsp:sp>
    <dsp:sp modelId="{01697B0D-A43D-4466-B524-AC6E781ABB4F}">
      <dsp:nvSpPr>
        <dsp:cNvPr id="0" name=""/>
        <dsp:cNvSpPr/>
      </dsp:nvSpPr>
      <dsp:spPr>
        <a:xfrm>
          <a:off x="0" y="4189976"/>
          <a:ext cx="4499212" cy="761813"/>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t>William Davidson Institute</a:t>
          </a:r>
        </a:p>
      </dsp:txBody>
      <dsp:txXfrm>
        <a:off x="976023" y="4189976"/>
        <a:ext cx="3523188" cy="761813"/>
      </dsp:txXfrm>
    </dsp:sp>
    <dsp:sp modelId="{727D8D96-8669-4D2C-B8BC-AAABAE38DB37}">
      <dsp:nvSpPr>
        <dsp:cNvPr id="0" name=""/>
        <dsp:cNvSpPr/>
      </dsp:nvSpPr>
      <dsp:spPr>
        <a:xfrm>
          <a:off x="40187" y="4342284"/>
          <a:ext cx="971829" cy="457198"/>
        </a:xfrm>
        <a:prstGeom prst="roundRect">
          <a:avLst>
            <a:gd name="adj" fmla="val 10000"/>
          </a:avLst>
        </a:prstGeom>
        <a:blipFill rotWithShape="0">
          <a:blip xmlns:r="http://schemas.openxmlformats.org/officeDocument/2006/relationships" r:embed="rId6"/>
          <a:stretch>
            <a:fillRect/>
          </a:stretch>
        </a:blipFill>
        <a:ln w="25400" cap="flat" cmpd="sng" algn="ctr">
          <a:no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2">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19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1963"/>
          </a:xfrm>
          <a:prstGeom prst="rect">
            <a:avLst/>
          </a:prstGeom>
        </p:spPr>
        <p:txBody>
          <a:bodyPr vert="horz" lIns="91440" tIns="45720" rIns="91440" bIns="45720" rtlCol="0"/>
          <a:lstStyle>
            <a:lvl1pPr algn="r">
              <a:defRPr sz="1200"/>
            </a:lvl1pPr>
          </a:lstStyle>
          <a:p>
            <a:fld id="{572E7787-1296-4CAF-B2C0-6AFCADB6C892}" type="datetimeFigureOut">
              <a:rPr lang="en-US" smtClean="0"/>
              <a:pPr/>
              <a:t>11/2/2016</a:t>
            </a:fld>
            <a:endParaRPr lang="en-US"/>
          </a:p>
        </p:txBody>
      </p:sp>
      <p:sp>
        <p:nvSpPr>
          <p:cNvPr id="4" name="Slide Image Placeholder 3"/>
          <p:cNvSpPr>
            <a:spLocks noGrp="1" noRot="1" noChangeAspect="1"/>
          </p:cNvSpPr>
          <p:nvPr>
            <p:ph type="sldImg" idx="2"/>
          </p:nvPr>
        </p:nvSpPr>
        <p:spPr>
          <a:xfrm>
            <a:off x="1195388" y="692150"/>
            <a:ext cx="4619625" cy="34639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387850"/>
            <a:ext cx="5607050" cy="415607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525"/>
            <a:ext cx="3038475" cy="46196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772525"/>
            <a:ext cx="3038475" cy="461963"/>
          </a:xfrm>
          <a:prstGeom prst="rect">
            <a:avLst/>
          </a:prstGeom>
        </p:spPr>
        <p:txBody>
          <a:bodyPr vert="horz" lIns="91440" tIns="45720" rIns="91440" bIns="45720" rtlCol="0" anchor="b"/>
          <a:lstStyle>
            <a:lvl1pPr algn="r">
              <a:defRPr sz="1200"/>
            </a:lvl1pPr>
          </a:lstStyle>
          <a:p>
            <a:fld id="{67C0BC54-77A5-4FE4-92F9-FBB70555D1FD}" type="slidenum">
              <a:rPr lang="en-US" smtClean="0"/>
              <a:pPr/>
              <a:t>‹#›</a:t>
            </a:fld>
            <a:endParaRPr lang="en-US"/>
          </a:p>
        </p:txBody>
      </p:sp>
    </p:spTree>
    <p:extLst>
      <p:ext uri="{BB962C8B-B14F-4D97-AF65-F5344CB8AC3E}">
        <p14:creationId xmlns:p14="http://schemas.microsoft.com/office/powerpoint/2010/main" val="3253801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CF1DCD-B667-4923-8E16-4D8597059315}" type="slidenum">
              <a:rPr lang="en-US" smtClean="0"/>
              <a:pPr/>
              <a:t>3</a:t>
            </a:fld>
            <a:endParaRPr lang="en-US"/>
          </a:p>
        </p:txBody>
      </p:sp>
    </p:spTree>
    <p:extLst>
      <p:ext uri="{BB962C8B-B14F-4D97-AF65-F5344CB8AC3E}">
        <p14:creationId xmlns:p14="http://schemas.microsoft.com/office/powerpoint/2010/main" val="1517660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CF1DCD-B667-4923-8E16-4D8597059315}" type="slidenum">
              <a:rPr lang="en-US" smtClean="0"/>
              <a:pPr/>
              <a:t>4</a:t>
            </a:fld>
            <a:endParaRPr lang="en-US"/>
          </a:p>
        </p:txBody>
      </p:sp>
    </p:spTree>
    <p:extLst>
      <p:ext uri="{BB962C8B-B14F-4D97-AF65-F5344CB8AC3E}">
        <p14:creationId xmlns:p14="http://schemas.microsoft.com/office/powerpoint/2010/main" val="16583815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r>
              <a:rPr lang="en-US" b="1" dirty="0" smtClean="0"/>
              <a:t>MSH (Lead)</a:t>
            </a:r>
          </a:p>
          <a:p>
            <a:endParaRPr lang="en-US" b="1" dirty="0">
              <a:solidFill>
                <a:srgbClr val="004F2F"/>
              </a:solidFill>
            </a:endParaRPr>
          </a:p>
          <a:p>
            <a:pPr defTabSz="919089">
              <a:defRPr/>
            </a:pPr>
            <a:r>
              <a:rPr lang="en-US" b="1" dirty="0">
                <a:solidFill>
                  <a:srgbClr val="004F2F"/>
                </a:solidFill>
              </a:rPr>
              <a:t>         </a:t>
            </a:r>
            <a:r>
              <a:rPr lang="en-US" dirty="0">
                <a:solidFill>
                  <a:srgbClr val="004F2F"/>
                </a:solidFill>
              </a:rPr>
              <a:t>Saving lives and improving health, </a:t>
            </a:r>
            <a:r>
              <a:rPr lang="en-US" dirty="0">
                <a:solidFill>
                  <a:srgbClr val="027C19"/>
                </a:solidFill>
              </a:rPr>
              <a:t>especially among the world’s poorest and most vulnerable people, </a:t>
            </a:r>
            <a:r>
              <a:rPr lang="en-US" dirty="0">
                <a:solidFill>
                  <a:srgbClr val="004F2F"/>
                </a:solidFill>
              </a:rPr>
              <a:t>by closing the gap between knowledge and action in public health. </a:t>
            </a:r>
            <a:r>
              <a:rPr lang="en-US" dirty="0" smtClean="0"/>
              <a:t>As a result of our work, leaders, health managers, and communities in developing nations are increasingly able to tackle complex public health challenges. Since 1971, MSH has worked with its partners in more than 140 countries to improve health services. We’ve helped public and private</a:t>
            </a:r>
            <a:r>
              <a:rPr lang="en-US" baseline="0" dirty="0" smtClean="0"/>
              <a:t> organizations </a:t>
            </a:r>
            <a:r>
              <a:rPr lang="en-US" dirty="0" smtClean="0"/>
              <a:t>throughout the world to effectively manage people, medicines, money, and information. Clients include ministries of health and nongovernmental, faith-based, and civil-society organizations that manage and deliver health services in developing countries.</a:t>
            </a:r>
            <a:endParaRPr lang="en-US" dirty="0">
              <a:solidFill>
                <a:srgbClr val="004F2F"/>
              </a:solidFill>
            </a:endParaRPr>
          </a:p>
          <a:p>
            <a:endParaRPr lang="en-US" b="1" dirty="0" smtClean="0"/>
          </a:p>
          <a:p>
            <a:r>
              <a:rPr lang="en-US" b="1" u="sng" dirty="0" smtClean="0"/>
              <a:t>Partners</a:t>
            </a:r>
            <a:r>
              <a:rPr lang="en-US" b="1" dirty="0" smtClean="0"/>
              <a:t>:</a:t>
            </a:r>
          </a:p>
          <a:p>
            <a:endParaRPr lang="en-US" b="1" dirty="0" smtClean="0"/>
          </a:p>
          <a:p>
            <a:r>
              <a:rPr lang="en-US" b="1" dirty="0" smtClean="0"/>
              <a:t>Accreditation Council for Pharmacy Education</a:t>
            </a:r>
          </a:p>
          <a:p>
            <a:endParaRPr lang="en-US" b="1" dirty="0" smtClean="0"/>
          </a:p>
          <a:p>
            <a:pPr lvl="1"/>
            <a:r>
              <a:rPr lang="en-US" dirty="0" smtClean="0"/>
              <a:t>Accreditation of pharmacy education and training; development and evaluation of quality standards for pharmacy degree programs and continuing education providers in the United States and abroad; training of evaluators to provide standardization and consistency in the accreditation review process</a:t>
            </a:r>
          </a:p>
          <a:p>
            <a:pPr lvl="1"/>
            <a:endParaRPr lang="en-US" dirty="0" smtClean="0"/>
          </a:p>
          <a:p>
            <a:r>
              <a:rPr lang="en-US" b="1" dirty="0" smtClean="0"/>
              <a:t>Harvard University</a:t>
            </a:r>
          </a:p>
          <a:p>
            <a:pPr lvl="1"/>
            <a:endParaRPr lang="en-US" dirty="0" smtClean="0"/>
          </a:p>
          <a:p>
            <a:pPr lvl="1"/>
            <a:r>
              <a:rPr lang="en-US" dirty="0" smtClean="0"/>
              <a:t>Pharmaceutical health insurance, treatment adherence, and pricing information/mechanisms; applied and operations research and evaluation of programs and policies; cost-effective analysis of different interventions; and policy and program activities in logistics systems and pharmaceuticals; SIAPS will be working with two institutes at Harvard – </a:t>
            </a:r>
          </a:p>
          <a:p>
            <a:pPr lvl="2"/>
            <a:endParaRPr lang="en-US" dirty="0" smtClean="0"/>
          </a:p>
          <a:p>
            <a:pPr lvl="2"/>
            <a:r>
              <a:rPr lang="en-US" dirty="0" smtClean="0"/>
              <a:t>Harvard Pilgrim Health Care Institute </a:t>
            </a:r>
          </a:p>
          <a:p>
            <a:pPr lvl="2"/>
            <a:r>
              <a:rPr lang="en-US" dirty="0" smtClean="0"/>
              <a:t>Harvard School of Public Health</a:t>
            </a:r>
          </a:p>
          <a:p>
            <a:endParaRPr lang="en-US" dirty="0" smtClean="0"/>
          </a:p>
          <a:p>
            <a:r>
              <a:rPr lang="en-US" b="1" dirty="0" smtClean="0"/>
              <a:t>Logistics Management Institute</a:t>
            </a:r>
          </a:p>
          <a:p>
            <a:r>
              <a:rPr lang="en-US" dirty="0" smtClean="0"/>
              <a:t> </a:t>
            </a:r>
          </a:p>
          <a:p>
            <a:pPr lvl="1"/>
            <a:r>
              <a:rPr lang="en-US" dirty="0" smtClean="0"/>
              <a:t>Pharmaceutical supply chain and logistics management in support of global health initiatives; acquisition management; and financial management expertise to conduct policy option analyses on contracting for pharmaceutical-related services. </a:t>
            </a:r>
          </a:p>
          <a:p>
            <a:endParaRPr lang="en-US" dirty="0" smtClean="0"/>
          </a:p>
          <a:p>
            <a:r>
              <a:rPr lang="en-US" b="1" dirty="0" smtClean="0"/>
              <a:t>University of Washington’s Department of Global Health </a:t>
            </a:r>
          </a:p>
          <a:p>
            <a:endParaRPr lang="en-US" dirty="0" smtClean="0"/>
          </a:p>
          <a:p>
            <a:pPr lvl="1"/>
            <a:r>
              <a:rPr lang="en-US" dirty="0" smtClean="0"/>
              <a:t>Pharmacoepidemiology, pharmaceutical care services, pharmacovigilance, pharmacoeconomics, and product quality control and assurance</a:t>
            </a:r>
          </a:p>
          <a:p>
            <a:pPr lvl="1"/>
            <a:endParaRPr lang="en-US" dirty="0" smtClean="0"/>
          </a:p>
          <a:p>
            <a:endParaRPr lang="en-US" b="1" u="sng" dirty="0" smtClean="0"/>
          </a:p>
          <a:p>
            <a:r>
              <a:rPr lang="en-US" b="1" u="sng" dirty="0" smtClean="0"/>
              <a:t>Specialized Resources</a:t>
            </a:r>
          </a:p>
          <a:p>
            <a:endParaRPr lang="en-US" b="1" dirty="0" smtClean="0"/>
          </a:p>
          <a:p>
            <a:r>
              <a:rPr lang="en-US" b="1" dirty="0" smtClean="0"/>
              <a:t>African Medical and Research Foundation</a:t>
            </a:r>
          </a:p>
          <a:p>
            <a:endParaRPr lang="en-US" b="1" dirty="0" smtClean="0"/>
          </a:p>
          <a:p>
            <a:pPr lvl="1"/>
            <a:r>
              <a:rPr lang="en-US" dirty="0" smtClean="0"/>
              <a:t>Strengthening laboratories as an integrated part of strengthening health systems</a:t>
            </a:r>
          </a:p>
          <a:p>
            <a:pPr lvl="1"/>
            <a:endParaRPr lang="en-US" dirty="0" smtClean="0"/>
          </a:p>
          <a:p>
            <a:r>
              <a:rPr lang="en-US" b="1" dirty="0" smtClean="0"/>
              <a:t>Ecumenical Pharmaceutical Network</a:t>
            </a:r>
          </a:p>
          <a:p>
            <a:endParaRPr lang="en-US" b="1" dirty="0" smtClean="0"/>
          </a:p>
          <a:p>
            <a:pPr lvl="1"/>
            <a:r>
              <a:rPr lang="en-US" dirty="0" smtClean="0"/>
              <a:t>Liaison to mission sector in developing countries, coordination and networking, development and provision of technical assistance on pharmaceutical policy and services, human capacity development, and consumer/patient education related to pharmaceutical management and medicines use</a:t>
            </a:r>
          </a:p>
          <a:p>
            <a:pPr lvl="1"/>
            <a:endParaRPr lang="en-US" dirty="0" smtClean="0"/>
          </a:p>
          <a:p>
            <a:r>
              <a:rPr lang="en-US" b="1" dirty="0" smtClean="0"/>
              <a:t>Results</a:t>
            </a:r>
            <a:r>
              <a:rPr lang="en-US" b="1" baseline="0" dirty="0" smtClean="0"/>
              <a:t> </a:t>
            </a:r>
            <a:r>
              <a:rPr lang="en-US" b="1" dirty="0" smtClean="0"/>
              <a:t>for Development</a:t>
            </a:r>
          </a:p>
          <a:p>
            <a:pPr lvl="1"/>
            <a:endParaRPr lang="en-US" dirty="0" smtClean="0"/>
          </a:p>
          <a:p>
            <a:pPr lvl="1"/>
            <a:r>
              <a:rPr lang="en-US" dirty="0" smtClean="0"/>
              <a:t>Research and evaluation; leadership development to advance policy and strengthen health systems; health financing and demand-side models such as health insurance; strengthening the capacity of civil society organizations; and integration and collaboration of the public and private sectors to better achieve national health goals</a:t>
            </a:r>
          </a:p>
          <a:p>
            <a:pPr lvl="1"/>
            <a:endParaRPr lang="en-US" dirty="0" smtClean="0"/>
          </a:p>
          <a:p>
            <a:r>
              <a:rPr lang="en-US" b="1" dirty="0" smtClean="0"/>
              <a:t>RTT Group</a:t>
            </a:r>
          </a:p>
          <a:p>
            <a:pPr lvl="1"/>
            <a:endParaRPr lang="en-US" dirty="0" smtClean="0"/>
          </a:p>
          <a:p>
            <a:pPr lvl="1"/>
            <a:r>
              <a:rPr lang="en-US" dirty="0" smtClean="0"/>
              <a:t>South Africa-based warehousing and distribution service support</a:t>
            </a:r>
          </a:p>
          <a:p>
            <a:pPr lvl="1"/>
            <a:endParaRPr lang="en-US" dirty="0" smtClean="0"/>
          </a:p>
          <a:p>
            <a:r>
              <a:rPr lang="en-US" b="1" dirty="0" err="1" smtClean="0"/>
              <a:t>VillageReach</a:t>
            </a:r>
            <a:endParaRPr lang="en-US" b="1" dirty="0" smtClean="0"/>
          </a:p>
          <a:p>
            <a:pPr lvl="1"/>
            <a:endParaRPr lang="en-US" dirty="0" smtClean="0"/>
          </a:p>
          <a:p>
            <a:pPr lvl="1"/>
            <a:r>
              <a:rPr lang="en-US" dirty="0" smtClean="0"/>
              <a:t>Management information systems in a developing country context, particularly </a:t>
            </a:r>
            <a:r>
              <a:rPr lang="en-US" dirty="0" err="1" smtClean="0"/>
              <a:t>mHealth</a:t>
            </a:r>
            <a:r>
              <a:rPr lang="en-US" dirty="0" smtClean="0"/>
              <a:t> and open-source solutions; reaching the last mile of the supply chain; offices in Malawi and Mozambique</a:t>
            </a:r>
          </a:p>
          <a:p>
            <a:pPr lvl="1"/>
            <a:endParaRPr lang="en-US" dirty="0" smtClean="0"/>
          </a:p>
          <a:p>
            <a:r>
              <a:rPr lang="en-US" b="1" dirty="0" smtClean="0"/>
              <a:t>William Davidson Institute</a:t>
            </a:r>
          </a:p>
          <a:p>
            <a:pPr lvl="1"/>
            <a:endParaRPr lang="en-US" dirty="0" smtClean="0"/>
          </a:p>
          <a:p>
            <a:pPr lvl="1"/>
            <a:r>
              <a:rPr lang="en-US" dirty="0" smtClean="0"/>
              <a:t>Operations research, supply chain management in developing countries, investigation of business-based approaches to improving health care delivery, research to advance the transition from donor dependence to market-based health systems</a:t>
            </a:r>
          </a:p>
          <a:p>
            <a:endParaRPr lang="en-US" dirty="0"/>
          </a:p>
        </p:txBody>
      </p:sp>
      <p:sp>
        <p:nvSpPr>
          <p:cNvPr id="4" name="Slide Number Placeholder 3"/>
          <p:cNvSpPr>
            <a:spLocks noGrp="1"/>
          </p:cNvSpPr>
          <p:nvPr>
            <p:ph type="sldNum" sz="quarter" idx="10"/>
          </p:nvPr>
        </p:nvSpPr>
        <p:spPr/>
        <p:txBody>
          <a:bodyPr/>
          <a:lstStyle/>
          <a:p>
            <a:pPr>
              <a:defRPr/>
            </a:pPr>
            <a:fld id="{880050CF-9B45-4A6B-ADA0-F21DA3024E99}" type="slidenum">
              <a:rPr lang="en-US" smtClean="0"/>
              <a:pPr>
                <a:defRPr/>
              </a:pPr>
              <a:t>5</a:t>
            </a:fld>
            <a:endParaRPr lang="en-US" dirty="0"/>
          </a:p>
        </p:txBody>
      </p:sp>
    </p:spTree>
    <p:extLst>
      <p:ext uri="{BB962C8B-B14F-4D97-AF65-F5344CB8AC3E}">
        <p14:creationId xmlns:p14="http://schemas.microsoft.com/office/powerpoint/2010/main" val="17522149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CF1DCD-B667-4923-8E16-4D8597059315}" type="slidenum">
              <a:rPr lang="en-US" smtClean="0"/>
              <a:pPr/>
              <a:t>6</a:t>
            </a:fld>
            <a:endParaRPr lang="en-US"/>
          </a:p>
        </p:txBody>
      </p:sp>
    </p:spTree>
    <p:extLst>
      <p:ext uri="{BB962C8B-B14F-4D97-AF65-F5344CB8AC3E}">
        <p14:creationId xmlns:p14="http://schemas.microsoft.com/office/powerpoint/2010/main" val="27344640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97882CDE-26B5-4EED-9741-858FF52B90F5}" type="slidenum">
              <a:rPr lang="en-US" altLang="en-US" smtClean="0">
                <a:latin typeface="Arial" pitchFamily="34" charset="0"/>
              </a:rPr>
              <a:pPr eaLnBrk="1" hangingPunct="1">
                <a:spcBef>
                  <a:spcPct val="0"/>
                </a:spcBef>
              </a:pPr>
              <a:t>15</a:t>
            </a:fld>
            <a:endParaRPr lang="en-US" altLang="en-US">
              <a:latin typeface="Arial" pitchFamily="34" charset="0"/>
            </a:endParaRPr>
          </a:p>
        </p:txBody>
      </p:sp>
    </p:spTree>
    <p:extLst>
      <p:ext uri="{BB962C8B-B14F-4D97-AF65-F5344CB8AC3E}">
        <p14:creationId xmlns:p14="http://schemas.microsoft.com/office/powerpoint/2010/main" val="18533204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542ADDE-DB6C-4693-9315-0EB0DC1F2E07}" type="slidenum">
              <a:rPr lang="en-US" smtClean="0"/>
              <a:pPr>
                <a:defRPr/>
              </a:pPr>
              <a:t>16</a:t>
            </a:fld>
            <a:endParaRPr lang="en-US"/>
          </a:p>
        </p:txBody>
      </p:sp>
    </p:spTree>
    <p:extLst>
      <p:ext uri="{BB962C8B-B14F-4D97-AF65-F5344CB8AC3E}">
        <p14:creationId xmlns:p14="http://schemas.microsoft.com/office/powerpoint/2010/main" val="22287250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SIAPS_PurpleDesign_watermark.png"/>
          <p:cNvPicPr>
            <a:picLocks noChangeAspect="1"/>
          </p:cNvPicPr>
          <p:nvPr userDrawn="1"/>
        </p:nvPicPr>
        <p:blipFill>
          <a:blip r:embed="rId2" cstate="print"/>
          <a:stretch>
            <a:fillRect/>
          </a:stretch>
        </p:blipFill>
        <p:spPr>
          <a:xfrm>
            <a:off x="-625869" y="-380999"/>
            <a:ext cx="7448798" cy="5715000"/>
          </a:xfrm>
          <a:prstGeom prst="rect">
            <a:avLst/>
          </a:prstGeom>
        </p:spPr>
      </p:pic>
      <p:sp>
        <p:nvSpPr>
          <p:cNvPr id="2" name="Title 1"/>
          <p:cNvSpPr>
            <a:spLocks noGrp="1"/>
          </p:cNvSpPr>
          <p:nvPr>
            <p:ph type="ctrTitle" hasCustomPrompt="1"/>
          </p:nvPr>
        </p:nvSpPr>
        <p:spPr>
          <a:xfrm>
            <a:off x="3505200" y="1676400"/>
            <a:ext cx="5410200" cy="2895600"/>
          </a:xfrm>
        </p:spPr>
        <p:txBody>
          <a:bodyPr anchor="t">
            <a:normAutofit/>
          </a:bodyPr>
          <a:lstStyle>
            <a:lvl1pPr algn="r">
              <a:defRPr sz="5000" baseline="0"/>
            </a:lvl1pPr>
          </a:lstStyle>
          <a:p>
            <a:r>
              <a:rPr lang="en-US" dirty="0" smtClean="0"/>
              <a:t>Type Presentation Title Here</a:t>
            </a:r>
            <a:endParaRPr lang="en-US" dirty="0"/>
          </a:p>
        </p:txBody>
      </p:sp>
      <p:sp>
        <p:nvSpPr>
          <p:cNvPr id="3" name="Subtitle 2"/>
          <p:cNvSpPr>
            <a:spLocks noGrp="1"/>
          </p:cNvSpPr>
          <p:nvPr>
            <p:ph type="subTitle" idx="1" hasCustomPrompt="1"/>
          </p:nvPr>
        </p:nvSpPr>
        <p:spPr>
          <a:xfrm>
            <a:off x="3505200" y="4572000"/>
            <a:ext cx="5410200" cy="1143000"/>
          </a:xfrm>
        </p:spPr>
        <p:txBody>
          <a:bodyPr anchor="b">
            <a:normAutofit/>
          </a:bodyPr>
          <a:lstStyle>
            <a:lvl1pPr marL="0" indent="0" algn="r">
              <a:spcBef>
                <a:spcPts val="0"/>
              </a:spcBef>
              <a:buNone/>
              <a:defRPr sz="2400" baseline="0">
                <a:solidFill>
                  <a:schemeClr val="accent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Name (s)</a:t>
            </a:r>
          </a:p>
          <a:p>
            <a:r>
              <a:rPr lang="en-US" dirty="0" smtClean="0"/>
              <a:t>Presentation Date</a:t>
            </a:r>
          </a:p>
          <a:p>
            <a:r>
              <a:rPr lang="en-US" dirty="0" smtClean="0"/>
              <a:t>Presentation Location</a:t>
            </a:r>
            <a:endParaRPr lang="en-US" dirty="0"/>
          </a:p>
        </p:txBody>
      </p:sp>
      <p:pic>
        <p:nvPicPr>
          <p:cNvPr id="9" name="Picture 8" descr="SIAPS_Name.png"/>
          <p:cNvPicPr>
            <a:picLocks noChangeAspect="1"/>
          </p:cNvPicPr>
          <p:nvPr userDrawn="1"/>
        </p:nvPicPr>
        <p:blipFill>
          <a:blip r:embed="rId3" cstate="print"/>
          <a:stretch>
            <a:fillRect/>
          </a:stretch>
        </p:blipFill>
        <p:spPr>
          <a:xfrm>
            <a:off x="2133600" y="5876925"/>
            <a:ext cx="1886071" cy="697994"/>
          </a:xfrm>
          <a:prstGeom prst="rect">
            <a:avLst/>
          </a:prstGeom>
        </p:spPr>
      </p:pic>
      <p:pic>
        <p:nvPicPr>
          <p:cNvPr id="11" name="Picture 10" descr="Vertical_CMYK_600.jpg"/>
          <p:cNvPicPr>
            <a:picLocks noChangeAspect="1"/>
          </p:cNvPicPr>
          <p:nvPr userDrawn="1"/>
        </p:nvPicPr>
        <p:blipFill>
          <a:blip r:embed="rId4" cstate="print"/>
          <a:stretch>
            <a:fillRect/>
          </a:stretch>
        </p:blipFill>
        <p:spPr>
          <a:xfrm>
            <a:off x="304800" y="5342570"/>
            <a:ext cx="1524000" cy="1224346"/>
          </a:xfrm>
          <a:prstGeom prst="rect">
            <a:avLst/>
          </a:prstGeom>
        </p:spPr>
      </p:pic>
    </p:spTree>
    <p:extLst>
      <p:ext uri="{BB962C8B-B14F-4D97-AF65-F5344CB8AC3E}">
        <p14:creationId xmlns:p14="http://schemas.microsoft.com/office/powerpoint/2010/main" val="1741737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84068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5893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3048000"/>
            <a:ext cx="7772400" cy="685800"/>
          </a:xfrm>
        </p:spPr>
        <p:txBody>
          <a:bodyPr anchor="t"/>
          <a:lstStyle>
            <a:lvl1pPr algn="l">
              <a:defRPr sz="4000" b="1" cap="none" baseline="0"/>
            </a:lvl1pPr>
          </a:lstStyle>
          <a:p>
            <a:r>
              <a:rPr lang="en-US" dirty="0" smtClean="0"/>
              <a:t>Secondary Heading Goes Here</a:t>
            </a:r>
            <a:endParaRPr lang="en-US" dirty="0"/>
          </a:p>
        </p:txBody>
      </p:sp>
      <p:pic>
        <p:nvPicPr>
          <p:cNvPr id="7" name="Picture 6" descr="SIAPS_Name.png"/>
          <p:cNvPicPr>
            <a:picLocks noChangeAspect="1"/>
          </p:cNvPicPr>
          <p:nvPr userDrawn="1"/>
        </p:nvPicPr>
        <p:blipFill>
          <a:blip r:embed="rId2" cstate="print"/>
          <a:stretch>
            <a:fillRect/>
          </a:stretch>
        </p:blipFill>
        <p:spPr>
          <a:xfrm>
            <a:off x="2133600" y="5876925"/>
            <a:ext cx="1886071" cy="697994"/>
          </a:xfrm>
          <a:prstGeom prst="rect">
            <a:avLst/>
          </a:prstGeom>
        </p:spPr>
      </p:pic>
      <p:pic>
        <p:nvPicPr>
          <p:cNvPr id="8" name="Picture 7" descr="Vertical_CMYK_600.jpg"/>
          <p:cNvPicPr>
            <a:picLocks noChangeAspect="1"/>
          </p:cNvPicPr>
          <p:nvPr userDrawn="1"/>
        </p:nvPicPr>
        <p:blipFill>
          <a:blip r:embed="rId3" cstate="print"/>
          <a:stretch>
            <a:fillRect/>
          </a:stretch>
        </p:blipFill>
        <p:spPr>
          <a:xfrm>
            <a:off x="304800" y="5342570"/>
            <a:ext cx="1524000" cy="1224346"/>
          </a:xfrm>
          <a:prstGeom prst="rect">
            <a:avLst/>
          </a:prstGeom>
        </p:spPr>
      </p:pic>
      <p:pic>
        <p:nvPicPr>
          <p:cNvPr id="9" name="Picture 8" descr="SIAPS_PurpleDesign_watermark.png"/>
          <p:cNvPicPr>
            <a:picLocks noChangeAspect="1"/>
          </p:cNvPicPr>
          <p:nvPr userDrawn="1"/>
        </p:nvPicPr>
        <p:blipFill>
          <a:blip r:embed="rId4" cstate="print"/>
          <a:stretch>
            <a:fillRect/>
          </a:stretch>
        </p:blipFill>
        <p:spPr>
          <a:xfrm>
            <a:off x="4694435" y="3200400"/>
            <a:ext cx="4767230" cy="3657600"/>
          </a:xfrm>
          <a:prstGeom prst="rect">
            <a:avLst/>
          </a:prstGeom>
        </p:spPr>
      </p:pic>
    </p:spTree>
    <p:extLst>
      <p:ext uri="{BB962C8B-B14F-4D97-AF65-F5344CB8AC3E}">
        <p14:creationId xmlns:p14="http://schemas.microsoft.com/office/powerpoint/2010/main" val="29827165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859017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6582676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3055935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48437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20466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793824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934483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tif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pic>
        <p:nvPicPr>
          <p:cNvPr id="5" name="Picture 4" descr="SIAPS_MarkOnly.png"/>
          <p:cNvPicPr>
            <a:picLocks noChangeAspect="1"/>
          </p:cNvPicPr>
          <p:nvPr userDrawn="1"/>
        </p:nvPicPr>
        <p:blipFill>
          <a:blip r:embed="rId13" cstate="print"/>
          <a:stretch>
            <a:fillRect/>
          </a:stretch>
        </p:blipFill>
        <p:spPr>
          <a:xfrm>
            <a:off x="7410450" y="6345186"/>
            <a:ext cx="1581150" cy="379706"/>
          </a:xfrm>
          <a:prstGeom prst="rect">
            <a:avLst/>
          </a:prstGeom>
        </p:spPr>
      </p:pic>
      <p:pic>
        <p:nvPicPr>
          <p:cNvPr id="6" name="Picture 5" descr="Horizontal_CMYK_600.tif"/>
          <p:cNvPicPr>
            <a:picLocks noChangeAspect="1"/>
          </p:cNvPicPr>
          <p:nvPr userDrawn="1"/>
        </p:nvPicPr>
        <p:blipFill>
          <a:blip r:embed="rId14" cstate="print"/>
          <a:stretch>
            <a:fillRect/>
          </a:stretch>
        </p:blipFill>
        <p:spPr>
          <a:xfrm>
            <a:off x="5410200" y="6248400"/>
            <a:ext cx="1752600" cy="521357"/>
          </a:xfrm>
          <a:prstGeom prst="rect">
            <a:avLst/>
          </a:prstGeom>
        </p:spPr>
      </p:pic>
    </p:spTree>
    <p:extLst>
      <p:ext uri="{BB962C8B-B14F-4D97-AF65-F5344CB8AC3E}">
        <p14:creationId xmlns:p14="http://schemas.microsoft.com/office/powerpoint/2010/main" val="1509476742"/>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spcBef>
          <a:spcPct val="0"/>
        </a:spcBef>
        <a:buNone/>
        <a:defRPr sz="4000" b="1" kern="1200">
          <a:solidFill>
            <a:srgbClr val="5161AB"/>
          </a:solidFill>
          <a:latin typeface="+mj-lt"/>
          <a:ea typeface="+mj-ea"/>
          <a:cs typeface="Arial" pitchFamily="34" charset="0"/>
        </a:defRPr>
      </a:lvl1pPr>
    </p:titleStyle>
    <p:bodyStyle>
      <a:lvl1pPr marL="342900" indent="-342900" algn="l" defTabSz="914400" rtl="0" eaLnBrk="1" latinLnBrk="0" hangingPunct="1">
        <a:spcBef>
          <a:spcPct val="20000"/>
        </a:spcBef>
        <a:buClr>
          <a:schemeClr val="tx2"/>
        </a:buClr>
        <a:buFont typeface="Arial" pitchFamily="34" charset="0"/>
        <a:buChar char="•"/>
        <a:defRPr sz="2800" kern="1200">
          <a:solidFill>
            <a:schemeClr val="tx1"/>
          </a:solidFill>
          <a:latin typeface="+mj-lt"/>
          <a:ea typeface="+mn-ea"/>
          <a:cs typeface="Times New Roman" pitchFamily="18" charset="0"/>
        </a:defRPr>
      </a:lvl1pPr>
      <a:lvl2pPr marL="742950" indent="-285750" algn="l" defTabSz="914400" rtl="0" eaLnBrk="1" latinLnBrk="0" hangingPunct="1">
        <a:spcBef>
          <a:spcPct val="20000"/>
        </a:spcBef>
        <a:buClr>
          <a:schemeClr val="accent1"/>
        </a:buClr>
        <a:buFont typeface="Arial" pitchFamily="34" charset="0"/>
        <a:buChar char="•"/>
        <a:defRPr sz="2600" kern="1200">
          <a:solidFill>
            <a:schemeClr val="tx1"/>
          </a:solidFill>
          <a:latin typeface="+mj-lt"/>
          <a:ea typeface="+mn-ea"/>
          <a:cs typeface="Times New Roman" pitchFamily="18" charset="0"/>
        </a:defRPr>
      </a:lvl2pPr>
      <a:lvl3pPr marL="1143000" indent="-228600" algn="l" defTabSz="914400" rtl="0" eaLnBrk="1" latinLnBrk="0" hangingPunct="1">
        <a:spcBef>
          <a:spcPct val="20000"/>
        </a:spcBef>
        <a:buClr>
          <a:schemeClr val="tx2"/>
        </a:buClr>
        <a:buFont typeface="Arial" pitchFamily="34" charset="0"/>
        <a:buChar char="•"/>
        <a:defRPr sz="2400" kern="1200">
          <a:solidFill>
            <a:schemeClr val="tx1"/>
          </a:solidFill>
          <a:latin typeface="+mj-lt"/>
          <a:ea typeface="+mn-ea"/>
          <a:cs typeface="Times New Roman" pitchFamily="18" charset="0"/>
        </a:defRPr>
      </a:lvl3pPr>
      <a:lvl4pPr marL="1600200" indent="-228600" algn="l" defTabSz="914400" rtl="0" eaLnBrk="1" latinLnBrk="0" hangingPunct="1">
        <a:spcBef>
          <a:spcPct val="20000"/>
        </a:spcBef>
        <a:buClr>
          <a:schemeClr val="accent1"/>
        </a:buClr>
        <a:buFont typeface="Arial" pitchFamily="34" charset="0"/>
        <a:buChar char="•"/>
        <a:defRPr sz="2000" kern="1200">
          <a:solidFill>
            <a:schemeClr val="tx1"/>
          </a:solidFill>
          <a:latin typeface="+mj-lt"/>
          <a:ea typeface="+mn-ea"/>
          <a:cs typeface="Times New Roman" pitchFamily="18" charset="0"/>
        </a:defRPr>
      </a:lvl4pPr>
      <a:lvl5pPr marL="2057400" indent="-228600" algn="l" defTabSz="914400" rtl="0" eaLnBrk="1" latinLnBrk="0" hangingPunct="1">
        <a:spcBef>
          <a:spcPct val="20000"/>
        </a:spcBef>
        <a:buClr>
          <a:srgbClr val="5161AB"/>
        </a:buClr>
        <a:buFont typeface="Wingdings" pitchFamily="2" charset="2"/>
        <a:buChar char="§"/>
        <a:defRPr sz="2000" kern="1200">
          <a:solidFill>
            <a:schemeClr val="tx1"/>
          </a:solidFill>
          <a:latin typeface="Times New Roman" pitchFamily="18" charset="0"/>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1.xml"/><Relationship Id="rId7" Type="http://schemas.openxmlformats.org/officeDocument/2006/relationships/diagramColors" Target="../diagrams/colors1.xml"/><Relationship Id="rId2" Type="http://schemas.openxmlformats.org/officeDocument/2006/relationships/slideLayout" Target="../slideLayouts/slideLayout3.xml"/><Relationship Id="rId1" Type="http://schemas.openxmlformats.org/officeDocument/2006/relationships/tags" Target="../tags/tag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notesSlide" Target="../notesSlides/notesSlide2.xml"/><Relationship Id="rId7" Type="http://schemas.openxmlformats.org/officeDocument/2006/relationships/image" Target="../media/image10.png"/><Relationship Id="rId2" Type="http://schemas.openxmlformats.org/officeDocument/2006/relationships/slideLayout" Target="../slideLayouts/slideLayout3.xml"/><Relationship Id="rId1" Type="http://schemas.openxmlformats.org/officeDocument/2006/relationships/tags" Target="../tags/tag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13" Type="http://schemas.microsoft.com/office/2007/relationships/diagramDrawing" Target="../diagrams/drawing3.xml"/><Relationship Id="rId3" Type="http://schemas.openxmlformats.org/officeDocument/2006/relationships/notesSlide" Target="../notesSlides/notesSlide3.xml"/><Relationship Id="rId7" Type="http://schemas.openxmlformats.org/officeDocument/2006/relationships/diagramColors" Target="../diagrams/colors2.xml"/><Relationship Id="rId12" Type="http://schemas.openxmlformats.org/officeDocument/2006/relationships/diagramColors" Target="../diagrams/colors3.xml"/><Relationship Id="rId2" Type="http://schemas.openxmlformats.org/officeDocument/2006/relationships/slideLayout" Target="../slideLayouts/slideLayout3.xml"/><Relationship Id="rId1" Type="http://schemas.openxmlformats.org/officeDocument/2006/relationships/tags" Target="../tags/tag3.xml"/><Relationship Id="rId6" Type="http://schemas.openxmlformats.org/officeDocument/2006/relationships/diagramQuickStyle" Target="../diagrams/quickStyle2.xml"/><Relationship Id="rId11" Type="http://schemas.openxmlformats.org/officeDocument/2006/relationships/diagramQuickStyle" Target="../diagrams/quickStyle3.xml"/><Relationship Id="rId5" Type="http://schemas.openxmlformats.org/officeDocument/2006/relationships/diagramLayout" Target="../diagrams/layout2.xml"/><Relationship Id="rId10" Type="http://schemas.openxmlformats.org/officeDocument/2006/relationships/diagramLayout" Target="../diagrams/layout3.xml"/><Relationship Id="rId4" Type="http://schemas.openxmlformats.org/officeDocument/2006/relationships/diagramData" Target="../diagrams/data2.xml"/><Relationship Id="rId9" Type="http://schemas.openxmlformats.org/officeDocument/2006/relationships/diagramData" Target="../diagrams/data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tags" Target="../tags/tag4.xml"/><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733800" y="1295400"/>
            <a:ext cx="5181600" cy="3124200"/>
          </a:xfrm>
        </p:spPr>
        <p:txBody>
          <a:bodyPr>
            <a:normAutofit fontScale="90000"/>
          </a:bodyPr>
          <a:lstStyle/>
          <a:p>
            <a:pPr lvl="0"/>
            <a:r>
              <a:rPr lang="x-none" i="1" dirty="0" smtClean="0"/>
              <a:t>Support </a:t>
            </a:r>
            <a:r>
              <a:rPr lang="x-none" i="1" dirty="0"/>
              <a:t>for Pharmacovigilance Systems in the East African Community</a:t>
            </a:r>
            <a:r>
              <a:rPr lang="en-US" dirty="0"/>
              <a:t/>
            </a:r>
            <a:br>
              <a:rPr lang="en-US" dirty="0"/>
            </a:br>
            <a:endParaRPr lang="en-US" dirty="0"/>
          </a:p>
        </p:txBody>
      </p:sp>
      <p:sp>
        <p:nvSpPr>
          <p:cNvPr id="5" name="Subtitle 4"/>
          <p:cNvSpPr>
            <a:spLocks noGrp="1"/>
          </p:cNvSpPr>
          <p:nvPr>
            <p:ph type="subTitle" idx="1"/>
          </p:nvPr>
        </p:nvSpPr>
        <p:spPr>
          <a:xfrm>
            <a:off x="3581400" y="4191000"/>
            <a:ext cx="5334000" cy="1981200"/>
          </a:xfrm>
        </p:spPr>
        <p:txBody>
          <a:bodyPr>
            <a:normAutofit fontScale="77500" lnSpcReduction="20000"/>
          </a:bodyPr>
          <a:lstStyle/>
          <a:p>
            <a:r>
              <a:rPr lang="en-US" sz="3300" b="1" dirty="0" smtClean="0"/>
              <a:t>By </a:t>
            </a:r>
            <a:r>
              <a:rPr lang="en-US" sz="3300" b="1" dirty="0" err="1" smtClean="0"/>
              <a:t>Ndinda</a:t>
            </a:r>
            <a:r>
              <a:rPr lang="en-US" sz="3300" b="1" dirty="0" smtClean="0"/>
              <a:t> </a:t>
            </a:r>
            <a:r>
              <a:rPr lang="en-US" sz="3300" b="1" dirty="0" err="1" smtClean="0"/>
              <a:t>Kusu-BPharm</a:t>
            </a:r>
            <a:r>
              <a:rPr lang="en-US" sz="3300" b="1" dirty="0" smtClean="0"/>
              <a:t>, MSc, MPH</a:t>
            </a:r>
          </a:p>
          <a:p>
            <a:endParaRPr lang="en-US" b="1" dirty="0" smtClean="0"/>
          </a:p>
          <a:p>
            <a:r>
              <a:rPr lang="en-US" b="1" dirty="0" smtClean="0"/>
              <a:t>Pharmaceutical Sector Investment Workshop in East African Community (EAC))</a:t>
            </a:r>
          </a:p>
          <a:p>
            <a:endParaRPr lang="en-US" b="1" i="1" dirty="0" smtClean="0"/>
          </a:p>
          <a:p>
            <a:r>
              <a:rPr lang="en-US" b="1" i="1" dirty="0" smtClean="0"/>
              <a:t>1-4 November Nairobi, Kenya</a:t>
            </a:r>
          </a:p>
        </p:txBody>
      </p:sp>
    </p:spTree>
    <p:extLst>
      <p:ext uri="{BB962C8B-B14F-4D97-AF65-F5344CB8AC3E}">
        <p14:creationId xmlns:p14="http://schemas.microsoft.com/office/powerpoint/2010/main" val="36339011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Support </a:t>
            </a:r>
            <a:r>
              <a:rPr lang="en-US" dirty="0" smtClean="0"/>
              <a:t>to EAC Pharmacovigilance Agenda under EAC-MRH Initiative (2)</a:t>
            </a:r>
            <a:endParaRPr lang="en-US" dirty="0"/>
          </a:p>
        </p:txBody>
      </p:sp>
      <p:sp>
        <p:nvSpPr>
          <p:cNvPr id="3" name="Content Placeholder 2"/>
          <p:cNvSpPr>
            <a:spLocks noGrp="1"/>
          </p:cNvSpPr>
          <p:nvPr>
            <p:ph idx="1"/>
          </p:nvPr>
        </p:nvSpPr>
        <p:spPr/>
        <p:txBody>
          <a:bodyPr>
            <a:normAutofit fontScale="92500" lnSpcReduction="20000"/>
          </a:bodyPr>
          <a:lstStyle/>
          <a:p>
            <a:pPr marL="342900" lvl="1" indent="-342900">
              <a:buClr>
                <a:schemeClr val="tx2"/>
              </a:buClr>
            </a:pPr>
            <a:r>
              <a:rPr lang="en-US" dirty="0" smtClean="0"/>
              <a:t>USAID/SIAPS supported the EAC secretariat  and PV/PMS Expert Working group to develop harmonized Pharmacovigilance indicators and assessment tools ( 2015/16)</a:t>
            </a:r>
          </a:p>
          <a:p>
            <a:pPr marL="742950" lvl="2" indent="-342900"/>
            <a:r>
              <a:rPr lang="en-US" dirty="0" smtClean="0"/>
              <a:t>Collaboration with WHO and AMRH partners.</a:t>
            </a:r>
          </a:p>
          <a:p>
            <a:pPr marL="342900" lvl="1" indent="-342900"/>
            <a:r>
              <a:rPr lang="en-US" dirty="0" smtClean="0"/>
              <a:t>Adapted from the WHO Pharmacovigilance Indicators and Strengthening Pharmaceutical Systems/ Indicator- based Pharmacovigilance Assessment Tool (IPAT).</a:t>
            </a:r>
          </a:p>
          <a:p>
            <a:pPr marL="342900" lvl="1" indent="-342900"/>
            <a:r>
              <a:rPr lang="en-US" dirty="0" smtClean="0"/>
              <a:t>Plans to pilot test and validate the assessment tools as part of a baseline assessment of PV systems in EAC partner states (Jan-March 2017)</a:t>
            </a:r>
          </a:p>
          <a:p>
            <a:pPr marL="342900" lvl="1" indent="-342900"/>
            <a:r>
              <a:rPr lang="en-US" dirty="0" smtClean="0"/>
              <a:t>USAID/SIAPS contributed to development of the EAC multi-project proposal on strengthening pharmaceutical sector-July 2016</a:t>
            </a:r>
          </a:p>
          <a:p>
            <a:pPr marL="742950" lvl="2" indent="-342900"/>
            <a:r>
              <a:rPr lang="en-US" dirty="0" smtClean="0"/>
              <a:t>Focused on the Pharmacovigilance component</a:t>
            </a:r>
          </a:p>
          <a:p>
            <a:pPr marL="342900" lvl="1" indent="-342900"/>
            <a:endParaRPr lang="en-US" dirty="0" smtClean="0">
              <a:solidFill>
                <a:srgbClr val="FF0000"/>
              </a:solidFill>
            </a:endParaRPr>
          </a:p>
          <a:p>
            <a:pPr marL="342900" lvl="1" indent="-342900"/>
            <a:endParaRPr lang="en-US" dirty="0" smtClean="0">
              <a:solidFill>
                <a:srgbClr val="FF0000"/>
              </a:solidFill>
            </a:endParaRPr>
          </a:p>
          <a:p>
            <a:pPr marL="342900" lvl="1" indent="-342900"/>
            <a:endParaRPr lang="en-US" dirty="0" smtClean="0"/>
          </a:p>
          <a:p>
            <a:pPr marL="742950" lvl="2" indent="-342900"/>
            <a:endParaRPr lang="en-US" dirty="0" smtClean="0"/>
          </a:p>
        </p:txBody>
      </p:sp>
    </p:spTree>
    <p:extLst>
      <p:ext uri="{BB962C8B-B14F-4D97-AF65-F5344CB8AC3E}">
        <p14:creationId xmlns:p14="http://schemas.microsoft.com/office/powerpoint/2010/main" val="19638917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75" y="914400"/>
            <a:ext cx="9067800" cy="5916478"/>
          </a:xfrm>
          <a:prstGeom prst="rect">
            <a:avLst/>
          </a:prstGeom>
        </p:spPr>
      </p:pic>
      <p:sp>
        <p:nvSpPr>
          <p:cNvPr id="4" name="Title 3"/>
          <p:cNvSpPr>
            <a:spLocks noGrp="1"/>
          </p:cNvSpPr>
          <p:nvPr>
            <p:ph type="title"/>
          </p:nvPr>
        </p:nvSpPr>
        <p:spPr>
          <a:xfrm>
            <a:off x="457200" y="274638"/>
            <a:ext cx="8229600" cy="868362"/>
          </a:xfrm>
        </p:spPr>
        <p:txBody>
          <a:bodyPr>
            <a:normAutofit fontScale="90000"/>
          </a:bodyPr>
          <a:lstStyle/>
          <a:p>
            <a:r>
              <a:rPr lang="en-US" dirty="0" smtClean="0"/>
              <a:t>Support to EAC-PV Expert Working Group </a:t>
            </a:r>
            <a:endParaRPr lang="en-US" dirty="0"/>
          </a:p>
        </p:txBody>
      </p:sp>
    </p:spTree>
    <p:extLst>
      <p:ext uri="{BB962C8B-B14F-4D97-AF65-F5344CB8AC3E}">
        <p14:creationId xmlns:p14="http://schemas.microsoft.com/office/powerpoint/2010/main" val="6926807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458200" cy="792162"/>
          </a:xfrm>
        </p:spPr>
        <p:txBody>
          <a:bodyPr>
            <a:noAutofit/>
          </a:bodyPr>
          <a:lstStyle/>
          <a:p>
            <a:pPr>
              <a:defRPr/>
            </a:pPr>
            <a:r>
              <a:rPr lang="en-US" sz="2800" u="sng" dirty="0" smtClean="0">
                <a:solidFill>
                  <a:schemeClr val="tx1"/>
                </a:solidFill>
              </a:rPr>
              <a:t>KENYA: </a:t>
            </a:r>
            <a:r>
              <a:rPr lang="en-US" sz="2800" dirty="0" smtClean="0">
                <a:solidFill>
                  <a:schemeClr val="tx1"/>
                </a:solidFill>
              </a:rPr>
              <a:t>MSH/HCSM Support </a:t>
            </a:r>
            <a:r>
              <a:rPr lang="en-US" sz="2800" dirty="0">
                <a:solidFill>
                  <a:schemeClr val="tx1"/>
                </a:solidFill>
              </a:rPr>
              <a:t>to </a:t>
            </a:r>
            <a:r>
              <a:rPr lang="en-US" sz="2800" dirty="0" smtClean="0">
                <a:solidFill>
                  <a:schemeClr val="tx1"/>
                </a:solidFill>
              </a:rPr>
              <a:t>Pharmacovigilance &amp; Patient safety Initiatives</a:t>
            </a:r>
            <a:endParaRPr lang="en-US" sz="2800" dirty="0">
              <a:solidFill>
                <a:schemeClr val="tx1"/>
              </a:solidFill>
            </a:endParaRPr>
          </a:p>
        </p:txBody>
      </p:sp>
      <p:sp>
        <p:nvSpPr>
          <p:cNvPr id="3" name="Content Placeholder 2"/>
          <p:cNvSpPr>
            <a:spLocks noGrp="1"/>
          </p:cNvSpPr>
          <p:nvPr>
            <p:ph sz="half" idx="1"/>
          </p:nvPr>
        </p:nvSpPr>
        <p:spPr>
          <a:xfrm>
            <a:off x="228600" y="1066800"/>
            <a:ext cx="4267200" cy="5562600"/>
          </a:xfrm>
        </p:spPr>
        <p:txBody>
          <a:bodyPr>
            <a:noAutofit/>
          </a:bodyPr>
          <a:lstStyle/>
          <a:p>
            <a:pPr marL="0" lvl="1" indent="0">
              <a:lnSpc>
                <a:spcPct val="100000"/>
              </a:lnSpc>
              <a:spcAft>
                <a:spcPts val="300"/>
              </a:spcAft>
              <a:buNone/>
            </a:pPr>
            <a:r>
              <a:rPr lang="en-US" altLang="en-US" sz="1600" dirty="0" smtClean="0">
                <a:ea typeface="Calibri" pitchFamily="34" charset="0"/>
                <a:cs typeface="Calibri" pitchFamily="34" charset="0"/>
              </a:rPr>
              <a:t>Supported the Pharmacy and Poisons Board (PPB) to implement “one national” and integrated Pharmacovigilance system:</a:t>
            </a:r>
            <a:endParaRPr lang="en-US" sz="1600" dirty="0" smtClean="0"/>
          </a:p>
          <a:p>
            <a:pPr>
              <a:lnSpc>
                <a:spcPct val="100000"/>
              </a:lnSpc>
              <a:spcAft>
                <a:spcPts val="300"/>
              </a:spcAft>
            </a:pPr>
            <a:r>
              <a:rPr lang="en-US" sz="1600" dirty="0" smtClean="0"/>
              <a:t>Developed PV </a:t>
            </a:r>
            <a:r>
              <a:rPr lang="en-US" sz="1600" dirty="0"/>
              <a:t>guidelines, job aids and training </a:t>
            </a:r>
            <a:r>
              <a:rPr lang="en-US" sz="1600" dirty="0" smtClean="0"/>
              <a:t>packages</a:t>
            </a:r>
            <a:endParaRPr lang="en-US" sz="1600" dirty="0"/>
          </a:p>
          <a:p>
            <a:pPr>
              <a:lnSpc>
                <a:spcPct val="100000"/>
              </a:lnSpc>
              <a:spcAft>
                <a:spcPts val="300"/>
              </a:spcAft>
            </a:pPr>
            <a:r>
              <a:rPr lang="en-US" sz="1600" dirty="0" smtClean="0"/>
              <a:t>Developed and rolled-out </a:t>
            </a:r>
            <a:r>
              <a:rPr lang="en-US" sz="1600" dirty="0"/>
              <a:t>the PV electronic reporting system (PVERS)</a:t>
            </a:r>
          </a:p>
          <a:p>
            <a:pPr>
              <a:lnSpc>
                <a:spcPct val="100000"/>
              </a:lnSpc>
              <a:spcAft>
                <a:spcPts val="300"/>
              </a:spcAft>
            </a:pPr>
            <a:r>
              <a:rPr lang="en-GB" altLang="en-US" sz="1600" dirty="0" smtClean="0">
                <a:ea typeface="Calibri" pitchFamily="34" charset="0"/>
                <a:cs typeface="Calibri" pitchFamily="34" charset="0"/>
              </a:rPr>
              <a:t>Improved Pharmacovigilance data acquisition, management, use and feedback</a:t>
            </a:r>
          </a:p>
          <a:p>
            <a:pPr lvl="1">
              <a:lnSpc>
                <a:spcPct val="100000"/>
              </a:lnSpc>
              <a:spcAft>
                <a:spcPts val="300"/>
              </a:spcAft>
            </a:pPr>
            <a:r>
              <a:rPr lang="en-GB" altLang="en-US" sz="1600" dirty="0" smtClean="0">
                <a:ea typeface="Calibri" pitchFamily="34" charset="0"/>
                <a:cs typeface="Calibri" pitchFamily="34" charset="0"/>
              </a:rPr>
              <a:t>Capacity-building on PV; provision of tools</a:t>
            </a:r>
          </a:p>
          <a:p>
            <a:pPr lvl="1">
              <a:lnSpc>
                <a:spcPct val="100000"/>
              </a:lnSpc>
              <a:spcAft>
                <a:spcPts val="300"/>
              </a:spcAft>
            </a:pPr>
            <a:r>
              <a:rPr lang="en-GB" altLang="en-US" sz="1600" dirty="0" smtClean="0">
                <a:ea typeface="Calibri" pitchFamily="34" charset="0"/>
                <a:cs typeface="Calibri" pitchFamily="34" charset="0"/>
              </a:rPr>
              <a:t>Enhanced reporting &amp; utilization of PV data for decision-making </a:t>
            </a:r>
            <a:r>
              <a:rPr lang="en-GB" altLang="en-US" sz="1600" dirty="0" smtClean="0">
                <a:ea typeface="Calibri" pitchFamily="34" charset="0"/>
                <a:cs typeface="Calibri" pitchFamily="34" charset="0"/>
                <a:sym typeface="Wingdings" panose="05000000000000000000" pitchFamily="2" charset="2"/>
              </a:rPr>
              <a:t> </a:t>
            </a:r>
            <a:r>
              <a:rPr lang="en-US" sz="1600" i="1" dirty="0" smtClean="0"/>
              <a:t>Lifesaver </a:t>
            </a:r>
            <a:r>
              <a:rPr lang="en-US" sz="1600" dirty="0" smtClean="0"/>
              <a:t>newsletter and PV summary reports</a:t>
            </a:r>
          </a:p>
          <a:p>
            <a:pPr>
              <a:lnSpc>
                <a:spcPct val="100000"/>
              </a:lnSpc>
              <a:spcAft>
                <a:spcPts val="300"/>
              </a:spcAft>
            </a:pPr>
            <a:r>
              <a:rPr lang="en-US" sz="1600" dirty="0" smtClean="0"/>
              <a:t>Jointly with PHPs and PPB, supported PMS for ARVs, anti-TBs, antibiotics etc</a:t>
            </a:r>
          </a:p>
          <a:p>
            <a:pPr>
              <a:lnSpc>
                <a:spcPct val="100000"/>
              </a:lnSpc>
              <a:spcAft>
                <a:spcPts val="300"/>
              </a:spcAft>
            </a:pPr>
            <a:r>
              <a:rPr lang="en-US" sz="1600" dirty="0" smtClean="0"/>
              <a:t>Implemented </a:t>
            </a:r>
            <a:r>
              <a:rPr lang="en-US" sz="1600" dirty="0"/>
              <a:t>the HIV Cohort Event Monitoring (CEM) </a:t>
            </a:r>
            <a:r>
              <a:rPr lang="en-US" sz="1600" dirty="0" smtClean="0"/>
              <a:t>system in </a:t>
            </a:r>
            <a:r>
              <a:rPr lang="en-US" sz="1600" dirty="0"/>
              <a:t>collaboration with </a:t>
            </a:r>
            <a:r>
              <a:rPr lang="en-US" sz="1600" dirty="0" smtClean="0"/>
              <a:t>NASCOP </a:t>
            </a:r>
            <a:r>
              <a:rPr lang="en-US" sz="1600" dirty="0" smtClean="0">
                <a:sym typeface="Wingdings" panose="05000000000000000000" pitchFamily="2" charset="2"/>
              </a:rPr>
              <a:t> </a:t>
            </a:r>
            <a:r>
              <a:rPr lang="en-US" sz="1600" dirty="0" smtClean="0"/>
              <a:t>Developed the CEM data management system</a:t>
            </a:r>
          </a:p>
        </p:txBody>
      </p:sp>
      <p:pic>
        <p:nvPicPr>
          <p:cNvPr id="8" name="Picture 3"/>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4571999" y="1066800"/>
            <a:ext cx="4269719"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32436" y="3962400"/>
            <a:ext cx="4282964" cy="25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4495800" y="6553200"/>
            <a:ext cx="4419600" cy="584775"/>
          </a:xfrm>
          <a:prstGeom prst="rect">
            <a:avLst/>
          </a:prstGeom>
          <a:noFill/>
        </p:spPr>
        <p:txBody>
          <a:bodyPr wrap="square" rtlCol="0">
            <a:spAutoFit/>
          </a:bodyPr>
          <a:lstStyle/>
          <a:p>
            <a:pPr lvl="0">
              <a:defRPr/>
            </a:pPr>
            <a:r>
              <a:rPr lang="en-US" sz="1400" b="1" i="1" dirty="0" smtClean="0">
                <a:solidFill>
                  <a:prstClr val="black"/>
                </a:solidFill>
                <a:latin typeface="Calibri"/>
                <a:ea typeface="ＭＳ Ｐゴシック" pitchFamily="34" charset="-128"/>
              </a:rPr>
              <a:t>Government Officials at the PV ERS launch April 2013</a:t>
            </a:r>
          </a:p>
          <a:p>
            <a:endParaRPr lang="en-GB" dirty="0"/>
          </a:p>
        </p:txBody>
      </p:sp>
    </p:spTree>
    <p:extLst>
      <p:ext uri="{BB962C8B-B14F-4D97-AF65-F5344CB8AC3E}">
        <p14:creationId xmlns:p14="http://schemas.microsoft.com/office/powerpoint/2010/main" val="5098360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Grp="1" noChangeAspect="1" noChangeArrowheads="1"/>
          </p:cNvPicPr>
          <p:nvPr>
            <p:ph sz="half" idx="2"/>
          </p:nvPr>
        </p:nvPicPr>
        <p:blipFill>
          <a:blip r:embed="rId2" cstate="print"/>
          <a:srcRect/>
          <a:stretch>
            <a:fillRect/>
          </a:stretch>
        </p:blipFill>
        <p:spPr>
          <a:xfrm>
            <a:off x="4491902" y="4038599"/>
            <a:ext cx="4499697" cy="2819401"/>
          </a:xfrm>
        </p:spPr>
      </p:pic>
      <p:sp>
        <p:nvSpPr>
          <p:cNvPr id="2" name="Title 1"/>
          <p:cNvSpPr>
            <a:spLocks noGrp="1"/>
          </p:cNvSpPr>
          <p:nvPr>
            <p:ph type="title"/>
          </p:nvPr>
        </p:nvSpPr>
        <p:spPr>
          <a:xfrm>
            <a:off x="304800" y="12915"/>
            <a:ext cx="8229600" cy="1143000"/>
          </a:xfrm>
        </p:spPr>
        <p:txBody>
          <a:bodyPr>
            <a:noAutofit/>
          </a:bodyPr>
          <a:lstStyle/>
          <a:p>
            <a:pPr>
              <a:defRPr/>
            </a:pPr>
            <a:r>
              <a:rPr lang="en-US" sz="2800" dirty="0" smtClean="0">
                <a:solidFill>
                  <a:schemeClr val="tx1"/>
                </a:solidFill>
              </a:rPr>
              <a:t>MSH/HCSM Support </a:t>
            </a:r>
            <a:r>
              <a:rPr lang="en-US" sz="2800" dirty="0">
                <a:solidFill>
                  <a:schemeClr val="tx1"/>
                </a:solidFill>
              </a:rPr>
              <a:t>to </a:t>
            </a:r>
            <a:r>
              <a:rPr lang="en-US" sz="2800" dirty="0" smtClean="0">
                <a:solidFill>
                  <a:schemeClr val="tx1"/>
                </a:solidFill>
              </a:rPr>
              <a:t>Pharmacovigilance in Kenya: </a:t>
            </a:r>
            <a:r>
              <a:rPr lang="en-US" sz="2800" dirty="0" smtClean="0">
                <a:solidFill>
                  <a:srgbClr val="FF0000"/>
                </a:solidFill>
              </a:rPr>
              <a:t>The So-What?</a:t>
            </a:r>
            <a:endParaRPr lang="en-US" sz="2800" dirty="0">
              <a:solidFill>
                <a:srgbClr val="FF0000"/>
              </a:solidFill>
            </a:endParaRPr>
          </a:p>
        </p:txBody>
      </p:sp>
      <p:sp>
        <p:nvSpPr>
          <p:cNvPr id="3" name="Content Placeholder 2"/>
          <p:cNvSpPr>
            <a:spLocks noGrp="1"/>
          </p:cNvSpPr>
          <p:nvPr>
            <p:ph sz="half" idx="1"/>
          </p:nvPr>
        </p:nvSpPr>
        <p:spPr>
          <a:xfrm>
            <a:off x="152400" y="1066800"/>
            <a:ext cx="4267200" cy="5410200"/>
          </a:xfrm>
        </p:spPr>
        <p:txBody>
          <a:bodyPr>
            <a:noAutofit/>
          </a:bodyPr>
          <a:lstStyle/>
          <a:p>
            <a:pPr marL="225425" lvl="1" indent="-225425">
              <a:lnSpc>
                <a:spcPct val="100000"/>
              </a:lnSpc>
              <a:spcBef>
                <a:spcPts val="350"/>
              </a:spcBef>
              <a:spcAft>
                <a:spcPts val="300"/>
              </a:spcAft>
              <a:buFont typeface="Arial" pitchFamily="34" charset="0"/>
              <a:buChar char="•"/>
              <a:defRPr/>
            </a:pPr>
            <a:r>
              <a:rPr lang="en-US" altLang="en-US" sz="1600" dirty="0" smtClean="0">
                <a:ea typeface="ＭＳ Ｐゴシック" pitchFamily="34" charset="-128"/>
              </a:rPr>
              <a:t>The innovative digital system made reporting  easier, cost effective, and prompt, and is being adopted for the EAC region and other countries</a:t>
            </a:r>
          </a:p>
          <a:p>
            <a:pPr marL="225425" lvl="1" indent="-225425">
              <a:lnSpc>
                <a:spcPct val="100000"/>
              </a:lnSpc>
              <a:spcBef>
                <a:spcPts val="350"/>
              </a:spcBef>
              <a:spcAft>
                <a:spcPts val="300"/>
              </a:spcAft>
              <a:buFont typeface="Arial" pitchFamily="34" charset="0"/>
              <a:buChar char="•"/>
              <a:defRPr/>
            </a:pPr>
            <a:r>
              <a:rPr lang="en-US" altLang="en-US" sz="1600" dirty="0">
                <a:ea typeface="ＭＳ Ｐゴシック" pitchFamily="34" charset="-128"/>
              </a:rPr>
              <a:t>Jointly</a:t>
            </a:r>
            <a:r>
              <a:rPr lang="en-US" altLang="en-US" sz="1600" dirty="0" smtClean="0">
                <a:ea typeface="ＭＳ Ｐゴシック" pitchFamily="34" charset="-128"/>
              </a:rPr>
              <a:t> </a:t>
            </a:r>
            <a:r>
              <a:rPr lang="en-US" altLang="en-US" sz="1600" dirty="0">
                <a:ea typeface="ＭＳ Ｐゴシック" pitchFamily="34" charset="-128"/>
              </a:rPr>
              <a:t>with </a:t>
            </a:r>
            <a:r>
              <a:rPr lang="en-US" altLang="en-US" sz="1600" dirty="0" smtClean="0">
                <a:ea typeface="ＭＳ Ｐゴシック" pitchFamily="34" charset="-128"/>
              </a:rPr>
              <a:t>USAID/SIAPS, University of Washington </a:t>
            </a:r>
            <a:r>
              <a:rPr lang="en-US" altLang="en-US" sz="1600" dirty="0">
                <a:ea typeface="ＭＳ Ｐゴシック" pitchFamily="34" charset="-128"/>
              </a:rPr>
              <a:t>and University of Nairobi, developed and institutionalized  MSc in </a:t>
            </a:r>
            <a:r>
              <a:rPr lang="en-US" altLang="en-US" sz="1600" dirty="0" err="1">
                <a:ea typeface="ＭＳ Ｐゴシック" pitchFamily="34" charset="-128"/>
              </a:rPr>
              <a:t>Pharmacoepidemiology</a:t>
            </a:r>
            <a:r>
              <a:rPr lang="en-US" altLang="en-US" sz="1600" dirty="0">
                <a:ea typeface="ＭＳ Ｐゴシック" pitchFamily="34" charset="-128"/>
              </a:rPr>
              <a:t> and </a:t>
            </a:r>
            <a:r>
              <a:rPr lang="en-US" altLang="en-US" sz="1600" dirty="0" smtClean="0">
                <a:ea typeface="ＭＳ Ｐゴシック" pitchFamily="34" charset="-128"/>
              </a:rPr>
              <a:t>Pharmacovigilance</a:t>
            </a:r>
          </a:p>
          <a:p>
            <a:pPr marL="225425" lvl="1" indent="-225425">
              <a:lnSpc>
                <a:spcPct val="100000"/>
              </a:lnSpc>
              <a:spcBef>
                <a:spcPts val="350"/>
              </a:spcBef>
              <a:spcAft>
                <a:spcPts val="300"/>
              </a:spcAft>
              <a:buFont typeface="Arial" pitchFamily="34" charset="0"/>
              <a:buChar char="•"/>
              <a:defRPr/>
            </a:pPr>
            <a:r>
              <a:rPr lang="en-US" altLang="en-US" sz="1600" dirty="0" smtClean="0">
                <a:ea typeface="ＭＳ Ｐゴシック" pitchFamily="34" charset="-128"/>
              </a:rPr>
              <a:t>Kenya recognized as a Regional Centre of Regulatory Excellence in PV. Other countries learning from Kenya on PV system rollout.</a:t>
            </a:r>
          </a:p>
          <a:p>
            <a:pPr marL="342900" lvl="1" indent="-342900">
              <a:lnSpc>
                <a:spcPct val="100000"/>
              </a:lnSpc>
              <a:spcBef>
                <a:spcPts val="350"/>
              </a:spcBef>
              <a:spcAft>
                <a:spcPts val="300"/>
              </a:spcAft>
              <a:buNone/>
            </a:pPr>
            <a:endParaRPr lang="en-US" altLang="en-US" sz="1600" dirty="0" smtClean="0">
              <a:ea typeface="ＭＳ Ｐゴシック" pitchFamily="34" charset="-128"/>
            </a:endParaRPr>
          </a:p>
          <a:p>
            <a:pPr>
              <a:lnSpc>
                <a:spcPct val="100000"/>
              </a:lnSpc>
              <a:spcBef>
                <a:spcPts val="350"/>
              </a:spcBef>
              <a:spcAft>
                <a:spcPts val="300"/>
              </a:spcAft>
              <a:buNone/>
              <a:defRPr/>
            </a:pPr>
            <a:r>
              <a:rPr lang="en-US" sz="1600" dirty="0" smtClean="0">
                <a:ea typeface="ＭＳ Ｐゴシック" pitchFamily="34" charset="-128"/>
              </a:rPr>
              <a:t>Improved reporting  of PV information to PPB has resulted in─</a:t>
            </a:r>
          </a:p>
          <a:p>
            <a:pPr marL="225425" indent="-225425">
              <a:lnSpc>
                <a:spcPct val="100000"/>
              </a:lnSpc>
              <a:spcBef>
                <a:spcPts val="350"/>
              </a:spcBef>
              <a:spcAft>
                <a:spcPts val="300"/>
              </a:spcAft>
              <a:defRPr/>
            </a:pPr>
            <a:r>
              <a:rPr lang="en-US" sz="1600" dirty="0">
                <a:ea typeface="ＭＳ Ｐゴシック" pitchFamily="34" charset="-128"/>
              </a:rPr>
              <a:t>quarantining, recalling, or withdrawing some medicines; changes in labeling; line inspections for continuous GMP </a:t>
            </a:r>
            <a:r>
              <a:rPr lang="en-US" sz="1600" dirty="0" err="1">
                <a:ea typeface="ＭＳ Ｐゴシック" pitchFamily="34" charset="-128"/>
              </a:rPr>
              <a:t>etc</a:t>
            </a:r>
            <a:endParaRPr lang="en-US" sz="1050" dirty="0"/>
          </a:p>
          <a:p>
            <a:pPr marL="225425" indent="-225425">
              <a:lnSpc>
                <a:spcPct val="100000"/>
              </a:lnSpc>
              <a:spcBef>
                <a:spcPts val="350"/>
              </a:spcBef>
              <a:spcAft>
                <a:spcPts val="300"/>
              </a:spcAft>
              <a:defRPr/>
            </a:pPr>
            <a:r>
              <a:rPr lang="en-US" sz="1600" dirty="0" smtClean="0">
                <a:ea typeface="ＭＳ Ｐゴシック" pitchFamily="34" charset="-128"/>
              </a:rPr>
              <a:t>Review of ART guidelines in 2011, 2016</a:t>
            </a:r>
          </a:p>
        </p:txBody>
      </p:sp>
      <p:graphicFrame>
        <p:nvGraphicFramePr>
          <p:cNvPr id="7" name="Content Placeholder 4"/>
          <p:cNvGraphicFramePr>
            <a:graphicFrameLocks/>
          </p:cNvGraphicFramePr>
          <p:nvPr>
            <p:extLst>
              <p:ext uri="{D42A27DB-BD31-4B8C-83A1-F6EECF244321}">
                <p14:modId xmlns:p14="http://schemas.microsoft.com/office/powerpoint/2010/main" val="1941477499"/>
              </p:ext>
            </p:extLst>
          </p:nvPr>
        </p:nvGraphicFramePr>
        <p:xfrm>
          <a:off x="4419600" y="838200"/>
          <a:ext cx="4572000" cy="304800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286272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USAID/SIAPS-Systems and Capacity Building Approach</a:t>
            </a:r>
            <a:endParaRPr lang="en-US" dirty="0"/>
          </a:p>
        </p:txBody>
      </p:sp>
      <p:pic>
        <p:nvPicPr>
          <p:cNvPr id="4" name="Picture 5"/>
          <p:cNvPicPr>
            <a:picLocks noGrp="1" noChangeAspect="1" noChangeArrowheads="1"/>
          </p:cNvPicPr>
          <p:nvPr>
            <p:ph idx="1"/>
          </p:nvPr>
        </p:nvPicPr>
        <p:blipFill>
          <a:blip r:embed="rId2" cstate="print"/>
          <a:srcRect/>
          <a:stretch>
            <a:fillRect/>
          </a:stretch>
        </p:blipFill>
        <p:spPr bwMode="auto">
          <a:xfrm>
            <a:off x="700087" y="1447800"/>
            <a:ext cx="7743825" cy="4724400"/>
          </a:xfrm>
          <a:prstGeom prst="rect">
            <a:avLst/>
          </a:prstGeom>
          <a:noFill/>
          <a:ln w="9525">
            <a:noFill/>
            <a:miter lim="800000"/>
            <a:headEnd/>
            <a:tailEnd/>
          </a:ln>
        </p:spPr>
      </p:pic>
      <p:sp>
        <p:nvSpPr>
          <p:cNvPr id="5" name="Rectangle 3"/>
          <p:cNvSpPr>
            <a:spLocks noChangeArrowheads="1"/>
          </p:cNvSpPr>
          <p:nvPr/>
        </p:nvSpPr>
        <p:spPr bwMode="auto">
          <a:xfrm>
            <a:off x="288925" y="6248400"/>
            <a:ext cx="5045075" cy="415498"/>
          </a:xfrm>
          <a:prstGeom prst="rect">
            <a:avLst/>
          </a:prstGeom>
          <a:noFill/>
          <a:ln w="9525">
            <a:noFill/>
            <a:miter lim="800000"/>
            <a:headEnd/>
            <a:tailEnd/>
          </a:ln>
        </p:spPr>
        <p:txBody>
          <a:bodyPr wrap="square" anchor="ctr">
            <a:spAutoFit/>
          </a:bodyPr>
          <a:lstStyle/>
          <a:p>
            <a:pPr>
              <a:defRPr/>
            </a:pPr>
            <a:r>
              <a:rPr lang="en-US" sz="1000" b="1" dirty="0">
                <a:latin typeface="Calibri" pitchFamily="34" charset="0"/>
                <a:ea typeface="Calibri" pitchFamily="34" charset="0"/>
                <a:cs typeface="Times New Roman" pitchFamily="18" charset="0"/>
              </a:rPr>
              <a:t> </a:t>
            </a:r>
            <a:r>
              <a:rPr lang="en-US" sz="1050" b="1" dirty="0">
                <a:latin typeface="Calibri" pitchFamily="34" charset="0"/>
                <a:ea typeface="Calibri" pitchFamily="34" charset="0"/>
                <a:cs typeface="Times New Roman" pitchFamily="18" charset="0"/>
              </a:rPr>
              <a:t>Adapted from: Potter, C., and R. </a:t>
            </a:r>
            <a:r>
              <a:rPr lang="en-US" sz="1050" b="1" dirty="0" err="1">
                <a:latin typeface="Calibri" pitchFamily="34" charset="0"/>
                <a:ea typeface="Calibri" pitchFamily="34" charset="0"/>
                <a:cs typeface="Times New Roman" pitchFamily="18" charset="0"/>
              </a:rPr>
              <a:t>Brough</a:t>
            </a:r>
            <a:r>
              <a:rPr lang="en-US" sz="1050" b="1" dirty="0">
                <a:latin typeface="Calibri" pitchFamily="34" charset="0"/>
                <a:ea typeface="Calibri" pitchFamily="34" charset="0"/>
                <a:cs typeface="Times New Roman" pitchFamily="18" charset="0"/>
              </a:rPr>
              <a:t>. 2004. Systemic capacity building: A hierarchy of </a:t>
            </a:r>
            <a:r>
              <a:rPr lang="en-US" sz="1050" b="1" dirty="0" smtClean="0">
                <a:latin typeface="Calibri" pitchFamily="34" charset="0"/>
                <a:ea typeface="Calibri" pitchFamily="34" charset="0"/>
                <a:cs typeface="Times New Roman" pitchFamily="18" charset="0"/>
              </a:rPr>
              <a:t>needs. </a:t>
            </a:r>
            <a:r>
              <a:rPr lang="en-US" sz="1050" b="1" i="1" dirty="0" smtClean="0">
                <a:latin typeface="Calibri" pitchFamily="34" charset="0"/>
                <a:ea typeface="Calibri" pitchFamily="34" charset="0"/>
                <a:cs typeface="Times New Roman" pitchFamily="18" charset="0"/>
              </a:rPr>
              <a:t>Health </a:t>
            </a:r>
            <a:r>
              <a:rPr lang="en-US" sz="1050" b="1" i="1" dirty="0">
                <a:latin typeface="Calibri" pitchFamily="34" charset="0"/>
                <a:ea typeface="Calibri" pitchFamily="34" charset="0"/>
                <a:cs typeface="Times New Roman" pitchFamily="18" charset="0"/>
              </a:rPr>
              <a:t>Policy and Planning</a:t>
            </a:r>
            <a:r>
              <a:rPr lang="en-US" sz="1050" b="1" dirty="0">
                <a:latin typeface="Calibri" pitchFamily="34" charset="0"/>
                <a:ea typeface="Calibri" pitchFamily="34" charset="0"/>
                <a:cs typeface="Times New Roman" pitchFamily="18" charset="0"/>
              </a:rPr>
              <a:t> 19:336–45.</a:t>
            </a:r>
            <a:endParaRPr lang="en-US" sz="2000" b="1" dirty="0">
              <a:latin typeface="Arial" charset="0"/>
              <a:ea typeface="Calibri" pitchFamily="34" charset="0"/>
              <a:cs typeface="Times New Roman" pitchFamily="18" charset="0"/>
            </a:endParaRPr>
          </a:p>
        </p:txBody>
      </p:sp>
    </p:spTree>
    <p:extLst>
      <p:ext uri="{BB962C8B-B14F-4D97-AF65-F5344CB8AC3E}">
        <p14:creationId xmlns:p14="http://schemas.microsoft.com/office/powerpoint/2010/main" val="26092931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57200" y="228600"/>
            <a:ext cx="8229600" cy="762000"/>
          </a:xfrm>
        </p:spPr>
        <p:txBody>
          <a:bodyPr/>
          <a:lstStyle/>
          <a:p>
            <a:r>
              <a:rPr lang="en-US" altLang="en-US" sz="3200"/>
              <a:t>The Tao (Way) of Leaders</a:t>
            </a:r>
            <a:r>
              <a:rPr lang="en-US" altLang="en-US"/>
              <a:t>hip</a:t>
            </a:r>
          </a:p>
        </p:txBody>
      </p:sp>
      <p:sp>
        <p:nvSpPr>
          <p:cNvPr id="27651" name="Content Placeholder 2"/>
          <p:cNvSpPr>
            <a:spLocks noGrp="1"/>
          </p:cNvSpPr>
          <p:nvPr>
            <p:ph idx="1"/>
          </p:nvPr>
        </p:nvSpPr>
        <p:spPr>
          <a:xfrm>
            <a:off x="0" y="1066800"/>
            <a:ext cx="9144000" cy="5791200"/>
          </a:xfrm>
          <a:blipFill dpi="0" rotWithShape="1">
            <a:blip r:embed="rId3" cstate="print"/>
            <a:srcRect/>
            <a:tile tx="0" ty="0" sx="100000" sy="100000" flip="none" algn="tl"/>
          </a:blipFill>
        </p:spPr>
        <p:txBody>
          <a:bodyPr>
            <a:noAutofit/>
          </a:bodyPr>
          <a:lstStyle/>
          <a:p>
            <a:pPr algn="ctr">
              <a:buFont typeface="Wingdings" pitchFamily="2" charset="2"/>
              <a:buNone/>
            </a:pPr>
            <a:r>
              <a:rPr lang="en-US" altLang="en-US" sz="2000" b="1" dirty="0">
                <a:latin typeface="Calibri" pitchFamily="34" charset="0"/>
              </a:rPr>
              <a:t>GO</a:t>
            </a:r>
            <a:r>
              <a:rPr lang="en-US" altLang="en-US" sz="2000" dirty="0">
                <a:latin typeface="Calibri" pitchFamily="34" charset="0"/>
              </a:rPr>
              <a:t> TO THE PEOPLE</a:t>
            </a:r>
          </a:p>
          <a:p>
            <a:pPr algn="ctr">
              <a:buFont typeface="Wingdings" pitchFamily="2" charset="2"/>
              <a:buNone/>
            </a:pPr>
            <a:r>
              <a:rPr lang="en-US" altLang="en-US" sz="2000" b="1" dirty="0">
                <a:latin typeface="Calibri" pitchFamily="34" charset="0"/>
              </a:rPr>
              <a:t>LIVE</a:t>
            </a:r>
            <a:r>
              <a:rPr lang="en-US" altLang="en-US" sz="2000" dirty="0">
                <a:latin typeface="Calibri" pitchFamily="34" charset="0"/>
              </a:rPr>
              <a:t> AMONG THEM</a:t>
            </a:r>
          </a:p>
          <a:p>
            <a:pPr algn="ctr">
              <a:buFont typeface="Wingdings" pitchFamily="2" charset="2"/>
              <a:buNone/>
            </a:pPr>
            <a:r>
              <a:rPr lang="en-US" altLang="en-US" sz="2000" b="1" dirty="0">
                <a:latin typeface="Calibri" pitchFamily="34" charset="0"/>
              </a:rPr>
              <a:t>LEARN</a:t>
            </a:r>
            <a:r>
              <a:rPr lang="en-US" altLang="en-US" sz="2000" dirty="0">
                <a:latin typeface="Calibri" pitchFamily="34" charset="0"/>
              </a:rPr>
              <a:t> FROM THEM</a:t>
            </a:r>
          </a:p>
          <a:p>
            <a:pPr algn="ctr">
              <a:buFont typeface="Wingdings" pitchFamily="2" charset="2"/>
              <a:buNone/>
            </a:pPr>
            <a:r>
              <a:rPr lang="en-US" altLang="en-US" sz="2000" b="1" dirty="0">
                <a:latin typeface="Calibri" pitchFamily="34" charset="0"/>
              </a:rPr>
              <a:t>LOVE </a:t>
            </a:r>
            <a:r>
              <a:rPr lang="en-US" altLang="en-US" sz="2000" dirty="0">
                <a:latin typeface="Calibri" pitchFamily="34" charset="0"/>
              </a:rPr>
              <a:t>THEM</a:t>
            </a:r>
          </a:p>
          <a:p>
            <a:pPr algn="ctr">
              <a:buFont typeface="Wingdings" pitchFamily="2" charset="2"/>
              <a:buNone/>
            </a:pPr>
            <a:r>
              <a:rPr lang="en-US" altLang="en-US" sz="2000" b="1" dirty="0">
                <a:latin typeface="Calibri" pitchFamily="34" charset="0"/>
              </a:rPr>
              <a:t>START WITH </a:t>
            </a:r>
            <a:r>
              <a:rPr lang="en-US" altLang="en-US" sz="2000" dirty="0">
                <a:latin typeface="Calibri" pitchFamily="34" charset="0"/>
              </a:rPr>
              <a:t>WHAT THEY KNOW</a:t>
            </a:r>
          </a:p>
          <a:p>
            <a:pPr algn="ctr">
              <a:buFont typeface="Wingdings" pitchFamily="2" charset="2"/>
              <a:buNone/>
            </a:pPr>
            <a:r>
              <a:rPr lang="en-US" altLang="en-US" sz="2000" b="1" dirty="0">
                <a:latin typeface="Calibri" pitchFamily="34" charset="0"/>
              </a:rPr>
              <a:t>BUILD ON </a:t>
            </a:r>
            <a:r>
              <a:rPr lang="en-US" altLang="en-US" sz="2000" dirty="0">
                <a:latin typeface="Calibri" pitchFamily="34" charset="0"/>
              </a:rPr>
              <a:t>WHAT THEY HAVE</a:t>
            </a:r>
          </a:p>
          <a:p>
            <a:pPr algn="ctr">
              <a:buFont typeface="Wingdings" pitchFamily="2" charset="2"/>
              <a:buNone/>
            </a:pPr>
            <a:r>
              <a:rPr lang="en-US" altLang="en-US" sz="2000" dirty="0">
                <a:latin typeface="Calibri" pitchFamily="34" charset="0"/>
              </a:rPr>
              <a:t>BUT FOR THE BEST LEADERS</a:t>
            </a:r>
          </a:p>
          <a:p>
            <a:pPr algn="ctr">
              <a:buFont typeface="Wingdings" pitchFamily="2" charset="2"/>
              <a:buNone/>
            </a:pPr>
            <a:r>
              <a:rPr lang="en-US" altLang="en-US" sz="2000" dirty="0">
                <a:latin typeface="Calibri" pitchFamily="34" charset="0"/>
              </a:rPr>
              <a:t>WHEN THEIR WORK IS ACCOMPLISHED</a:t>
            </a:r>
          </a:p>
          <a:p>
            <a:pPr algn="ctr">
              <a:buFont typeface="Wingdings" pitchFamily="2" charset="2"/>
              <a:buNone/>
            </a:pPr>
            <a:r>
              <a:rPr lang="en-US" altLang="en-US" sz="2000" dirty="0">
                <a:latin typeface="Calibri" pitchFamily="34" charset="0"/>
              </a:rPr>
              <a:t>THEIR WORK IS DONE,</a:t>
            </a:r>
          </a:p>
          <a:p>
            <a:pPr algn="ctr">
              <a:buFont typeface="Wingdings" pitchFamily="2" charset="2"/>
              <a:buNone/>
            </a:pPr>
            <a:r>
              <a:rPr lang="en-US" altLang="en-US" sz="2000" b="1" dirty="0">
                <a:latin typeface="Calibri" pitchFamily="34" charset="0"/>
              </a:rPr>
              <a:t>THE PEOPLE WILL REMARK</a:t>
            </a:r>
          </a:p>
          <a:p>
            <a:pPr algn="ctr">
              <a:buFont typeface="Wingdings" pitchFamily="2" charset="2"/>
              <a:buNone/>
            </a:pPr>
            <a:r>
              <a:rPr lang="en-US" altLang="en-US" sz="2000" b="1" i="1" u="sng" dirty="0">
                <a:latin typeface="Calibri" pitchFamily="34" charset="0"/>
              </a:rPr>
              <a:t>WE HAVE DONE IT OURSELVES</a:t>
            </a:r>
          </a:p>
          <a:p>
            <a:pPr algn="ctr">
              <a:buFont typeface="Wingdings" pitchFamily="2" charset="2"/>
              <a:buNone/>
            </a:pPr>
            <a:endParaRPr lang="en-US" altLang="en-US" sz="2000" b="1" dirty="0">
              <a:latin typeface="Beanie"/>
            </a:endParaRPr>
          </a:p>
        </p:txBody>
      </p:sp>
    </p:spTree>
    <p:extLst>
      <p:ext uri="{BB962C8B-B14F-4D97-AF65-F5344CB8AC3E}">
        <p14:creationId xmlns:p14="http://schemas.microsoft.com/office/powerpoint/2010/main" val="33738461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3875" y="615356"/>
            <a:ext cx="8096250" cy="5381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41172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txBody>
          <a:bodyPr/>
          <a:lstStyle/>
          <a:p>
            <a:pPr algn="ctr"/>
            <a:r>
              <a:rPr lang="en-US" dirty="0"/>
              <a:t>Overview and Perspective </a:t>
            </a:r>
            <a:r>
              <a:rPr lang="en-US" dirty="0" smtClean="0"/>
              <a:t>of SIAPS</a:t>
            </a:r>
            <a:endParaRPr lang="en-US" dirty="0"/>
          </a:p>
        </p:txBody>
      </p:sp>
      <p:sp>
        <p:nvSpPr>
          <p:cNvPr id="3" name="Content Placeholder 2"/>
          <p:cNvSpPr>
            <a:spLocks noGrp="1"/>
          </p:cNvSpPr>
          <p:nvPr>
            <p:ph sz="half" idx="1"/>
          </p:nvPr>
        </p:nvSpPr>
        <p:spPr>
          <a:xfrm>
            <a:off x="228600" y="1600200"/>
            <a:ext cx="4267200" cy="4525963"/>
          </a:xfrm>
        </p:spPr>
        <p:txBody>
          <a:bodyPr>
            <a:normAutofit/>
          </a:bodyPr>
          <a:lstStyle/>
          <a:p>
            <a:r>
              <a:rPr lang="en-US" u="sng" dirty="0" smtClean="0"/>
              <a:t>Program Name: </a:t>
            </a:r>
            <a:r>
              <a:rPr lang="en-US" dirty="0" smtClean="0"/>
              <a:t>Systems </a:t>
            </a:r>
            <a:r>
              <a:rPr lang="en-US" dirty="0"/>
              <a:t>for Improved Access to Pharmaceuticals and Services (SIAPS) </a:t>
            </a:r>
            <a:r>
              <a:rPr lang="en-US" dirty="0" smtClean="0"/>
              <a:t>Program</a:t>
            </a:r>
          </a:p>
          <a:p>
            <a:endParaRPr lang="en-US" dirty="0"/>
          </a:p>
          <a:p>
            <a:r>
              <a:rPr lang="en-US" dirty="0" smtClean="0"/>
              <a:t>Funded by </a:t>
            </a:r>
            <a:r>
              <a:rPr lang="en-US" u="sng" dirty="0" smtClean="0"/>
              <a:t>USAID</a:t>
            </a:r>
            <a:r>
              <a:rPr lang="en-US" dirty="0" smtClean="0"/>
              <a:t> and implemented by Management Sciences for Health (MSH) </a:t>
            </a:r>
          </a:p>
          <a:p>
            <a:pPr marL="0" indent="0">
              <a:buNone/>
            </a:pPr>
            <a:endParaRPr lang="en-US" dirty="0" smtClean="0"/>
          </a:p>
        </p:txBody>
      </p:sp>
      <p:sp>
        <p:nvSpPr>
          <p:cNvPr id="4" name="Content Placeholder 3"/>
          <p:cNvSpPr>
            <a:spLocks noGrp="1"/>
          </p:cNvSpPr>
          <p:nvPr>
            <p:ph sz="half" idx="2"/>
          </p:nvPr>
        </p:nvSpPr>
        <p:spPr>
          <a:xfrm>
            <a:off x="4724400" y="1600200"/>
            <a:ext cx="4038600" cy="5273300"/>
          </a:xfrm>
        </p:spPr>
        <p:txBody>
          <a:bodyPr>
            <a:normAutofit/>
          </a:bodyPr>
          <a:lstStyle/>
          <a:p>
            <a:r>
              <a:rPr lang="en-US" dirty="0"/>
              <a:t>Overview of the USAID/SIAPS </a:t>
            </a:r>
            <a:r>
              <a:rPr lang="en-US" dirty="0" smtClean="0"/>
              <a:t>Program</a:t>
            </a:r>
          </a:p>
          <a:p>
            <a:r>
              <a:rPr lang="en-US" dirty="0"/>
              <a:t>SIAPS Perspective on AMRH</a:t>
            </a:r>
          </a:p>
          <a:p>
            <a:r>
              <a:rPr lang="en-US" dirty="0" smtClean="0"/>
              <a:t>Support to AMRH and the RCOREs </a:t>
            </a:r>
            <a:r>
              <a:rPr lang="en-US" dirty="0"/>
              <a:t>initiative </a:t>
            </a:r>
          </a:p>
          <a:p>
            <a:r>
              <a:rPr lang="en-US" dirty="0" smtClean="0"/>
              <a:t>Support to EAC-MRH Pharmacovigilance agenda</a:t>
            </a:r>
          </a:p>
          <a:p>
            <a:r>
              <a:rPr lang="en-US" dirty="0" smtClean="0"/>
              <a:t>Kenya Case Study</a:t>
            </a:r>
            <a:endParaRPr lang="en-US" dirty="0"/>
          </a:p>
          <a:p>
            <a:endParaRPr lang="en-US" dirty="0"/>
          </a:p>
        </p:txBody>
      </p:sp>
      <p:sp>
        <p:nvSpPr>
          <p:cNvPr id="5" name="TextBox 4"/>
          <p:cNvSpPr txBox="1"/>
          <p:nvPr/>
        </p:nvSpPr>
        <p:spPr>
          <a:xfrm>
            <a:off x="5410200" y="1064567"/>
            <a:ext cx="3352800" cy="461665"/>
          </a:xfrm>
          <a:prstGeom prst="rect">
            <a:avLst/>
          </a:prstGeom>
          <a:noFill/>
        </p:spPr>
        <p:txBody>
          <a:bodyPr wrap="square" rtlCol="0">
            <a:spAutoFit/>
          </a:bodyPr>
          <a:lstStyle/>
          <a:p>
            <a:r>
              <a:rPr lang="en-US" sz="2400" dirty="0" smtClean="0">
                <a:solidFill>
                  <a:srgbClr val="FF0000"/>
                </a:solidFill>
              </a:rPr>
              <a:t>PRESENTATION OUTLINE</a:t>
            </a:r>
            <a:endParaRPr lang="en-US" sz="2400" dirty="0">
              <a:solidFill>
                <a:srgbClr val="FF0000"/>
              </a:solidFill>
            </a:endParaRPr>
          </a:p>
        </p:txBody>
      </p:sp>
    </p:spTree>
    <p:extLst>
      <p:ext uri="{BB962C8B-B14F-4D97-AF65-F5344CB8AC3E}">
        <p14:creationId xmlns:p14="http://schemas.microsoft.com/office/powerpoint/2010/main" val="23650167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6477000" cy="944562"/>
          </a:xfrm>
        </p:spPr>
        <p:txBody>
          <a:bodyPr>
            <a:normAutofit fontScale="90000"/>
          </a:bodyPr>
          <a:lstStyle/>
          <a:p>
            <a:r>
              <a:rPr lang="en-US" sz="3600" dirty="0" smtClean="0"/>
              <a:t>Overview: SIAPS Overall Goal and </a:t>
            </a:r>
            <a:br>
              <a:rPr lang="en-US" sz="3600" dirty="0" smtClean="0"/>
            </a:br>
            <a:r>
              <a:rPr lang="en-US" sz="3600" dirty="0" smtClean="0"/>
              <a:t>Objective</a:t>
            </a:r>
            <a:endParaRPr lang="en-US" sz="3600" dirty="0"/>
          </a:p>
        </p:txBody>
      </p:sp>
      <p:sp>
        <p:nvSpPr>
          <p:cNvPr id="3" name="Content Placeholder 2"/>
          <p:cNvSpPr>
            <a:spLocks noGrp="1"/>
          </p:cNvSpPr>
          <p:nvPr>
            <p:ph idx="1"/>
          </p:nvPr>
        </p:nvSpPr>
        <p:spPr>
          <a:xfrm>
            <a:off x="457200" y="1447800"/>
            <a:ext cx="8305800" cy="4648200"/>
          </a:xfrm>
        </p:spPr>
        <p:txBody>
          <a:bodyPr>
            <a:normAutofit lnSpcReduction="10000"/>
          </a:bodyPr>
          <a:lstStyle/>
          <a:p>
            <a:r>
              <a:rPr lang="en-US" sz="3000" dirty="0" smtClean="0"/>
              <a:t>Goal</a:t>
            </a:r>
          </a:p>
          <a:p>
            <a:pPr lvl="1"/>
            <a:r>
              <a:rPr lang="en-US" sz="2800" dirty="0" smtClean="0"/>
              <a:t>To assure the availability of quality pharmaceutical </a:t>
            </a:r>
            <a:r>
              <a:rPr lang="en-US" sz="2800" b="1" i="1" dirty="0" smtClean="0">
                <a:solidFill>
                  <a:srgbClr val="FF0000"/>
                </a:solidFill>
              </a:rPr>
              <a:t>products</a:t>
            </a:r>
            <a:r>
              <a:rPr lang="en-US" sz="2800" dirty="0" smtClean="0">
                <a:solidFill>
                  <a:srgbClr val="FF0000"/>
                </a:solidFill>
              </a:rPr>
              <a:t> </a:t>
            </a:r>
            <a:r>
              <a:rPr lang="en-US" sz="2800" dirty="0" smtClean="0"/>
              <a:t>and effective pharmaceutical </a:t>
            </a:r>
            <a:r>
              <a:rPr lang="en-US" sz="2800" b="1" i="1" dirty="0" smtClean="0">
                <a:solidFill>
                  <a:srgbClr val="FF0000"/>
                </a:solidFill>
              </a:rPr>
              <a:t>services</a:t>
            </a:r>
            <a:r>
              <a:rPr lang="en-US" sz="2800" dirty="0" smtClean="0">
                <a:solidFill>
                  <a:srgbClr val="FF0000"/>
                </a:solidFill>
              </a:rPr>
              <a:t> </a:t>
            </a:r>
            <a:r>
              <a:rPr lang="en-US" sz="2800" dirty="0" smtClean="0"/>
              <a:t>to achieve desired health </a:t>
            </a:r>
            <a:r>
              <a:rPr lang="en-US" sz="2800" b="1" i="1" dirty="0" smtClean="0">
                <a:solidFill>
                  <a:srgbClr val="FF0000"/>
                </a:solidFill>
              </a:rPr>
              <a:t>outcomes </a:t>
            </a:r>
          </a:p>
          <a:p>
            <a:pPr lvl="1"/>
            <a:endParaRPr lang="en-US" sz="2800" b="1" i="1" dirty="0" smtClean="0">
              <a:solidFill>
                <a:srgbClr val="FF0000"/>
              </a:solidFill>
            </a:endParaRPr>
          </a:p>
          <a:p>
            <a:r>
              <a:rPr lang="en-US" sz="3000" dirty="0" smtClean="0"/>
              <a:t>Objective</a:t>
            </a:r>
          </a:p>
          <a:p>
            <a:pPr lvl="1"/>
            <a:r>
              <a:rPr lang="en-US" sz="2800" dirty="0" smtClean="0"/>
              <a:t>To promote and use a </a:t>
            </a:r>
            <a:r>
              <a:rPr lang="en-US" sz="2800" b="1" i="1" dirty="0" smtClean="0">
                <a:solidFill>
                  <a:srgbClr val="FF0000"/>
                </a:solidFill>
              </a:rPr>
              <a:t>systems-strengthening approach</a:t>
            </a:r>
            <a:r>
              <a:rPr lang="en-US" sz="2800" dirty="0" smtClean="0"/>
              <a:t> consistent with the </a:t>
            </a:r>
            <a:r>
              <a:rPr lang="en-US" sz="2800" b="1" i="1" dirty="0" smtClean="0">
                <a:solidFill>
                  <a:srgbClr val="FF0000"/>
                </a:solidFill>
              </a:rPr>
              <a:t>Global Health Initiative </a:t>
            </a:r>
            <a:r>
              <a:rPr lang="en-US" sz="2800" dirty="0" smtClean="0"/>
              <a:t>that will result in positive and </a:t>
            </a:r>
            <a:r>
              <a:rPr lang="en-US" sz="2800" b="1" i="1" dirty="0" smtClean="0">
                <a:solidFill>
                  <a:srgbClr val="FF0000"/>
                </a:solidFill>
              </a:rPr>
              <a:t>sustainable</a:t>
            </a:r>
            <a:r>
              <a:rPr lang="en-US" sz="2800" dirty="0" smtClean="0">
                <a:solidFill>
                  <a:srgbClr val="FF0000"/>
                </a:solidFill>
              </a:rPr>
              <a:t> </a:t>
            </a:r>
            <a:r>
              <a:rPr lang="en-US" sz="2800" b="1" i="1" dirty="0" smtClean="0">
                <a:solidFill>
                  <a:srgbClr val="FF0000"/>
                </a:solidFill>
              </a:rPr>
              <a:t>health impact</a:t>
            </a:r>
          </a:p>
          <a:p>
            <a:pPr lvl="2">
              <a:buNone/>
            </a:pPr>
            <a:endParaRPr lang="en-US" sz="2800" dirty="0" smtClean="0"/>
          </a:p>
        </p:txBody>
      </p:sp>
      <p:graphicFrame>
        <p:nvGraphicFramePr>
          <p:cNvPr id="4" name="Diagram 3"/>
          <p:cNvGraphicFramePr/>
          <p:nvPr>
            <p:extLst/>
          </p:nvPr>
        </p:nvGraphicFramePr>
        <p:xfrm>
          <a:off x="6096000" y="38100"/>
          <a:ext cx="3276600" cy="20955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15884244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6200"/>
            <a:ext cx="8229600" cy="1143000"/>
          </a:xfrm>
        </p:spPr>
        <p:txBody>
          <a:bodyPr>
            <a:normAutofit/>
          </a:bodyPr>
          <a:lstStyle/>
          <a:p>
            <a:r>
              <a:rPr lang="en-US" sz="3600" dirty="0" smtClean="0"/>
              <a:t>Improved </a:t>
            </a:r>
            <a:r>
              <a:rPr lang="en-US" sz="3600" i="1" dirty="0" smtClean="0"/>
              <a:t>Access</a:t>
            </a:r>
            <a:r>
              <a:rPr lang="en-US" sz="3600" dirty="0" smtClean="0"/>
              <a:t>. Improved </a:t>
            </a:r>
            <a:r>
              <a:rPr lang="en-US" sz="3600" i="1" dirty="0" smtClean="0"/>
              <a:t>Services</a:t>
            </a:r>
            <a:r>
              <a:rPr lang="en-US" sz="3600" dirty="0" smtClean="0"/>
              <a:t>.</a:t>
            </a:r>
            <a:endParaRPr lang="en-US" sz="3600" dirty="0"/>
          </a:p>
        </p:txBody>
      </p:sp>
      <p:pic>
        <p:nvPicPr>
          <p:cNvPr id="7" name="Picture 6"/>
          <p:cNvPicPr>
            <a:picLocks noChangeAspect="1"/>
          </p:cNvPicPr>
          <p:nvPr/>
        </p:nvPicPr>
        <p:blipFill>
          <a:blip r:embed="rId4" cstate="print"/>
          <a:stretch>
            <a:fillRect/>
          </a:stretch>
        </p:blipFill>
        <p:spPr>
          <a:xfrm>
            <a:off x="381000" y="1447800"/>
            <a:ext cx="3505200" cy="2324100"/>
          </a:xfrm>
          <a:prstGeom prst="rect">
            <a:avLst/>
          </a:prstGeom>
        </p:spPr>
      </p:pic>
      <p:pic>
        <p:nvPicPr>
          <p:cNvPr id="8" name="Picture 7"/>
          <p:cNvPicPr>
            <a:picLocks noChangeAspect="1"/>
          </p:cNvPicPr>
          <p:nvPr/>
        </p:nvPicPr>
        <p:blipFill>
          <a:blip r:embed="rId5" cstate="print"/>
          <a:stretch>
            <a:fillRect/>
          </a:stretch>
        </p:blipFill>
        <p:spPr>
          <a:xfrm>
            <a:off x="3098800" y="1143000"/>
            <a:ext cx="2616200" cy="3098800"/>
          </a:xfrm>
          <a:prstGeom prst="rect">
            <a:avLst/>
          </a:prstGeom>
        </p:spPr>
      </p:pic>
      <p:pic>
        <p:nvPicPr>
          <p:cNvPr id="5" name="Picture 4"/>
          <p:cNvPicPr>
            <a:picLocks noChangeAspect="1"/>
          </p:cNvPicPr>
          <p:nvPr/>
        </p:nvPicPr>
        <p:blipFill rotWithShape="1">
          <a:blip r:embed="rId6" cstate="print"/>
          <a:srcRect l="8121" r="12055"/>
          <a:stretch/>
        </p:blipFill>
        <p:spPr>
          <a:xfrm>
            <a:off x="5334000" y="1676400"/>
            <a:ext cx="3643953" cy="1897398"/>
          </a:xfrm>
          <a:prstGeom prst="rect">
            <a:avLst/>
          </a:prstGeom>
        </p:spPr>
      </p:pic>
      <p:pic>
        <p:nvPicPr>
          <p:cNvPr id="11" name="Picture 10"/>
          <p:cNvPicPr>
            <a:picLocks noChangeAspect="1"/>
          </p:cNvPicPr>
          <p:nvPr/>
        </p:nvPicPr>
        <p:blipFill>
          <a:blip r:embed="rId7" cstate="print"/>
          <a:stretch>
            <a:fillRect/>
          </a:stretch>
        </p:blipFill>
        <p:spPr>
          <a:xfrm>
            <a:off x="762000" y="3581400"/>
            <a:ext cx="3429000" cy="2362200"/>
          </a:xfrm>
          <a:prstGeom prst="rect">
            <a:avLst/>
          </a:prstGeom>
        </p:spPr>
      </p:pic>
      <p:pic>
        <p:nvPicPr>
          <p:cNvPr id="9" name="Content Placeholder 3"/>
          <p:cNvPicPr>
            <a:picLocks noGrp="1" noChangeAspect="1"/>
          </p:cNvPicPr>
          <p:nvPr>
            <p:ph idx="1"/>
          </p:nvPr>
        </p:nvPicPr>
        <p:blipFill>
          <a:blip r:embed="rId8" cstate="email">
            <a:extLst>
              <a:ext uri="{28A0092B-C50C-407E-A947-70E740481C1C}">
                <a14:useLocalDpi xmlns:a14="http://schemas.microsoft.com/office/drawing/2010/main"/>
              </a:ext>
            </a:extLst>
          </a:blip>
          <a:srcRect l="7184" r="7184"/>
          <a:stretch>
            <a:fillRect/>
          </a:stretch>
        </p:blipFill>
        <p:spPr>
          <a:xfrm>
            <a:off x="4114800" y="3505200"/>
            <a:ext cx="4102100" cy="2255997"/>
          </a:xfrm>
        </p:spPr>
      </p:pic>
      <p:sp>
        <p:nvSpPr>
          <p:cNvPr id="2" name="TextBox 1"/>
          <p:cNvSpPr txBox="1"/>
          <p:nvPr/>
        </p:nvSpPr>
        <p:spPr>
          <a:xfrm>
            <a:off x="4168061" y="5678269"/>
            <a:ext cx="3893951" cy="523220"/>
          </a:xfrm>
          <a:prstGeom prst="rect">
            <a:avLst/>
          </a:prstGeom>
          <a:noFill/>
        </p:spPr>
        <p:txBody>
          <a:bodyPr wrap="none" rtlCol="0">
            <a:spAutoFit/>
          </a:bodyPr>
          <a:lstStyle/>
          <a:p>
            <a:r>
              <a:rPr lang="en-US" sz="2800" b="1" dirty="0" smtClean="0">
                <a:solidFill>
                  <a:srgbClr val="5161AB"/>
                </a:solidFill>
                <a:ea typeface="+mj-ea"/>
                <a:cs typeface="Arial" pitchFamily="34" charset="0"/>
              </a:rPr>
              <a:t>Better </a:t>
            </a:r>
            <a:r>
              <a:rPr lang="en-US" sz="2800" b="1" i="1" dirty="0" smtClean="0">
                <a:solidFill>
                  <a:srgbClr val="5161AB"/>
                </a:solidFill>
                <a:ea typeface="+mj-ea"/>
                <a:cs typeface="Arial" pitchFamily="34" charset="0"/>
              </a:rPr>
              <a:t>Health</a:t>
            </a:r>
            <a:r>
              <a:rPr lang="en-US" sz="2800" b="1" dirty="0" smtClean="0">
                <a:solidFill>
                  <a:srgbClr val="5161AB"/>
                </a:solidFill>
                <a:ea typeface="+mj-ea"/>
                <a:cs typeface="Arial" pitchFamily="34" charset="0"/>
              </a:rPr>
              <a:t> </a:t>
            </a:r>
            <a:r>
              <a:rPr lang="en-US" sz="2800" b="1" i="1" dirty="0" smtClean="0">
                <a:solidFill>
                  <a:srgbClr val="5161AB"/>
                </a:solidFill>
                <a:ea typeface="+mj-ea"/>
                <a:cs typeface="Arial" pitchFamily="34" charset="0"/>
              </a:rPr>
              <a:t>Outcomes.</a:t>
            </a:r>
            <a:endParaRPr lang="en-US" sz="1200" i="1" dirty="0"/>
          </a:p>
        </p:txBody>
      </p:sp>
    </p:spTree>
    <p:custDataLst>
      <p:tags r:id="rId1"/>
    </p:custDataLst>
    <p:extLst>
      <p:ext uri="{BB962C8B-B14F-4D97-AF65-F5344CB8AC3E}">
        <p14:creationId xmlns:p14="http://schemas.microsoft.com/office/powerpoint/2010/main" val="14872911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3200" dirty="0" smtClean="0"/>
              <a:t>SIAPS Partners and Specialized Resources</a:t>
            </a:r>
            <a:endParaRPr lang="en-US" sz="3200" dirty="0"/>
          </a:p>
        </p:txBody>
      </p:sp>
      <p:graphicFrame>
        <p:nvGraphicFramePr>
          <p:cNvPr id="4" name="Diagram 3"/>
          <p:cNvGraphicFramePr/>
          <p:nvPr>
            <p:extLst/>
          </p:nvPr>
        </p:nvGraphicFramePr>
        <p:xfrm>
          <a:off x="254759" y="1182238"/>
          <a:ext cx="4038600" cy="495925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5" name="Diagram 4"/>
          <p:cNvGraphicFramePr/>
          <p:nvPr>
            <p:extLst/>
          </p:nvPr>
        </p:nvGraphicFramePr>
        <p:xfrm>
          <a:off x="4453719" y="1182237"/>
          <a:ext cx="4499212" cy="49530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custDataLst>
      <p:tags r:id="rId1"/>
    </p:custDataLst>
    <p:extLst>
      <p:ext uri="{BB962C8B-B14F-4D97-AF65-F5344CB8AC3E}">
        <p14:creationId xmlns:p14="http://schemas.microsoft.com/office/powerpoint/2010/main" val="34864834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684"/>
          <a:stretch/>
        </p:blipFill>
        <p:spPr bwMode="auto">
          <a:xfrm>
            <a:off x="0" y="708343"/>
            <a:ext cx="8325135" cy="54489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219501" y="152400"/>
            <a:ext cx="6536140" cy="838200"/>
          </a:xfrm>
        </p:spPr>
        <p:txBody>
          <a:bodyPr>
            <a:normAutofit/>
          </a:bodyPr>
          <a:lstStyle/>
          <a:p>
            <a:r>
              <a:rPr lang="en-US" dirty="0" smtClean="0"/>
              <a:t>Where We Work</a:t>
            </a:r>
            <a:endParaRPr lang="en-US" dirty="0"/>
          </a:p>
        </p:txBody>
      </p:sp>
      <p:sp>
        <p:nvSpPr>
          <p:cNvPr id="4" name="TextBox 3"/>
          <p:cNvSpPr txBox="1"/>
          <p:nvPr/>
        </p:nvSpPr>
        <p:spPr>
          <a:xfrm>
            <a:off x="174008" y="5203208"/>
            <a:ext cx="3733800" cy="954107"/>
          </a:xfrm>
          <a:prstGeom prst="rect">
            <a:avLst/>
          </a:prstGeom>
          <a:noFill/>
        </p:spPr>
        <p:txBody>
          <a:bodyPr wrap="square" rtlCol="0">
            <a:spAutoFit/>
          </a:bodyPr>
          <a:lstStyle/>
          <a:p>
            <a:pPr marL="285750" indent="-285750">
              <a:buFont typeface="Arial"/>
              <a:buChar char="•"/>
            </a:pPr>
            <a:r>
              <a:rPr lang="en-US" sz="1400" b="1" dirty="0" smtClean="0"/>
              <a:t>TA in ≈ 30 countries</a:t>
            </a:r>
          </a:p>
          <a:p>
            <a:pPr marL="285750" indent="-285750">
              <a:buFont typeface="Arial"/>
              <a:buChar char="•"/>
            </a:pPr>
            <a:r>
              <a:rPr lang="en-US" sz="1400" b="1" dirty="0" smtClean="0"/>
              <a:t>Offices in 20 countries</a:t>
            </a:r>
          </a:p>
          <a:p>
            <a:pPr marL="285750" indent="-285750">
              <a:buFont typeface="Arial"/>
              <a:buChar char="•"/>
            </a:pPr>
            <a:r>
              <a:rPr lang="en-US" sz="1400" b="1" dirty="0" smtClean="0"/>
              <a:t>≈ 300 Staff worldwide</a:t>
            </a:r>
            <a:endParaRPr lang="en-US" sz="1400" dirty="0" smtClean="0"/>
          </a:p>
          <a:p>
            <a:pPr marL="285750" indent="-285750">
              <a:buFont typeface="Arial"/>
              <a:buChar char="•"/>
            </a:pPr>
            <a:r>
              <a:rPr lang="en-US" sz="1400" b="1" dirty="0"/>
              <a:t>≈ </a:t>
            </a:r>
            <a:r>
              <a:rPr lang="en-US" sz="1400" b="1" dirty="0" smtClean="0"/>
              <a:t>80%  of staff from host country</a:t>
            </a:r>
          </a:p>
        </p:txBody>
      </p:sp>
      <p:sp>
        <p:nvSpPr>
          <p:cNvPr id="9" name="Rectangle 8"/>
          <p:cNvSpPr/>
          <p:nvPr/>
        </p:nvSpPr>
        <p:spPr>
          <a:xfrm>
            <a:off x="5257800" y="5257800"/>
            <a:ext cx="18288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705601" y="62091"/>
            <a:ext cx="2590800" cy="5909310"/>
          </a:xfrm>
          <a:prstGeom prst="rect">
            <a:avLst/>
          </a:prstGeom>
          <a:noFill/>
        </p:spPr>
        <p:txBody>
          <a:bodyPr wrap="square" rtlCol="0">
            <a:spAutoFit/>
          </a:bodyPr>
          <a:lstStyle/>
          <a:p>
            <a:pPr marL="342900" indent="-342900">
              <a:buFont typeface="Arial" panose="020B0604020202020204" pitchFamily="34" charset="0"/>
              <a:buChar char="•"/>
            </a:pPr>
            <a:r>
              <a:rPr lang="en-US" sz="1800" dirty="0" smtClean="0"/>
              <a:t>Angola</a:t>
            </a:r>
          </a:p>
          <a:p>
            <a:pPr marL="342900" indent="-342900">
              <a:buFont typeface="Arial" panose="020B0604020202020204" pitchFamily="34" charset="0"/>
              <a:buChar char="•"/>
            </a:pPr>
            <a:r>
              <a:rPr lang="en-US" sz="1800" dirty="0" smtClean="0"/>
              <a:t>Bangladesh</a:t>
            </a:r>
          </a:p>
          <a:p>
            <a:pPr marL="342900" indent="-342900">
              <a:buFont typeface="Arial" panose="020B0604020202020204" pitchFamily="34" charset="0"/>
              <a:buChar char="•"/>
            </a:pPr>
            <a:r>
              <a:rPr lang="en-US" sz="1800" dirty="0" smtClean="0"/>
              <a:t>Burundi</a:t>
            </a:r>
          </a:p>
          <a:p>
            <a:pPr marL="342900" indent="-342900">
              <a:buFont typeface="Arial" panose="020B0604020202020204" pitchFamily="34" charset="0"/>
              <a:buChar char="•"/>
            </a:pPr>
            <a:r>
              <a:rPr lang="en-US" sz="1800" dirty="0" smtClean="0"/>
              <a:t>Cameroon</a:t>
            </a:r>
          </a:p>
          <a:p>
            <a:pPr marL="342900" indent="-342900">
              <a:buFont typeface="Arial" panose="020B0604020202020204" pitchFamily="34" charset="0"/>
              <a:buChar char="•"/>
            </a:pPr>
            <a:r>
              <a:rPr lang="en-US" sz="1800" dirty="0" smtClean="0"/>
              <a:t>Dominican Republic*</a:t>
            </a:r>
          </a:p>
          <a:p>
            <a:pPr marL="342900" indent="-342900">
              <a:buFont typeface="Arial" panose="020B0604020202020204" pitchFamily="34" charset="0"/>
              <a:buChar char="•"/>
            </a:pPr>
            <a:r>
              <a:rPr lang="en-US" sz="1800" dirty="0" smtClean="0"/>
              <a:t>DRC</a:t>
            </a:r>
          </a:p>
          <a:p>
            <a:pPr marL="342900" indent="-342900">
              <a:buFont typeface="Arial" panose="020B0604020202020204" pitchFamily="34" charset="0"/>
              <a:buChar char="•"/>
            </a:pPr>
            <a:r>
              <a:rPr lang="en-US" sz="1800" dirty="0" smtClean="0"/>
              <a:t>Ethiopia</a:t>
            </a:r>
          </a:p>
          <a:p>
            <a:pPr marL="342900" indent="-342900">
              <a:buFont typeface="Arial" panose="020B0604020202020204" pitchFamily="34" charset="0"/>
              <a:buChar char="•"/>
            </a:pPr>
            <a:r>
              <a:rPr lang="en-US" sz="1800" dirty="0" smtClean="0"/>
              <a:t>Lesotho</a:t>
            </a:r>
          </a:p>
          <a:p>
            <a:pPr marL="342900" indent="-342900">
              <a:buFont typeface="Arial" panose="020B0604020202020204" pitchFamily="34" charset="0"/>
              <a:buChar char="•"/>
            </a:pPr>
            <a:r>
              <a:rPr lang="en-US" sz="1800" dirty="0" smtClean="0"/>
              <a:t>Guinea</a:t>
            </a:r>
          </a:p>
          <a:p>
            <a:pPr marL="342900" indent="-342900">
              <a:buFont typeface="Arial" panose="020B0604020202020204" pitchFamily="34" charset="0"/>
              <a:buChar char="•"/>
            </a:pPr>
            <a:r>
              <a:rPr lang="en-US" sz="1800" dirty="0"/>
              <a:t>Mali</a:t>
            </a:r>
          </a:p>
          <a:p>
            <a:pPr marL="342900" indent="-342900">
              <a:buFont typeface="Arial" panose="020B0604020202020204" pitchFamily="34" charset="0"/>
              <a:buChar char="•"/>
            </a:pPr>
            <a:r>
              <a:rPr lang="en-US" sz="1800" dirty="0" smtClean="0"/>
              <a:t>Mozambique</a:t>
            </a:r>
          </a:p>
          <a:p>
            <a:pPr marL="342900" indent="-342900">
              <a:buFont typeface="Arial" panose="020B0604020202020204" pitchFamily="34" charset="0"/>
              <a:buChar char="•"/>
            </a:pPr>
            <a:r>
              <a:rPr lang="en-US" sz="1800" dirty="0" smtClean="0"/>
              <a:t>Namibia</a:t>
            </a:r>
          </a:p>
          <a:p>
            <a:pPr marL="342900" indent="-342900">
              <a:buFont typeface="Arial" panose="020B0604020202020204" pitchFamily="34" charset="0"/>
              <a:buChar char="•"/>
            </a:pPr>
            <a:r>
              <a:rPr lang="en-US" dirty="0" smtClean="0"/>
              <a:t>Niger</a:t>
            </a:r>
            <a:endParaRPr lang="en-US" sz="1800" dirty="0"/>
          </a:p>
          <a:p>
            <a:pPr marL="342900" indent="-342900">
              <a:buFont typeface="Arial" panose="020B0604020202020204" pitchFamily="34" charset="0"/>
              <a:buChar char="•"/>
            </a:pPr>
            <a:r>
              <a:rPr lang="en-US" sz="1800" dirty="0" smtClean="0"/>
              <a:t>Philippines</a:t>
            </a:r>
          </a:p>
          <a:p>
            <a:pPr marL="342900" indent="-342900">
              <a:buFont typeface="Arial" panose="020B0604020202020204" pitchFamily="34" charset="0"/>
              <a:buChar char="•"/>
            </a:pPr>
            <a:r>
              <a:rPr lang="en-US" sz="1800" dirty="0" smtClean="0"/>
              <a:t>South Africa</a:t>
            </a:r>
          </a:p>
          <a:p>
            <a:pPr marL="342900" indent="-342900">
              <a:buFont typeface="Arial" panose="020B0604020202020204" pitchFamily="34" charset="0"/>
              <a:buChar char="•"/>
            </a:pPr>
            <a:r>
              <a:rPr lang="en-US" sz="1800" dirty="0" smtClean="0"/>
              <a:t>South Sudan</a:t>
            </a:r>
          </a:p>
          <a:p>
            <a:pPr marL="342900" indent="-342900">
              <a:buFont typeface="Arial" panose="020B0604020202020204" pitchFamily="34" charset="0"/>
              <a:buChar char="•"/>
            </a:pPr>
            <a:r>
              <a:rPr lang="en-US" sz="1800" dirty="0" smtClean="0"/>
              <a:t>Swaziland</a:t>
            </a:r>
          </a:p>
          <a:p>
            <a:pPr marL="342900" indent="-342900">
              <a:buFont typeface="Arial" panose="020B0604020202020204" pitchFamily="34" charset="0"/>
              <a:buChar char="•"/>
            </a:pPr>
            <a:r>
              <a:rPr lang="en-US" sz="1800" dirty="0" smtClean="0"/>
              <a:t>Ukraine</a:t>
            </a:r>
          </a:p>
          <a:p>
            <a:pPr marL="342900" indent="-342900">
              <a:buFont typeface="Arial" panose="020B0604020202020204" pitchFamily="34" charset="0"/>
              <a:buChar char="•"/>
            </a:pPr>
            <a:r>
              <a:rPr lang="en-US" sz="1800" dirty="0" smtClean="0"/>
              <a:t>Uzbekistan*</a:t>
            </a:r>
          </a:p>
          <a:p>
            <a:pPr marL="342900" indent="-342900">
              <a:buFont typeface="Arial" panose="020B0604020202020204" pitchFamily="34" charset="0"/>
              <a:buChar char="•"/>
            </a:pPr>
            <a:r>
              <a:rPr lang="en-US" sz="1800" dirty="0" smtClean="0"/>
              <a:t>West Africa Region</a:t>
            </a:r>
          </a:p>
          <a:p>
            <a:pPr marL="342900" indent="-342900">
              <a:buFont typeface="Arial" panose="020B0604020202020204" pitchFamily="34" charset="0"/>
              <a:buChar char="•"/>
            </a:pPr>
            <a:r>
              <a:rPr lang="en-US" sz="1800" dirty="0" smtClean="0"/>
              <a:t>LAC Region</a:t>
            </a:r>
          </a:p>
        </p:txBody>
      </p:sp>
      <p:sp>
        <p:nvSpPr>
          <p:cNvPr id="7" name="TextBox 6"/>
          <p:cNvSpPr txBox="1"/>
          <p:nvPr/>
        </p:nvSpPr>
        <p:spPr>
          <a:xfrm>
            <a:off x="4887789" y="4671536"/>
            <a:ext cx="1601721" cy="923330"/>
          </a:xfrm>
          <a:prstGeom prst="rect">
            <a:avLst/>
          </a:prstGeom>
          <a:noFill/>
        </p:spPr>
        <p:txBody>
          <a:bodyPr wrap="none" rtlCol="0">
            <a:spAutoFit/>
          </a:bodyPr>
          <a:lstStyle/>
          <a:p>
            <a:pPr algn="ctr"/>
            <a:r>
              <a:rPr lang="en-US" sz="1800" u="sng" dirty="0" smtClean="0"/>
              <a:t>SPS - AA</a:t>
            </a:r>
          </a:p>
          <a:p>
            <a:pPr marL="285750" indent="-285750">
              <a:buFont typeface="Arial" pitchFamily="34" charset="0"/>
              <a:buChar char="•"/>
            </a:pPr>
            <a:r>
              <a:rPr lang="en-US" sz="1800" dirty="0" smtClean="0"/>
              <a:t>Afghanistan</a:t>
            </a:r>
          </a:p>
          <a:p>
            <a:pPr marL="285750" indent="-285750">
              <a:buFont typeface="Arial" pitchFamily="34" charset="0"/>
              <a:buChar char="•"/>
            </a:pPr>
            <a:r>
              <a:rPr lang="en-US" sz="1800" dirty="0" smtClean="0"/>
              <a:t>Kenya</a:t>
            </a:r>
          </a:p>
        </p:txBody>
      </p:sp>
    </p:spTree>
    <p:custDataLst>
      <p:tags r:id="rId1"/>
    </p:custDataLst>
    <p:extLst>
      <p:ext uri="{BB962C8B-B14F-4D97-AF65-F5344CB8AC3E}">
        <p14:creationId xmlns:p14="http://schemas.microsoft.com/office/powerpoint/2010/main" val="25892129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5487119" cy="1143000"/>
          </a:xfrm>
        </p:spPr>
        <p:txBody>
          <a:bodyPr>
            <a:normAutofit fontScale="90000"/>
          </a:bodyPr>
          <a:lstStyle/>
          <a:p>
            <a:r>
              <a:rPr lang="en-US" dirty="0" smtClean="0"/>
              <a:t>SIAPS Perspective </a:t>
            </a:r>
            <a:r>
              <a:rPr lang="en-US" dirty="0"/>
              <a:t>on </a:t>
            </a:r>
            <a:r>
              <a:rPr lang="en-US" dirty="0" smtClean="0"/>
              <a:t>AMRH</a:t>
            </a:r>
            <a:endParaRPr lang="en-US" dirty="0"/>
          </a:p>
        </p:txBody>
      </p:sp>
      <p:sp>
        <p:nvSpPr>
          <p:cNvPr id="4" name="Content Placeholder 3"/>
          <p:cNvSpPr>
            <a:spLocks noGrp="1"/>
          </p:cNvSpPr>
          <p:nvPr>
            <p:ph idx="1"/>
          </p:nvPr>
        </p:nvSpPr>
        <p:spPr/>
        <p:txBody>
          <a:bodyPr/>
          <a:lstStyle/>
          <a:p>
            <a:r>
              <a:rPr lang="en-US" dirty="0" smtClean="0"/>
              <a:t>Overall aim of AMRH</a:t>
            </a:r>
          </a:p>
          <a:p>
            <a:pPr lvl="1"/>
            <a:r>
              <a:rPr lang="en-US" dirty="0" smtClean="0"/>
              <a:t>Support African countries to improve public health by increasing access to good quality, safe and effective medicines through harmonizing medicines regulations, and expediting registration of essential medicines</a:t>
            </a:r>
          </a:p>
          <a:p>
            <a:r>
              <a:rPr lang="en-US" dirty="0" smtClean="0"/>
              <a:t>Goal of SIAPS</a:t>
            </a:r>
            <a:endParaRPr lang="en-US" dirty="0"/>
          </a:p>
          <a:p>
            <a:pPr lvl="1"/>
            <a:r>
              <a:rPr lang="en-US" dirty="0"/>
              <a:t>To assure the availability of quality pharmaceutical products and effective pharmaceutical services to achieve desired health outcomes </a:t>
            </a:r>
          </a:p>
          <a:p>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4319" y="0"/>
            <a:ext cx="3199681" cy="21431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156760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458200" cy="838200"/>
          </a:xfrm>
        </p:spPr>
        <p:txBody>
          <a:bodyPr>
            <a:normAutofit/>
          </a:bodyPr>
          <a:lstStyle/>
          <a:p>
            <a:r>
              <a:rPr lang="en-US" dirty="0" smtClean="0"/>
              <a:t>USAID/SIAPS Contributions to AMRH</a:t>
            </a:r>
            <a:endParaRPr lang="en-US" dirty="0"/>
          </a:p>
        </p:txBody>
      </p:sp>
      <p:sp>
        <p:nvSpPr>
          <p:cNvPr id="3" name="Content Placeholder 2"/>
          <p:cNvSpPr>
            <a:spLocks noGrp="1"/>
          </p:cNvSpPr>
          <p:nvPr>
            <p:ph idx="1"/>
          </p:nvPr>
        </p:nvSpPr>
        <p:spPr>
          <a:xfrm>
            <a:off x="441702" y="1295400"/>
            <a:ext cx="8229600" cy="4953000"/>
          </a:xfrm>
        </p:spPr>
        <p:txBody>
          <a:bodyPr>
            <a:normAutofit fontScale="85000" lnSpcReduction="10000"/>
          </a:bodyPr>
          <a:lstStyle/>
          <a:p>
            <a:r>
              <a:rPr lang="en-US" dirty="0" smtClean="0"/>
              <a:t>Member of  AMRH Technical </a:t>
            </a:r>
            <a:r>
              <a:rPr lang="en-US" dirty="0"/>
              <a:t>Working Group on Regulatory Capacity Development (TWG-RCD</a:t>
            </a:r>
            <a:r>
              <a:rPr lang="en-US" dirty="0" smtClean="0"/>
              <a:t>)</a:t>
            </a:r>
          </a:p>
          <a:p>
            <a:r>
              <a:rPr lang="en-US" dirty="0" smtClean="0"/>
              <a:t>Contributed Technically to the development of the “Model Law” on Medical </a:t>
            </a:r>
            <a:r>
              <a:rPr lang="en-US" dirty="0"/>
              <a:t>Products Regulation</a:t>
            </a:r>
            <a:r>
              <a:rPr lang="en-US" dirty="0" smtClean="0"/>
              <a:t> </a:t>
            </a:r>
          </a:p>
          <a:p>
            <a:r>
              <a:rPr lang="en-US" dirty="0" smtClean="0"/>
              <a:t>Specific </a:t>
            </a:r>
            <a:r>
              <a:rPr lang="en-US" dirty="0"/>
              <a:t>support to </a:t>
            </a:r>
            <a:r>
              <a:rPr lang="en-US" dirty="0" smtClean="0"/>
              <a:t>Pharmacovigilance (PV) </a:t>
            </a:r>
            <a:r>
              <a:rPr lang="en-US" dirty="0"/>
              <a:t>RCORES </a:t>
            </a:r>
            <a:endParaRPr lang="en-US" dirty="0" smtClean="0"/>
          </a:p>
          <a:p>
            <a:pPr lvl="1"/>
            <a:r>
              <a:rPr lang="en-US" dirty="0" smtClean="0"/>
              <a:t>Kenya’s Pharmacy and Poisons Board </a:t>
            </a:r>
          </a:p>
          <a:p>
            <a:pPr lvl="1"/>
            <a:r>
              <a:rPr lang="en-US" dirty="0" smtClean="0"/>
              <a:t>WHO </a:t>
            </a:r>
            <a:r>
              <a:rPr lang="en-US" dirty="0"/>
              <a:t>Collaborating </a:t>
            </a:r>
            <a:r>
              <a:rPr lang="en-US" dirty="0" smtClean="0"/>
              <a:t>Center, Accra</a:t>
            </a:r>
          </a:p>
          <a:p>
            <a:r>
              <a:rPr lang="en-US" dirty="0" smtClean="0"/>
              <a:t>Support </a:t>
            </a:r>
            <a:r>
              <a:rPr lang="en-US" dirty="0"/>
              <a:t>RCOREs members to participate publish and attend international and regional forums </a:t>
            </a:r>
            <a:endParaRPr lang="en-US" dirty="0" smtClean="0"/>
          </a:p>
          <a:p>
            <a:r>
              <a:rPr lang="en-US" dirty="0"/>
              <a:t>Provides TA to develop country specific actionable Regulatory and Pharmacovigilance (PV) </a:t>
            </a:r>
            <a:r>
              <a:rPr lang="en-US" dirty="0" smtClean="0"/>
              <a:t>priorities in some countries</a:t>
            </a:r>
            <a:endParaRPr lang="en-US" dirty="0"/>
          </a:p>
          <a:p>
            <a:r>
              <a:rPr lang="en-US" dirty="0" smtClean="0"/>
              <a:t>Focus on expanded partnership </a:t>
            </a:r>
            <a:r>
              <a:rPr lang="en-US" dirty="0"/>
              <a:t>with </a:t>
            </a:r>
            <a:r>
              <a:rPr lang="en-US" dirty="0" smtClean="0"/>
              <a:t>international/local </a:t>
            </a:r>
            <a:r>
              <a:rPr lang="en-US" dirty="0"/>
              <a:t>organizations and specialized academic institutions</a:t>
            </a:r>
          </a:p>
          <a:p>
            <a:pPr lvl="1"/>
            <a:endParaRPr lang="en-US" dirty="0" smtClean="0"/>
          </a:p>
        </p:txBody>
      </p:sp>
    </p:spTree>
    <p:extLst>
      <p:ext uri="{BB962C8B-B14F-4D97-AF65-F5344CB8AC3E}">
        <p14:creationId xmlns:p14="http://schemas.microsoft.com/office/powerpoint/2010/main" val="29821087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Support </a:t>
            </a:r>
            <a:r>
              <a:rPr lang="en-US" dirty="0" smtClean="0"/>
              <a:t>to EAC Pharmacovigilance Agenda under EAC-MRH Initiative (1)</a:t>
            </a:r>
            <a:endParaRPr lang="en-US" dirty="0"/>
          </a:p>
        </p:txBody>
      </p:sp>
      <p:sp>
        <p:nvSpPr>
          <p:cNvPr id="3" name="Content Placeholder 2"/>
          <p:cNvSpPr>
            <a:spLocks noGrp="1"/>
          </p:cNvSpPr>
          <p:nvPr>
            <p:ph idx="1"/>
          </p:nvPr>
        </p:nvSpPr>
        <p:spPr>
          <a:xfrm>
            <a:off x="457200" y="1600200"/>
            <a:ext cx="8229600" cy="4525963"/>
          </a:xfrm>
        </p:spPr>
        <p:txBody>
          <a:bodyPr>
            <a:normAutofit fontScale="70000" lnSpcReduction="20000"/>
          </a:bodyPr>
          <a:lstStyle/>
          <a:p>
            <a:pPr marL="342900" lvl="1" indent="-342900">
              <a:buClr>
                <a:schemeClr val="tx2"/>
              </a:buClr>
            </a:pPr>
            <a:r>
              <a:rPr lang="en-US" sz="3100" dirty="0" smtClean="0"/>
              <a:t>Under EAC-MRH agenda, USAID/SIAPS is focusing on strengthening Pharmacovigilance systems</a:t>
            </a:r>
          </a:p>
          <a:p>
            <a:pPr marL="742950" lvl="2" indent="-342900"/>
            <a:r>
              <a:rPr lang="en-US" sz="2600" dirty="0" smtClean="0"/>
              <a:t>Anchored </a:t>
            </a:r>
            <a:r>
              <a:rPr lang="en-US" sz="2600" dirty="0"/>
              <a:t>on joint activity plan </a:t>
            </a:r>
            <a:r>
              <a:rPr lang="en-US" sz="2600" dirty="0" smtClean="0"/>
              <a:t>and formal MOU and  with EAC </a:t>
            </a:r>
          </a:p>
          <a:p>
            <a:pPr marL="342900" lvl="1" indent="-342900">
              <a:buClr>
                <a:schemeClr val="tx2"/>
              </a:buClr>
            </a:pPr>
            <a:r>
              <a:rPr lang="en-US" sz="3100" dirty="0" smtClean="0"/>
              <a:t>All activities are coordinated by the EAC secretariat</a:t>
            </a:r>
          </a:p>
          <a:p>
            <a:r>
              <a:rPr lang="en-US" sz="3100" dirty="0" smtClean="0"/>
              <a:t>USAID/SIAPS contributed to the development of the  </a:t>
            </a:r>
            <a:r>
              <a:rPr lang="en-US" sz="3100" dirty="0"/>
              <a:t>proposal </a:t>
            </a:r>
            <a:r>
              <a:rPr lang="en-US" sz="3100" dirty="0" smtClean="0"/>
              <a:t>on “</a:t>
            </a:r>
            <a:r>
              <a:rPr lang="en-GB" sz="3100" i="1" dirty="0" smtClean="0"/>
              <a:t>Harmonization </a:t>
            </a:r>
            <a:r>
              <a:rPr lang="en-GB" sz="3100" i="1" dirty="0"/>
              <a:t>a</a:t>
            </a:r>
            <a:r>
              <a:rPr lang="en-GB" sz="3100" i="1" dirty="0" smtClean="0"/>
              <a:t>nd Strengthening Pharmacovigilance Systems for Medicines, Health Products and Health Technologies.</a:t>
            </a:r>
            <a:r>
              <a:rPr lang="en-GB" sz="3100" dirty="0" smtClean="0"/>
              <a:t>”</a:t>
            </a:r>
          </a:p>
          <a:p>
            <a:pPr marL="342900" lvl="1" indent="-342900">
              <a:buClr>
                <a:schemeClr val="tx2"/>
              </a:buClr>
            </a:pPr>
            <a:r>
              <a:rPr lang="en-US" sz="3100" dirty="0"/>
              <a:t>USAID/SIAPS provided Financial and Technical Support for selected activities working with EAC-Pharmacovigilance EWG, WHO and other AMRH partners.</a:t>
            </a:r>
          </a:p>
          <a:p>
            <a:r>
              <a:rPr lang="en-GB" sz="3100" dirty="0" smtClean="0"/>
              <a:t>In collaboration with EAC and World Bank, USAID/SIAPS supported Kenya Parliamentary Health Committee workshop in April 2016:</a:t>
            </a:r>
          </a:p>
          <a:p>
            <a:pPr lvl="1"/>
            <a:r>
              <a:rPr lang="en-GB" sz="3100" dirty="0" smtClean="0"/>
              <a:t>domestication and advocacy for </a:t>
            </a:r>
            <a:r>
              <a:rPr lang="en-US" sz="3100" dirty="0" smtClean="0"/>
              <a:t>implementation of East African Community health laws and regulations in the Republic of Kenya</a:t>
            </a:r>
            <a:endParaRPr lang="en-US" sz="3100" dirty="0" smtClean="0">
              <a:latin typeface="Arial" pitchFamily="34" charset="0"/>
              <a:cs typeface="Arial" pitchFamily="34" charset="0"/>
            </a:endParaRPr>
          </a:p>
          <a:p>
            <a:endParaRPr lang="en-GB" dirty="0" smtClean="0"/>
          </a:p>
          <a:p>
            <a:endParaRPr lang="en-US" dirty="0" smtClean="0"/>
          </a:p>
        </p:txBody>
      </p:sp>
    </p:spTree>
    <p:extLst>
      <p:ext uri="{BB962C8B-B14F-4D97-AF65-F5344CB8AC3E}">
        <p14:creationId xmlns:p14="http://schemas.microsoft.com/office/powerpoint/2010/main" val="146000900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SIAPS">
      <a:dk1>
        <a:sysClr val="windowText" lastClr="000000"/>
      </a:dk1>
      <a:lt1>
        <a:sysClr val="window" lastClr="FFFFFF"/>
      </a:lt1>
      <a:dk2>
        <a:srgbClr val="5261AC"/>
      </a:dk2>
      <a:lt2>
        <a:srgbClr val="FFFFFF"/>
      </a:lt2>
      <a:accent1>
        <a:srgbClr val="9FA617"/>
      </a:accent1>
      <a:accent2>
        <a:srgbClr val="5261AC"/>
      </a:accent2>
      <a:accent3>
        <a:srgbClr val="F05133"/>
      </a:accent3>
      <a:accent4>
        <a:srgbClr val="009AC7"/>
      </a:accent4>
      <a:accent5>
        <a:srgbClr val="FFD457"/>
      </a:accent5>
      <a:accent6>
        <a:srgbClr val="9FA617"/>
      </a:accent6>
      <a:hlink>
        <a:srgbClr val="7F7F7F"/>
      </a:hlink>
      <a:folHlink>
        <a:srgbClr val="7F7F7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5010</TotalTime>
  <Words>1457</Words>
  <Application>Microsoft Office PowerPoint</Application>
  <PresentationFormat>On-screen Show (4:3)</PresentationFormat>
  <Paragraphs>191</Paragraphs>
  <Slides>16</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ＭＳ Ｐゴシック</vt:lpstr>
      <vt:lpstr>Arial</vt:lpstr>
      <vt:lpstr>Beanie</vt:lpstr>
      <vt:lpstr>Calibri</vt:lpstr>
      <vt:lpstr>Times New Roman</vt:lpstr>
      <vt:lpstr>Wingdings</vt:lpstr>
      <vt:lpstr>Office Theme</vt:lpstr>
      <vt:lpstr>Support for Pharmacovigilance Systems in the East African Community </vt:lpstr>
      <vt:lpstr>Overview and Perspective of SIAPS</vt:lpstr>
      <vt:lpstr>Overview: SIAPS Overall Goal and  Objective</vt:lpstr>
      <vt:lpstr>Improved Access. Improved Services.</vt:lpstr>
      <vt:lpstr>SIAPS Partners and Specialized Resources</vt:lpstr>
      <vt:lpstr>Where We Work</vt:lpstr>
      <vt:lpstr>SIAPS Perspective on AMRH</vt:lpstr>
      <vt:lpstr>USAID/SIAPS Contributions to AMRH</vt:lpstr>
      <vt:lpstr>Support to EAC Pharmacovigilance Agenda under EAC-MRH Initiative (1)</vt:lpstr>
      <vt:lpstr>Support to EAC Pharmacovigilance Agenda under EAC-MRH Initiative (2)</vt:lpstr>
      <vt:lpstr>Support to EAC-PV Expert Working Group </vt:lpstr>
      <vt:lpstr>KENYA: MSH/HCSM Support to Pharmacovigilance &amp; Patient safety Initiatives</vt:lpstr>
      <vt:lpstr>MSH/HCSM Support to Pharmacovigilance in Kenya: The So-What?</vt:lpstr>
      <vt:lpstr>USAID/SIAPS-Systems and Capacity Building Approach</vt:lpstr>
      <vt:lpstr>The Tao (Way) of Leadership</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Lori</dc:creator>
  <cp:lastModifiedBy>Admin</cp:lastModifiedBy>
  <cp:revision>124</cp:revision>
  <cp:lastPrinted>2011-12-12T14:47:12Z</cp:lastPrinted>
  <dcterms:created xsi:type="dcterms:W3CDTF">2011-11-15T23:49:32Z</dcterms:created>
  <dcterms:modified xsi:type="dcterms:W3CDTF">2016-11-02T15:46:07Z</dcterms:modified>
</cp:coreProperties>
</file>