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7" r:id="rId2"/>
    <p:sldId id="258" r:id="rId3"/>
    <p:sldId id="290" r:id="rId4"/>
    <p:sldId id="285" r:id="rId5"/>
    <p:sldId id="299" r:id="rId6"/>
    <p:sldId id="307" r:id="rId7"/>
    <p:sldId id="291" r:id="rId8"/>
    <p:sldId id="295" r:id="rId9"/>
    <p:sldId id="292" r:id="rId10"/>
    <p:sldId id="271" r:id="rId11"/>
    <p:sldId id="305" r:id="rId12"/>
    <p:sldId id="273" r:id="rId13"/>
    <p:sldId id="275" r:id="rId14"/>
    <p:sldId id="276" r:id="rId15"/>
    <p:sldId id="302" r:id="rId16"/>
    <p:sldId id="281" r:id="rId17"/>
    <p:sldId id="293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kusu" initials="n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0" d="100"/>
          <a:sy n="70" d="100"/>
        </p:scale>
        <p:origin x="138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84B8E3-4D24-2B4B-A66B-03A7362E3DBE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73D521-59AC-4D48-9D5C-DBB7190305A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9266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73D521-59AC-4D48-9D5C-DBB7190305AE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98142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6059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5632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765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5002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9213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3274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37304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28334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7905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9795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75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CF6326-FEDA-C44A-B738-ECEA794618D9}" type="datetimeFigureOut">
              <a:rPr lang="en-US" smtClean="0"/>
              <a:pPr/>
              <a:t>11/2/2016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C8A4D5-720D-8B4F-94A9-5AADF2F1F87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0151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emf"/><Relationship Id="rId13" Type="http://schemas.openxmlformats.org/officeDocument/2006/relationships/image" Target="../media/image19.emf"/><Relationship Id="rId18" Type="http://schemas.openxmlformats.org/officeDocument/2006/relationships/image" Target="../media/image24.emf"/><Relationship Id="rId3" Type="http://schemas.openxmlformats.org/officeDocument/2006/relationships/image" Target="../media/image9.emf"/><Relationship Id="rId21" Type="http://schemas.openxmlformats.org/officeDocument/2006/relationships/image" Target="../media/image27.emf"/><Relationship Id="rId7" Type="http://schemas.openxmlformats.org/officeDocument/2006/relationships/image" Target="../media/image13.emf"/><Relationship Id="rId12" Type="http://schemas.openxmlformats.org/officeDocument/2006/relationships/image" Target="../media/image18.emf"/><Relationship Id="rId17" Type="http://schemas.openxmlformats.org/officeDocument/2006/relationships/image" Target="../media/image23.emf"/><Relationship Id="rId2" Type="http://schemas.openxmlformats.org/officeDocument/2006/relationships/image" Target="../media/image8.emf"/><Relationship Id="rId16" Type="http://schemas.openxmlformats.org/officeDocument/2006/relationships/image" Target="../media/image22.emf"/><Relationship Id="rId20" Type="http://schemas.openxmlformats.org/officeDocument/2006/relationships/image" Target="../media/image26.e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.emf"/><Relationship Id="rId11" Type="http://schemas.openxmlformats.org/officeDocument/2006/relationships/image" Target="../media/image17.emf"/><Relationship Id="rId5" Type="http://schemas.openxmlformats.org/officeDocument/2006/relationships/image" Target="../media/image11.emf"/><Relationship Id="rId15" Type="http://schemas.openxmlformats.org/officeDocument/2006/relationships/image" Target="../media/image21.emf"/><Relationship Id="rId10" Type="http://schemas.openxmlformats.org/officeDocument/2006/relationships/image" Target="../media/image16.emf"/><Relationship Id="rId19" Type="http://schemas.openxmlformats.org/officeDocument/2006/relationships/image" Target="../media/image25.emf"/><Relationship Id="rId4" Type="http://schemas.openxmlformats.org/officeDocument/2006/relationships/image" Target="../media/image10.emf"/><Relationship Id="rId9" Type="http://schemas.openxmlformats.org/officeDocument/2006/relationships/image" Target="../media/image15.emf"/><Relationship Id="rId14" Type="http://schemas.openxmlformats.org/officeDocument/2006/relationships/image" Target="../media/image20.emf"/><Relationship Id="rId22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AutoShape 3"/>
          <p:cNvSpPr>
            <a:spLocks/>
          </p:cNvSpPr>
          <p:nvPr/>
        </p:nvSpPr>
        <p:spPr bwMode="auto">
          <a:xfrm>
            <a:off x="0" y="2180721"/>
            <a:ext cx="225475" cy="271239"/>
          </a:xfrm>
          <a:custGeom>
            <a:avLst/>
            <a:gdLst>
              <a:gd name="T0" fmla="*/ 160338 w 21600"/>
              <a:gd name="T1" fmla="*/ 192881 h 21600"/>
              <a:gd name="T2" fmla="*/ 160338 w 21600"/>
              <a:gd name="T3" fmla="*/ 192881 h 21600"/>
              <a:gd name="T4" fmla="*/ 160338 w 21600"/>
              <a:gd name="T5" fmla="*/ 192881 h 21600"/>
              <a:gd name="T6" fmla="*/ 160338 w 21600"/>
              <a:gd name="T7" fmla="*/ 1928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89285" tIns="53571" rIns="89285" bIns="53571" anchor="ctr"/>
          <a:lstStyle/>
          <a:p>
            <a:pPr defTabSz="911818">
              <a:defRPr/>
            </a:pPr>
            <a:r>
              <a:rPr lang="en-US" sz="1100" dirty="0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 </a:t>
            </a:r>
            <a:endParaRPr lang="en-US" dirty="0">
              <a:latin typeface="Helvetica Light" charset="0"/>
              <a:ea typeface="ＭＳ Ｐゴシック" charset="0"/>
              <a:cs typeface="Helvetica Light" charset="0"/>
              <a:sym typeface="Helvetica Light" charset="0"/>
            </a:endParaRPr>
          </a:p>
        </p:txBody>
      </p:sp>
      <p:sp>
        <p:nvSpPr>
          <p:cNvPr id="5124" name="AutoShape 4"/>
          <p:cNvSpPr>
            <a:spLocks/>
          </p:cNvSpPr>
          <p:nvPr/>
        </p:nvSpPr>
        <p:spPr bwMode="auto">
          <a:xfrm>
            <a:off x="0" y="3066992"/>
            <a:ext cx="225475" cy="271239"/>
          </a:xfrm>
          <a:custGeom>
            <a:avLst/>
            <a:gdLst>
              <a:gd name="T0" fmla="*/ 160338 w 21600"/>
              <a:gd name="T1" fmla="*/ 192881 h 21600"/>
              <a:gd name="T2" fmla="*/ 160338 w 21600"/>
              <a:gd name="T3" fmla="*/ 192881 h 21600"/>
              <a:gd name="T4" fmla="*/ 160338 w 21600"/>
              <a:gd name="T5" fmla="*/ 192881 h 21600"/>
              <a:gd name="T6" fmla="*/ 160338 w 21600"/>
              <a:gd name="T7" fmla="*/ 192881 h 21600"/>
              <a:gd name="T8" fmla="*/ 0 60000 65536"/>
              <a:gd name="T9" fmla="*/ 0 60000 65536"/>
              <a:gd name="T10" fmla="*/ 0 60000 65536"/>
              <a:gd name="T11" fmla="*/ 0 60000 65536"/>
              <a:gd name="T12" fmla="*/ 0 w 21600"/>
              <a:gd name="T13" fmla="*/ 0 h 21600"/>
              <a:gd name="T14" fmla="*/ 21600 w 21600"/>
              <a:gd name="T15" fmla="*/ 21600 h 2160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</a:extLst>
        </p:spPr>
        <p:txBody>
          <a:bodyPr lIns="89285" tIns="53571" rIns="89285" bIns="53571" anchor="ctr"/>
          <a:lstStyle/>
          <a:p>
            <a:pPr defTabSz="911818">
              <a:defRPr/>
            </a:pPr>
            <a:r>
              <a:rPr lang="en-US" sz="1100" dirty="0">
                <a:latin typeface="Helvetica" charset="0"/>
                <a:ea typeface="ＭＳ Ｐゴシック" charset="0"/>
                <a:cs typeface="Helvetica" charset="0"/>
                <a:sym typeface="Helvetica" charset="0"/>
              </a:rPr>
              <a:t> </a:t>
            </a:r>
            <a:endParaRPr lang="en-US" dirty="0">
              <a:latin typeface="Helvetica Light" charset="0"/>
              <a:ea typeface="ＭＳ Ｐゴシック" charset="0"/>
              <a:cs typeface="Helvetica Light" charset="0"/>
              <a:sym typeface="Helvetica Light" charset="0"/>
            </a:endParaRPr>
          </a:p>
        </p:txBody>
      </p:sp>
      <p:grpSp>
        <p:nvGrpSpPr>
          <p:cNvPr id="4" name="Group 5"/>
          <p:cNvGrpSpPr>
            <a:grpSpLocks/>
          </p:cNvGrpSpPr>
          <p:nvPr/>
        </p:nvGrpSpPr>
        <p:grpSpPr bwMode="auto">
          <a:xfrm>
            <a:off x="225475" y="6050355"/>
            <a:ext cx="8418499" cy="694194"/>
            <a:chOff x="-9" y="0"/>
            <a:chExt cx="730" cy="78"/>
          </a:xfrm>
        </p:grpSpPr>
        <p:pic>
          <p:nvPicPr>
            <p:cNvPr id="5126" name="Picture 6" descr="Kenya-flag.png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4" y="0"/>
              <a:ext cx="112" cy="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5127" name="Picture 7" descr="ug-lgflag.png"/>
            <p:cNvPicPr>
              <a:picLocks noChangeAspect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8" y="0"/>
              <a:ext cx="123" cy="7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2" name="Picture 8" descr="tanzania-flag.png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9" y="4"/>
              <a:ext cx="111" cy="7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5129" name="Picture 9" descr="rwanda-flag.png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4" y="0"/>
              <a:ext cx="107" cy="7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  <p:pic>
          <p:nvPicPr>
            <p:cNvPr id="5130" name="Picture 10" descr="by-lgflag.png"/>
            <p:cNvPicPr>
              <a:picLocks noChangeAspect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21" y="3"/>
              <a:ext cx="107" cy="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7"/>
                      </a:srgbClr>
                    </a:outerShdw>
                  </a:effectLst>
                </a14:hiddenEffects>
              </a:ext>
            </a:extLst>
          </p:spPr>
        </p:pic>
      </p:grpSp>
      <p:sp>
        <p:nvSpPr>
          <p:cNvPr id="15366" name="TextBox 2"/>
          <p:cNvSpPr txBox="1">
            <a:spLocks noChangeArrowheads="1"/>
          </p:cNvSpPr>
          <p:nvPr/>
        </p:nvSpPr>
        <p:spPr bwMode="auto">
          <a:xfrm>
            <a:off x="1035844" y="4393407"/>
            <a:ext cx="7072313" cy="3265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64291" tIns="32146" rIns="64291" bIns="32146">
            <a:spAutoFit/>
          </a:bodyPr>
          <a:lstStyle/>
          <a:p>
            <a:endParaRPr lang="en-US" sz="1700" b="1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125016" y="1178719"/>
            <a:ext cx="8880845" cy="4871636"/>
          </a:xfrm>
        </p:spPr>
        <p:txBody>
          <a:bodyPr lIns="64291" tIns="32146" rIns="64291">
            <a:normAutofit/>
          </a:bodyPr>
          <a:lstStyle/>
          <a:p>
            <a:pPr>
              <a:spcBef>
                <a:spcPct val="20000"/>
              </a:spcBef>
            </a:pPr>
            <a:r>
              <a:rPr lang="en-US" sz="32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Overview of the EAC  Pharmacovigilance and Post-Marketing Surveillance Systems</a:t>
            </a:r>
            <a:r>
              <a:rPr lang="en-US" sz="28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8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		1</a:t>
            </a:r>
            <a:r>
              <a:rPr lang="en-US" sz="2400" baseline="300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ST</a:t>
            </a:r>
            <a:r>
              <a:rPr lang="en-US" sz="24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 International High Level Multi-Stakeholder Conference</a:t>
            </a:r>
            <a:br>
              <a:rPr lang="en-US" sz="24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Nairobi, 2-4 November, 2016</a:t>
            </a:r>
            <a:r>
              <a:rPr lang="en-US" sz="32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32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>
                <a:ln w="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>
                <a:ln w="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ln w="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  <a:t>						</a:t>
            </a:r>
            <a:br>
              <a:rPr lang="en-US" sz="2400" dirty="0" smtClean="0">
                <a:ln w="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>
                <a:ln w="0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>
                <a:ln w="0">
                  <a:solidFill>
                    <a:schemeClr val="tx1"/>
                  </a:solidFill>
                </a:ln>
                <a:solidFill>
                  <a:srgbClr val="FF0000"/>
                </a:soli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ln w="0">
                  <a:solidFill>
                    <a:schemeClr val="tx1"/>
                  </a:solidFill>
                </a:ln>
                <a:latin typeface="Times New Roman" pitchFamily="18" charset="0"/>
                <a:ea typeface="+mn-ea"/>
                <a:cs typeface="Times New Roman" pitchFamily="18" charset="0"/>
              </a:rPr>
              <a:t>Mary Njeri</a:t>
            </a:r>
            <a:r>
              <a:rPr lang="en-US" sz="2400" dirty="0">
                <a:ln w="0">
                  <a:solidFill>
                    <a:schemeClr val="tx1"/>
                  </a:solidFill>
                </a:ln>
                <a:latin typeface="Times New Roman" pitchFamily="18" charset="0"/>
                <a:ea typeface="+mn-ea"/>
                <a:cs typeface="Times New Roman" pitchFamily="18" charset="0"/>
              </a:rPr>
              <a:t/>
            </a:r>
            <a:br>
              <a:rPr lang="en-US" sz="2400" dirty="0">
                <a:ln w="0">
                  <a:solidFill>
                    <a:schemeClr val="tx1"/>
                  </a:solidFill>
                </a:ln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ln w="0">
                  <a:solidFill>
                    <a:schemeClr val="tx1"/>
                  </a:solidFill>
                </a:ln>
                <a:latin typeface="Times New Roman" pitchFamily="18" charset="0"/>
                <a:ea typeface="+mn-ea"/>
                <a:cs typeface="Times New Roman" pitchFamily="18" charset="0"/>
              </a:rPr>
              <a:t> PV &amp; PMS</a:t>
            </a:r>
            <a:br>
              <a:rPr lang="en-US" sz="2400" dirty="0" smtClean="0">
                <a:ln w="0">
                  <a:solidFill>
                    <a:schemeClr val="tx1"/>
                  </a:solidFill>
                </a:ln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ln w="0">
                  <a:solidFill>
                    <a:schemeClr val="tx1"/>
                  </a:solidFill>
                </a:ln>
                <a:latin typeface="Times New Roman" pitchFamily="18" charset="0"/>
                <a:ea typeface="+mn-ea"/>
                <a:cs typeface="Times New Roman" pitchFamily="18" charset="0"/>
              </a:rPr>
              <a:t>					 	</a:t>
            </a:r>
            <a:br>
              <a:rPr lang="en-US" sz="2400" dirty="0" smtClean="0">
                <a:ln w="0">
                  <a:solidFill>
                    <a:schemeClr val="tx1"/>
                  </a:solidFill>
                </a:ln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400" dirty="0" smtClean="0">
                <a:ln w="0">
                  <a:solidFill>
                    <a:schemeClr val="tx1"/>
                  </a:solidFill>
                </a:ln>
                <a:latin typeface="Times New Roman" pitchFamily="18" charset="0"/>
                <a:ea typeface="+mn-ea"/>
                <a:cs typeface="Times New Roman" pitchFamily="18" charset="0"/>
              </a:rPr>
              <a:t>Pharmacy and Poisons Board-Kenya </a:t>
            </a:r>
            <a:endParaRPr lang="en-US" sz="2400" dirty="0">
              <a:ln w="0">
                <a:solidFill>
                  <a:schemeClr val="tx1"/>
                </a:solidFill>
              </a:ln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pic>
        <p:nvPicPr>
          <p:cNvPr id="14" name="Picture 7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5644100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9396"/>
          </a:xfrm>
        </p:spPr>
        <p:txBody>
          <a:bodyPr>
            <a:normAutofit/>
          </a:bodyPr>
          <a:lstStyle/>
          <a:p>
            <a:r>
              <a:rPr lang="en-US" sz="32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Experts </a:t>
            </a:r>
            <a:r>
              <a:rPr lang="en-US" sz="32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Working Group on PV and </a:t>
            </a:r>
            <a:r>
              <a:rPr lang="en-US" sz="32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PMS.</a:t>
            </a:r>
            <a:endParaRPr lang="en-US" sz="320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081914"/>
            <a:ext cx="9056042" cy="57760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Activities carried out by the EWG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Weeks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Fellowship training in WHO  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Collaborating Centre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Ghana: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6 participants, one from each of the 6 EAC Partner States NMRAs; 21st July to 15th August, 2014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Meetings for the EWG: 7 VCs and 4 Face to face meeting since Feb 2014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Participation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 the WHO led  Clinical Trials Protocol review for Ebola Vaccine in Feb 2015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Draft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proposal to mobilize funds for harmonization of PV &amp; PMS activities in EAC Partner States –NMRAs; under review by WHO</a:t>
            </a: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8154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29396"/>
          </a:xfrm>
        </p:spPr>
        <p:txBody>
          <a:bodyPr>
            <a:normAutofit/>
          </a:bodyPr>
          <a:lstStyle/>
          <a:p>
            <a:r>
              <a:rPr lang="en-US" sz="32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Experts </a:t>
            </a:r>
            <a:r>
              <a:rPr lang="en-US" sz="32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Working Group on PV and </a:t>
            </a:r>
            <a:r>
              <a:rPr lang="en-US" sz="32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PMS.</a:t>
            </a:r>
            <a:endParaRPr lang="en-US" sz="320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081914"/>
            <a:ext cx="9056042" cy="5776086"/>
          </a:xfrm>
        </p:spPr>
        <p:txBody>
          <a:bodyPr>
            <a:normAutofit/>
          </a:bodyPr>
          <a:lstStyle/>
          <a:p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Draft of standard/harmonized tools to assess PV systems in EAC partner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states 2015-2016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Wingdings" panose="05000000000000000000" pitchFamily="2" charset="2"/>
              <a:buChar char="Ø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These were adapted from WHO PV Indicators and MSH/Indicator Based Pharmacovigilance Assessment Tool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Capacity building of EWG TOT was done in June 2016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Draft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PV assessment plan(s) for EAC Partner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State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</a:t>
            </a:r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sw-KE" sz="2800" dirty="0" smtClean="0">
                <a:latin typeface="Times New Roman" pitchFamily="18" charset="0"/>
                <a:cs typeface="Times New Roman" pitchFamily="18" charset="0"/>
              </a:rPr>
              <a:t>Capacity building plan of EAC partner states for application of PV assessment tools</a:t>
            </a:r>
          </a:p>
          <a:p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separate  PMS proposal was developed to look at Establishment of a regional Quality Infrastructure for the pharmaceutical sector</a:t>
            </a:r>
          </a:p>
          <a:p>
            <a:endParaRPr lang="en-US" sz="2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8898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>
            <a:normAutofit/>
          </a:bodyPr>
          <a:lstStyle/>
          <a:p>
            <a:r>
              <a:rPr lang="en-US" sz="28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Draft proposal on harmonization </a:t>
            </a:r>
            <a:br>
              <a:rPr lang="en-US" sz="28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28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of PV </a:t>
            </a:r>
            <a:r>
              <a:rPr lang="en-US" sz="28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systems </a:t>
            </a:r>
            <a:r>
              <a:rPr lang="en-US" sz="28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in EAC region</a:t>
            </a:r>
            <a:endParaRPr lang="sw-KE" sz="280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600200"/>
            <a:ext cx="9132242" cy="5257800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Proposal Title: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Project on Harmonization and Strengthening of Pharmacovigilance  Systems of Medicines, Health Products and Technologies in East African Partner States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Goal:</a:t>
            </a:r>
            <a:endParaRPr lang="sw-KE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promote patient safety through harmonization and strengthening  Pharmacovigilance systems in the EAC partner states.</a:t>
            </a:r>
            <a:endParaRPr lang="sw-KE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 typeface="Arial" panose="020B0604020202020204" pitchFamily="34" charset="0"/>
              <a:buChar char="•"/>
            </a:pPr>
            <a:endParaRPr lang="sw-KE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363604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914400"/>
          </a:xfrm>
        </p:spPr>
        <p:txBody>
          <a:bodyPr>
            <a:normAutofit/>
          </a:bodyPr>
          <a:lstStyle/>
          <a:p>
            <a:r>
              <a:rPr lang="en-US" sz="28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Draft proposal justification</a:t>
            </a:r>
            <a:endParaRPr lang="sw-KE" sz="280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24857"/>
            <a:ext cx="9132242" cy="5733143"/>
          </a:xfrm>
        </p:spPr>
        <p:txBody>
          <a:bodyPr>
            <a:normAutofit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sz="2600" dirty="0" smtClean="0"/>
              <a:t>	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Increased access to new essential medicines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and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molecules requires additional efforts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increasing burden of adverse events from 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poor quality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products, adverse drug reactions (ADRs), and </a:t>
            </a: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medication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errors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Absence  </a:t>
            </a:r>
            <a:r>
              <a:rPr lang="en-GB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actual estimates of the burden of 	substandard, 	spurious , falsely labelled, falsified and 	counterfeit 	(SSFFC) products within the EAC Partner 	States 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nadequate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resources and capacity at NMRAs to 	undertake PV &amp; PMS activities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Lack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 PV and PMS information data base to support 	policy formulation for the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region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888609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r>
              <a:rPr lang="en-US" sz="28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Proposal Objectives</a:t>
            </a:r>
            <a:endParaRPr lang="sw-KE" sz="280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417638"/>
            <a:ext cx="9132242" cy="5287962"/>
          </a:xfrm>
        </p:spPr>
        <p:txBody>
          <a:bodyPr>
            <a:normAutofit fontScale="47500" lnSpcReduction="20000"/>
          </a:bodyPr>
          <a:lstStyle/>
          <a:p>
            <a:pPr marL="0" indent="0">
              <a:buNone/>
            </a:pPr>
            <a:r>
              <a:rPr lang="en-GB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specific objectives (3):</a:t>
            </a:r>
            <a:endParaRPr lang="sw-KE" sz="55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sw-KE" sz="5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 1</a:t>
            </a:r>
            <a:r>
              <a:rPr lang="en-US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To develop and implement harmonized PV requirements, guidelines, procedures and practices for the regulation of medicines, health products and technologies in the EAC region.</a:t>
            </a:r>
          </a:p>
          <a:p>
            <a:endParaRPr lang="en-US" sz="5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 2</a:t>
            </a:r>
            <a:r>
              <a:rPr lang="en-US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To build and strengthen institutional capacity on Pharmacovigilance in the EAC Partner States.</a:t>
            </a:r>
          </a:p>
          <a:p>
            <a:endParaRPr lang="en-US" sz="55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55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Objective 3: </a:t>
            </a:r>
            <a:r>
              <a:rPr lang="en-US" sz="55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support partnership and decision making through appropriate technology and information sharing on product safety.</a:t>
            </a:r>
          </a:p>
          <a:p>
            <a:pPr marL="0" indent="0">
              <a:buNone/>
            </a:pPr>
            <a:endParaRPr lang="sw-KE" sz="4000" dirty="0"/>
          </a:p>
          <a:p>
            <a:endParaRPr lang="sw-KE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64898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Partners Supporting PV/PMS Activities</a:t>
            </a:r>
            <a:br>
              <a:rPr lang="en-US" sz="28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</a:br>
            <a:endParaRPr lang="sw-KE" sz="280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091822"/>
            <a:ext cx="9132242" cy="5766178"/>
          </a:xfrm>
        </p:spPr>
        <p:txBody>
          <a:bodyPr>
            <a:normAutofit/>
          </a:bodyPr>
          <a:lstStyle/>
          <a:p>
            <a:endParaRPr lang="en-US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PV  Activities 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WORLD BANK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WHO</a:t>
            </a:r>
          </a:p>
          <a:p>
            <a:pPr lvl="3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USAID/SIAPS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PMS Activities</a:t>
            </a:r>
          </a:p>
          <a:p>
            <a:pPr lvl="2" indent="-342900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Physikalisch-Technische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Bundesanstalt (PTB), the National Metrology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institute</a:t>
            </a:r>
          </a:p>
          <a:p>
            <a:pPr lvl="2" indent="-342900">
              <a:buFont typeface="Wingdings" panose="05000000000000000000" pitchFamily="2" charset="2"/>
              <a:buChar char="Ø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USP/PQM 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sw-KE" sz="2400" dirty="0"/>
          </a:p>
        </p:txBody>
      </p:sp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7247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1050471"/>
          </a:xfrm>
        </p:spPr>
        <p:txBody>
          <a:bodyPr>
            <a:normAutofit/>
          </a:bodyPr>
          <a:lstStyle/>
          <a:p>
            <a:r>
              <a:rPr lang="en-US" sz="28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Way forward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1107380"/>
            <a:ext cx="9132242" cy="5750620"/>
          </a:xfrm>
        </p:spPr>
        <p:txBody>
          <a:bodyPr>
            <a:normAutofit lnSpcReduction="10000"/>
          </a:bodyPr>
          <a:lstStyle/>
          <a:p>
            <a:pPr lvl="0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Conduct gap analysis for targeted PV systems strengthening.</a:t>
            </a:r>
          </a:p>
          <a:p>
            <a:pPr marL="0" lvl="0" indent="0">
              <a:buNone/>
            </a:pPr>
            <a:endParaRPr lang="en-GB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Partner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States to harmonise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strengthened	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pharmacovigilance systems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Medicines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Health Products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and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Technologies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; (Harmonized tools, guidelines  and legal policy framework on PV &amp;PMS)</a:t>
            </a:r>
          </a:p>
          <a:p>
            <a:pPr lvl="0"/>
            <a:endParaRPr lang="en-GB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EAC Secretariat and Partner States to mobilize 		resources  support implementation of the proposal; from 	National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budgets, development and Implementing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partners [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AMRH, USAID/SIAPS and other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Partners]</a:t>
            </a:r>
          </a:p>
          <a:p>
            <a:pPr marL="0" lvl="0" indent="0">
              <a:buNone/>
            </a:pPr>
            <a:endParaRPr lang="sw-K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lvl="0"/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Secretariat to expedite formal administrative 	arrangements with interested Development Partners with </a:t>
            </a:r>
            <a:r>
              <a:rPr lang="en-GB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well </a:t>
            </a:r>
            <a:r>
              <a:rPr lang="en-GB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	defined scope, roles and responsibilities to support the 	implementation.</a:t>
            </a:r>
            <a:endParaRPr lang="sw-KE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535314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indent="0">
              <a:buNone/>
            </a:pP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  </a:t>
            </a:r>
          </a:p>
          <a:p>
            <a:pPr marL="0" indent="0">
              <a:buNone/>
            </a:pPr>
            <a:endParaRPr lang="en-US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0" indent="0">
              <a:buNone/>
            </a:pPr>
            <a:endParaRPr lang="en-US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  <a:p>
            <a:pPr marL="0" indent="0">
              <a:buNone/>
            </a:pPr>
            <a:r>
              <a:rPr lang="en-US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</a:t>
            </a:r>
            <a:r>
              <a:rPr lang="en-US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  </a:t>
            </a:r>
            <a:endParaRPr lang="en-US" sz="40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latin typeface="Apple Chancery"/>
              <a:cs typeface="Apple Chancery"/>
            </a:endParaRPr>
          </a:p>
        </p:txBody>
      </p:sp>
      <p:pic>
        <p:nvPicPr>
          <p:cNvPr id="1026" name="Picture 2" descr="C:\Users\Belle\Desktop\GROUP-PHOTO-PV-660x3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805218"/>
            <a:ext cx="9144000" cy="53209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806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Presentation Outline</a:t>
            </a:r>
            <a:endParaRPr lang="en-US" sz="360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8150" y="1269187"/>
            <a:ext cx="8705850" cy="558881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</a:pPr>
            <a:r>
              <a:rPr lang="en-US" sz="240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Current </a:t>
            </a:r>
            <a:r>
              <a:rPr lang="en-US" sz="24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Status of </a:t>
            </a:r>
            <a:r>
              <a:rPr lang="en-US" sz="24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PV &amp; PMS systems  </a:t>
            </a:r>
            <a:r>
              <a:rPr lang="en-US" sz="24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in  </a:t>
            </a:r>
            <a:r>
              <a:rPr lang="en-US" sz="24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EAC</a:t>
            </a:r>
          </a:p>
          <a:p>
            <a:pPr marL="0" indent="0">
              <a:lnSpc>
                <a:spcPct val="90000"/>
              </a:lnSpc>
              <a:buNone/>
            </a:pPr>
            <a:endParaRPr lang="en-US" sz="2400" dirty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EAC   Pharmacovigilance Activities</a:t>
            </a:r>
            <a:endParaRPr lang="en-US" sz="2400" dirty="0">
              <a:ln w="0">
                <a:solidFill>
                  <a:schemeClr val="tx1"/>
                </a:solidFill>
              </a:ln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90000"/>
              </a:lnSpc>
              <a:buNone/>
            </a:pPr>
            <a:endParaRPr lang="en-US" sz="2400" dirty="0" smtClean="0">
              <a:ln w="0">
                <a:solidFill>
                  <a:schemeClr val="tx1"/>
                </a:solidFill>
              </a:ln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4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W</a:t>
            </a:r>
            <a:r>
              <a:rPr lang="en-US" sz="24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ay </a:t>
            </a:r>
            <a:r>
              <a:rPr lang="en-US" sz="24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forward</a:t>
            </a:r>
          </a:p>
          <a:p>
            <a:pPr marL="0" indent="0">
              <a:buNone/>
            </a:pPr>
            <a:endParaRPr lang="en-US" sz="3300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8920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800" dirty="0" smtClean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East Africa Community</a:t>
            </a:r>
            <a:endParaRPr lang="en-US" dirty="0"/>
          </a:p>
        </p:txBody>
      </p:sp>
      <p:pic>
        <p:nvPicPr>
          <p:cNvPr id="4" name="Picture 9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10081" b="10081"/>
          <a:stretch>
            <a:fillRect/>
          </a:stretch>
        </p:blipFill>
        <p:spPr bwMode="auto">
          <a:xfrm>
            <a:off x="457200" y="1173239"/>
            <a:ext cx="8229600" cy="49408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940272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Current Status of PV  &amp; PMS Systems </a:t>
            </a:r>
            <a:br>
              <a:rPr lang="en-US" sz="31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31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in East African community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8150" y="1269187"/>
            <a:ext cx="8705850" cy="5588814"/>
          </a:xfrm>
        </p:spPr>
        <p:txBody>
          <a:bodyPr>
            <a:normAutofit fontScale="77500" lnSpcReduction="20000"/>
          </a:bodyPr>
          <a:lstStyle/>
          <a:p>
            <a:pPr marL="457200" lvl="1" indent="-457200">
              <a:buSzPct val="70000"/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Safety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policy and legal frameworks for PV  exist in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five Partner State,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4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NMRAs (United Republic of Tanzania (mainland),  Republic of Kenya, Rwanda and Uganda) have safety regulation on PV for  health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professionals however only 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Uganda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has a legal provision for safety monitoring by pharmaceutical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industry</a:t>
            </a:r>
          </a:p>
          <a:p>
            <a:pPr marL="457200" lvl="1" indent="-457200">
              <a:buSzPct val="70000"/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buSzPct val="70000"/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All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EAC Partner States have basic structures for coordination of PV activities, however the systems and structures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differ.</a:t>
            </a:r>
          </a:p>
          <a:p>
            <a:pPr marL="0" lvl="1" indent="0">
              <a:buSzPct val="70000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buSzPct val="70000"/>
              <a:buFont typeface="Arial" panose="020B0604020202020204" pitchFamily="34" charset="0"/>
              <a:buChar char="•"/>
            </a:pP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All the six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NMRAs are  members of the WHO Program for International Drug Monitoring. </a:t>
            </a:r>
          </a:p>
          <a:p>
            <a:pPr marL="0" lvl="1" indent="0">
              <a:buSzPct val="70000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buSzPct val="70000"/>
              <a:buFont typeface="Arial" panose="020B0604020202020204" pitchFamily="34" charset="0"/>
              <a:buChar char="•"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PV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guidelines, advisory committees, data collection tools/forms, designated staff, all exist in the NMRAs. 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SzPct val="70000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buSzPct val="70000"/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Both Passive and Active PV methods are used within the partner states.</a:t>
            </a:r>
          </a:p>
          <a:p>
            <a:pPr marL="0" lvl="1" indent="0">
              <a:buSzPct val="70000"/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buSzPct val="70000"/>
              <a:buFont typeface="Arial" panose="020B0604020202020204" pitchFamily="34" charset="0"/>
              <a:buChar char="•"/>
            </a:pPr>
            <a:endParaRPr lang="en-US" sz="31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buSzPct val="70000"/>
              <a:buNone/>
            </a:pPr>
            <a:endParaRPr lang="en-US" sz="3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buFontTx/>
              <a:buChar char="-"/>
            </a:pPr>
            <a:endParaRPr lang="en-US" sz="3300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028419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1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Current Status of PV  &amp; PMS Systems </a:t>
            </a:r>
            <a:br>
              <a:rPr lang="en-US" sz="31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31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in East African community 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endParaRPr lang="en-US" sz="3200" b="1" dirty="0">
              <a:latin typeface="+mn-lt"/>
              <a:ea typeface="+mn-ea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8150" y="1269187"/>
            <a:ext cx="8705850" cy="5588814"/>
          </a:xfrm>
        </p:spPr>
        <p:txBody>
          <a:bodyPr>
            <a:normAutofit/>
          </a:bodyPr>
          <a:lstStyle/>
          <a:p>
            <a:pPr marL="0" lvl="1" indent="0">
              <a:lnSpc>
                <a:spcPct val="90000"/>
              </a:lnSpc>
              <a:buSzPct val="70000"/>
              <a:buNone/>
            </a:pP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Quality Control Laboratories</a:t>
            </a:r>
          </a:p>
          <a:p>
            <a:pPr marL="342900" lvl="1" indent="-342900">
              <a:lnSpc>
                <a:spcPct val="90000"/>
              </a:lnSpc>
              <a:buFont typeface="Arial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Four  World Health Organization (WHO) prequalified –med- quality control laboratories exist in the region, </a:t>
            </a:r>
            <a:endParaRPr lang="en-US" sz="2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lnSpc>
                <a:spcPct val="90000"/>
              </a:lnSpc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lnSpc>
                <a:spcPct val="90000"/>
              </a:lnSpc>
              <a:buSzPct val="70000"/>
              <a:buNone/>
            </a:pP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 in Public Health Programs</a:t>
            </a:r>
          </a:p>
          <a:p>
            <a:pPr marL="342900" lvl="1" indent="-342900">
              <a:lnSpc>
                <a:spcPct val="90000"/>
              </a:lnSpc>
              <a:buFont typeface="Arial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Existing policy framework and basic structures are basically in malaria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,HIV and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immunization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programs.</a:t>
            </a: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1" indent="-342900">
              <a:lnSpc>
                <a:spcPct val="90000"/>
              </a:lnSpc>
              <a:buFont typeface="Arial"/>
              <a:buChar char="•"/>
            </a:pP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Variable eﬀort </a:t>
            </a: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to collect and aggregate adverse events in PHPs and to share the information with national PV </a:t>
            </a:r>
            <a:r>
              <a:rPr lang="en-US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centers</a:t>
            </a:r>
          </a:p>
          <a:p>
            <a:pPr marL="0" lvl="1" indent="0">
              <a:lnSpc>
                <a:spcPct val="90000"/>
              </a:lnSpc>
              <a:buNone/>
            </a:pPr>
            <a:endParaRPr lang="en-US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lnSpc>
                <a:spcPct val="90000"/>
              </a:lnSpc>
              <a:buSzPct val="70000"/>
              <a:buNone/>
            </a:pPr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Post-Market Surveillance activities</a:t>
            </a:r>
          </a:p>
          <a:p>
            <a:pPr marL="342900" lvl="1" indent="-342900">
              <a:lnSpc>
                <a:spcPct val="90000"/>
              </a:lnSpc>
              <a:buFont typeface="Arial"/>
              <a:buChar char="•"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Only TFDA has PMS entrenched in their law</a:t>
            </a:r>
          </a:p>
          <a:p>
            <a:pPr marL="0" lvl="1" indent="0">
              <a:lnSpc>
                <a:spcPct val="90000"/>
              </a:lnSpc>
              <a:buNone/>
            </a:pPr>
            <a:endParaRPr lang="en-US" sz="2200" dirty="0"/>
          </a:p>
          <a:p>
            <a:pPr marL="457200" lvl="1" indent="0">
              <a:buNone/>
            </a:pPr>
            <a:endParaRPr lang="en-US" sz="2200" dirty="0" smtClean="0"/>
          </a:p>
          <a:p>
            <a:pPr>
              <a:buFontTx/>
              <a:buChar char="-"/>
            </a:pPr>
            <a:endParaRPr lang="en-US" sz="3300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9262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38150" y="1269187"/>
            <a:ext cx="8705850" cy="5588814"/>
          </a:xfrm>
        </p:spPr>
        <p:txBody>
          <a:bodyPr>
            <a:normAutofit/>
          </a:bodyPr>
          <a:lstStyle/>
          <a:p>
            <a:pPr marL="0" lvl="1" indent="0" algn="ctr">
              <a:lnSpc>
                <a:spcPct val="90000"/>
              </a:lnSpc>
              <a:buSzPct val="70000"/>
              <a:buNone/>
            </a:pPr>
            <a:endParaRPr lang="en-US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 algn="ctr">
              <a:lnSpc>
                <a:spcPct val="90000"/>
              </a:lnSpc>
              <a:buSzPct val="70000"/>
              <a:buNone/>
            </a:pP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 algn="ctr">
              <a:lnSpc>
                <a:spcPct val="90000"/>
              </a:lnSpc>
              <a:buSzPct val="70000"/>
              <a:buNone/>
            </a:pPr>
            <a:endParaRPr lang="en-US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 algn="ctr">
              <a:lnSpc>
                <a:spcPct val="90000"/>
              </a:lnSpc>
              <a:buSzPct val="70000"/>
              <a:buNone/>
            </a:pPr>
            <a:endParaRPr lang="en-US" sz="2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 algn="ctr">
              <a:lnSpc>
                <a:spcPct val="90000"/>
              </a:lnSpc>
              <a:buSzPct val="70000"/>
              <a:buNone/>
            </a:pPr>
            <a:endParaRPr lang="en-US" sz="26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 algn="ctr">
              <a:lnSpc>
                <a:spcPct val="90000"/>
              </a:lnSpc>
              <a:buSzPct val="70000"/>
              <a:buNone/>
            </a:pPr>
            <a:r>
              <a:rPr lang="en-US" sz="2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EAC PHARMACOVIGILANCE ACTIVITIES</a:t>
            </a:r>
            <a:endParaRPr lang="en-US" sz="2200" dirty="0"/>
          </a:p>
          <a:p>
            <a:pPr marL="457200" lvl="1" indent="0">
              <a:buNone/>
            </a:pPr>
            <a:endParaRPr lang="en-US" sz="2200" dirty="0" smtClean="0"/>
          </a:p>
          <a:p>
            <a:pPr>
              <a:buFontTx/>
              <a:buChar char="-"/>
            </a:pPr>
            <a:endParaRPr lang="en-US" sz="3300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4930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"/>
            <a:ext cx="8229600" cy="914400"/>
          </a:xfrm>
        </p:spPr>
        <p:txBody>
          <a:bodyPr>
            <a:noAutofit/>
          </a:bodyPr>
          <a:lstStyle/>
          <a:p>
            <a:r>
              <a:rPr lang="en-US" sz="32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EAC –Health Sectoral Council </a:t>
            </a:r>
            <a:br>
              <a:rPr lang="en-US" sz="32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</a:br>
            <a:r>
              <a:rPr lang="en-US" sz="32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Consideration – April 2014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0" y="952500"/>
            <a:ext cx="9144000" cy="5905501"/>
          </a:xfrm>
        </p:spPr>
        <p:txBody>
          <a:bodyPr>
            <a:normAutofit/>
          </a:bodyPr>
          <a:lstStyle/>
          <a:p>
            <a:pPr marL="514350" lvl="1" indent="-514350">
              <a:lnSpc>
                <a:spcPct val="80000"/>
              </a:lnSpc>
              <a:buSzPct val="70000"/>
              <a:buAutoNum type="arabicPeriod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lnSpc>
                <a:spcPct val="80000"/>
              </a:lnSpc>
              <a:buSzPct val="70000"/>
              <a:buFont typeface="Arial" panose="020B0604020202020204" pitchFamily="34" charset="0"/>
              <a:buChar char="•"/>
            </a:pP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9th Health Sectoral Council meeting in April 2014 directed the EAC Secretariat to officially constitute a Regional EWG of Experts on PV and PMS to develop a fundable proposal. (EAC/9 SCM/Health/Decision 058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</a:p>
          <a:p>
            <a:pPr marL="457200" lvl="1" indent="-457200">
              <a:lnSpc>
                <a:spcPct val="80000"/>
              </a:lnSpc>
              <a:buSzPct val="70000"/>
              <a:buFont typeface="Arial" panose="020B0604020202020204" pitchFamily="34" charset="0"/>
              <a:buChar char="•"/>
            </a:pPr>
            <a:endParaRPr lang="en-GB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lnSpc>
                <a:spcPct val="80000"/>
              </a:lnSpc>
              <a:buSzPct val="70000"/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 Regional EWG of Experts on PV and PMS was constituted in 2014</a:t>
            </a:r>
          </a:p>
          <a:p>
            <a:pPr marL="457200" lvl="1" indent="-457200">
              <a:lnSpc>
                <a:spcPct val="80000"/>
              </a:lnSpc>
              <a:buSzPct val="70000"/>
              <a:buFont typeface="Arial" panose="020B0604020202020204" pitchFamily="34" charset="0"/>
              <a:buChar char="•"/>
            </a:pPr>
            <a:endParaRPr lang="en-GB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lnSpc>
                <a:spcPct val="80000"/>
              </a:lnSpc>
              <a:buSzPct val="70000"/>
              <a:buFont typeface="Arial" panose="020B0604020202020204" pitchFamily="34" charset="0"/>
              <a:buChar char="•"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Steering Committee for the EAC- MRH serves as Steering Committee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PV &amp;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PMS activities</a:t>
            </a:r>
          </a:p>
          <a:p>
            <a:pPr marL="457200" lvl="1" indent="-457200">
              <a:lnSpc>
                <a:spcPct val="80000"/>
              </a:lnSpc>
              <a:buSzPct val="70000"/>
              <a:buFont typeface="Arial" panose="020B0604020202020204" pitchFamily="34" charset="0"/>
              <a:buChar char="•"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1" indent="-457200">
              <a:lnSpc>
                <a:spcPct val="80000"/>
              </a:lnSpc>
              <a:buSzPct val="70000"/>
              <a:buFont typeface="Arial" panose="020B0604020202020204" pitchFamily="34" charset="0"/>
              <a:buChar char="•"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lvl="1" indent="0">
              <a:lnSpc>
                <a:spcPct val="80000"/>
              </a:lnSpc>
              <a:buSzPct val="70000"/>
              <a:buNone/>
            </a:pP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514350" indent="-514350">
              <a:buFont typeface="Arial"/>
              <a:buAutoNum type="arabicPeriod"/>
            </a:pPr>
            <a:endParaRPr lang="en-US" sz="3300" dirty="0" smtClean="0"/>
          </a:p>
          <a:p>
            <a:pPr>
              <a:buFontTx/>
              <a:buChar char="-"/>
            </a:pPr>
            <a:endParaRPr lang="en-US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67873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57"/>
          <p:cNvGrpSpPr>
            <a:grpSpLocks/>
          </p:cNvGrpSpPr>
          <p:nvPr/>
        </p:nvGrpSpPr>
        <p:grpSpPr bwMode="auto">
          <a:xfrm>
            <a:off x="37663" y="674389"/>
            <a:ext cx="9067800" cy="6927850"/>
            <a:chOff x="457200" y="540293"/>
            <a:chExt cx="8229600" cy="6927307"/>
          </a:xfrm>
        </p:grpSpPr>
        <p:sp>
          <p:nvSpPr>
            <p:cNvPr id="31748" name="AutoShape 3"/>
            <p:cNvSpPr>
              <a:spLocks noChangeAspect="1" noChangeArrowheads="1" noTextEdit="1"/>
            </p:cNvSpPr>
            <p:nvPr/>
          </p:nvSpPr>
          <p:spPr bwMode="auto">
            <a:xfrm>
              <a:off x="457200" y="1354183"/>
              <a:ext cx="8229600" cy="611341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31749" name="Rectangle 5"/>
            <p:cNvSpPr>
              <a:spLocks noChangeArrowheads="1"/>
            </p:cNvSpPr>
            <p:nvPr/>
          </p:nvSpPr>
          <p:spPr bwMode="auto">
            <a:xfrm>
              <a:off x="474663" y="5824036"/>
              <a:ext cx="1233488" cy="558842"/>
            </a:xfrm>
            <a:prstGeom prst="rect">
              <a:avLst/>
            </a:prstGeom>
            <a:solidFill>
              <a:srgbClr val="BBE0E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50" name="Freeform 6"/>
            <p:cNvSpPr>
              <a:spLocks noEditPoints="1"/>
            </p:cNvSpPr>
            <p:nvPr/>
          </p:nvSpPr>
          <p:spPr bwMode="auto">
            <a:xfrm>
              <a:off x="465138" y="5814261"/>
              <a:ext cx="1260475" cy="586539"/>
            </a:xfrm>
            <a:custGeom>
              <a:avLst/>
              <a:gdLst>
                <a:gd name="T0" fmla="*/ 0 w 794"/>
                <a:gd name="T1" fmla="*/ 2147483647 h 360"/>
                <a:gd name="T2" fmla="*/ 0 w 794"/>
                <a:gd name="T3" fmla="*/ 0 h 360"/>
                <a:gd name="T4" fmla="*/ 2147483647 w 794"/>
                <a:gd name="T5" fmla="*/ 0 h 360"/>
                <a:gd name="T6" fmla="*/ 2147483647 w 794"/>
                <a:gd name="T7" fmla="*/ 0 h 360"/>
                <a:gd name="T8" fmla="*/ 2147483647 w 794"/>
                <a:gd name="T9" fmla="*/ 0 h 360"/>
                <a:gd name="T10" fmla="*/ 2147483647 w 794"/>
                <a:gd name="T11" fmla="*/ 2147483647 h 360"/>
                <a:gd name="T12" fmla="*/ 2147483647 w 794"/>
                <a:gd name="T13" fmla="*/ 2147483647 h 360"/>
                <a:gd name="T14" fmla="*/ 2147483647 w 794"/>
                <a:gd name="T15" fmla="*/ 2147483647 h 360"/>
                <a:gd name="T16" fmla="*/ 2147483647 w 794"/>
                <a:gd name="T17" fmla="*/ 2147483647 h 360"/>
                <a:gd name="T18" fmla="*/ 0 w 794"/>
                <a:gd name="T19" fmla="*/ 2147483647 h 360"/>
                <a:gd name="T20" fmla="*/ 0 w 794"/>
                <a:gd name="T21" fmla="*/ 2147483647 h 360"/>
                <a:gd name="T22" fmla="*/ 0 w 794"/>
                <a:gd name="T23" fmla="*/ 2147483647 h 360"/>
                <a:gd name="T24" fmla="*/ 2147483647 w 794"/>
                <a:gd name="T25" fmla="*/ 2147483647 h 360"/>
                <a:gd name="T26" fmla="*/ 2147483647 w 794"/>
                <a:gd name="T27" fmla="*/ 2147483647 h 360"/>
                <a:gd name="T28" fmla="*/ 2147483647 w 794"/>
                <a:gd name="T29" fmla="*/ 2147483647 h 360"/>
                <a:gd name="T30" fmla="*/ 2147483647 w 794"/>
                <a:gd name="T31" fmla="*/ 2147483647 h 360"/>
                <a:gd name="T32" fmla="*/ 2147483647 w 794"/>
                <a:gd name="T33" fmla="*/ 2147483647 h 360"/>
                <a:gd name="T34" fmla="*/ 2147483647 w 794"/>
                <a:gd name="T35" fmla="*/ 2147483647 h 360"/>
                <a:gd name="T36" fmla="*/ 2147483647 w 794"/>
                <a:gd name="T37" fmla="*/ 2147483647 h 360"/>
                <a:gd name="T38" fmla="*/ 2147483647 w 794"/>
                <a:gd name="T39" fmla="*/ 2147483647 h 360"/>
                <a:gd name="T40" fmla="*/ 2147483647 w 794"/>
                <a:gd name="T41" fmla="*/ 2147483647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94"/>
                <a:gd name="T64" fmla="*/ 0 h 360"/>
                <a:gd name="T65" fmla="*/ 794 w 794"/>
                <a:gd name="T66" fmla="*/ 360 h 36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94" h="360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83" y="0"/>
                  </a:lnTo>
                  <a:lnTo>
                    <a:pt x="788" y="0"/>
                  </a:lnTo>
                  <a:lnTo>
                    <a:pt x="794" y="6"/>
                  </a:lnTo>
                  <a:lnTo>
                    <a:pt x="794" y="349"/>
                  </a:lnTo>
                  <a:lnTo>
                    <a:pt x="783" y="360"/>
                  </a:lnTo>
                  <a:lnTo>
                    <a:pt x="6" y="360"/>
                  </a:lnTo>
                  <a:lnTo>
                    <a:pt x="0" y="354"/>
                  </a:lnTo>
                  <a:lnTo>
                    <a:pt x="0" y="349"/>
                  </a:lnTo>
                  <a:lnTo>
                    <a:pt x="0" y="6"/>
                  </a:lnTo>
                  <a:close/>
                  <a:moveTo>
                    <a:pt x="17" y="349"/>
                  </a:moveTo>
                  <a:lnTo>
                    <a:pt x="6" y="343"/>
                  </a:lnTo>
                  <a:lnTo>
                    <a:pt x="783" y="343"/>
                  </a:lnTo>
                  <a:lnTo>
                    <a:pt x="777" y="349"/>
                  </a:lnTo>
                  <a:lnTo>
                    <a:pt x="777" y="6"/>
                  </a:lnTo>
                  <a:lnTo>
                    <a:pt x="783" y="17"/>
                  </a:lnTo>
                  <a:lnTo>
                    <a:pt x="6" y="17"/>
                  </a:lnTo>
                  <a:lnTo>
                    <a:pt x="17" y="6"/>
                  </a:lnTo>
                  <a:lnTo>
                    <a:pt x="17" y="349"/>
                  </a:lnTo>
                  <a:close/>
                </a:path>
              </a:pathLst>
            </a:custGeom>
            <a:solidFill>
              <a:srgbClr val="FCD5B5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51" name="Rectangle 7"/>
            <p:cNvSpPr>
              <a:spLocks noChangeArrowheads="1"/>
            </p:cNvSpPr>
            <p:nvPr/>
          </p:nvSpPr>
          <p:spPr bwMode="auto">
            <a:xfrm>
              <a:off x="492175" y="6026066"/>
              <a:ext cx="1215977" cy="338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NMRA </a:t>
              </a:r>
              <a:r>
                <a:rPr lang="en-US" sz="1100" b="1" dirty="0" smtClean="0">
                  <a:solidFill>
                    <a:srgbClr val="000000"/>
                  </a:solidFill>
                </a:rPr>
                <a:t>1 TFDA   +MUHAS -MER</a:t>
              </a:r>
              <a:endParaRPr lang="en-US" dirty="0"/>
            </a:p>
          </p:txBody>
        </p:sp>
        <p:sp>
          <p:nvSpPr>
            <p:cNvPr id="31752" name="Rectangle 8"/>
            <p:cNvSpPr>
              <a:spLocks noChangeArrowheads="1"/>
            </p:cNvSpPr>
            <p:nvPr/>
          </p:nvSpPr>
          <p:spPr bwMode="auto">
            <a:xfrm>
              <a:off x="1776413" y="5824036"/>
              <a:ext cx="1293813" cy="558842"/>
            </a:xfrm>
            <a:prstGeom prst="rect">
              <a:avLst/>
            </a:prstGeom>
            <a:solidFill>
              <a:srgbClr val="BBE0E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53" name="Freeform 9"/>
            <p:cNvSpPr>
              <a:spLocks noEditPoints="1"/>
            </p:cNvSpPr>
            <p:nvPr/>
          </p:nvSpPr>
          <p:spPr bwMode="auto">
            <a:xfrm>
              <a:off x="1768475" y="5814261"/>
              <a:ext cx="1319213" cy="586539"/>
            </a:xfrm>
            <a:custGeom>
              <a:avLst/>
              <a:gdLst>
                <a:gd name="T0" fmla="*/ 0 w 831"/>
                <a:gd name="T1" fmla="*/ 2147483647 h 360"/>
                <a:gd name="T2" fmla="*/ 0 w 831"/>
                <a:gd name="T3" fmla="*/ 0 h 360"/>
                <a:gd name="T4" fmla="*/ 2147483647 w 831"/>
                <a:gd name="T5" fmla="*/ 0 h 360"/>
                <a:gd name="T6" fmla="*/ 2147483647 w 831"/>
                <a:gd name="T7" fmla="*/ 0 h 360"/>
                <a:gd name="T8" fmla="*/ 2147483647 w 831"/>
                <a:gd name="T9" fmla="*/ 0 h 360"/>
                <a:gd name="T10" fmla="*/ 2147483647 w 831"/>
                <a:gd name="T11" fmla="*/ 2147483647 h 360"/>
                <a:gd name="T12" fmla="*/ 2147483647 w 831"/>
                <a:gd name="T13" fmla="*/ 2147483647 h 360"/>
                <a:gd name="T14" fmla="*/ 2147483647 w 831"/>
                <a:gd name="T15" fmla="*/ 2147483647 h 360"/>
                <a:gd name="T16" fmla="*/ 2147483647 w 831"/>
                <a:gd name="T17" fmla="*/ 2147483647 h 360"/>
                <a:gd name="T18" fmla="*/ 0 w 831"/>
                <a:gd name="T19" fmla="*/ 2147483647 h 360"/>
                <a:gd name="T20" fmla="*/ 0 w 831"/>
                <a:gd name="T21" fmla="*/ 2147483647 h 360"/>
                <a:gd name="T22" fmla="*/ 0 w 831"/>
                <a:gd name="T23" fmla="*/ 2147483647 h 360"/>
                <a:gd name="T24" fmla="*/ 2147483647 w 831"/>
                <a:gd name="T25" fmla="*/ 2147483647 h 360"/>
                <a:gd name="T26" fmla="*/ 2147483647 w 831"/>
                <a:gd name="T27" fmla="*/ 2147483647 h 360"/>
                <a:gd name="T28" fmla="*/ 2147483647 w 831"/>
                <a:gd name="T29" fmla="*/ 2147483647 h 360"/>
                <a:gd name="T30" fmla="*/ 2147483647 w 831"/>
                <a:gd name="T31" fmla="*/ 2147483647 h 360"/>
                <a:gd name="T32" fmla="*/ 2147483647 w 831"/>
                <a:gd name="T33" fmla="*/ 2147483647 h 360"/>
                <a:gd name="T34" fmla="*/ 2147483647 w 831"/>
                <a:gd name="T35" fmla="*/ 2147483647 h 360"/>
                <a:gd name="T36" fmla="*/ 2147483647 w 831"/>
                <a:gd name="T37" fmla="*/ 2147483647 h 360"/>
                <a:gd name="T38" fmla="*/ 2147483647 w 831"/>
                <a:gd name="T39" fmla="*/ 2147483647 h 360"/>
                <a:gd name="T40" fmla="*/ 2147483647 w 831"/>
                <a:gd name="T41" fmla="*/ 2147483647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31"/>
                <a:gd name="T64" fmla="*/ 0 h 360"/>
                <a:gd name="T65" fmla="*/ 831 w 831"/>
                <a:gd name="T66" fmla="*/ 360 h 36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31" h="360">
                  <a:moveTo>
                    <a:pt x="0" y="6"/>
                  </a:moveTo>
                  <a:lnTo>
                    <a:pt x="0" y="0"/>
                  </a:lnTo>
                  <a:lnTo>
                    <a:pt x="5" y="0"/>
                  </a:lnTo>
                  <a:lnTo>
                    <a:pt x="820" y="0"/>
                  </a:lnTo>
                  <a:lnTo>
                    <a:pt x="825" y="0"/>
                  </a:lnTo>
                  <a:lnTo>
                    <a:pt x="831" y="6"/>
                  </a:lnTo>
                  <a:lnTo>
                    <a:pt x="831" y="349"/>
                  </a:lnTo>
                  <a:lnTo>
                    <a:pt x="820" y="360"/>
                  </a:lnTo>
                  <a:lnTo>
                    <a:pt x="5" y="360"/>
                  </a:lnTo>
                  <a:lnTo>
                    <a:pt x="0" y="354"/>
                  </a:lnTo>
                  <a:lnTo>
                    <a:pt x="0" y="349"/>
                  </a:lnTo>
                  <a:lnTo>
                    <a:pt x="0" y="6"/>
                  </a:lnTo>
                  <a:close/>
                  <a:moveTo>
                    <a:pt x="16" y="349"/>
                  </a:moveTo>
                  <a:lnTo>
                    <a:pt x="5" y="343"/>
                  </a:lnTo>
                  <a:lnTo>
                    <a:pt x="820" y="343"/>
                  </a:lnTo>
                  <a:lnTo>
                    <a:pt x="814" y="349"/>
                  </a:lnTo>
                  <a:lnTo>
                    <a:pt x="814" y="6"/>
                  </a:lnTo>
                  <a:lnTo>
                    <a:pt x="820" y="17"/>
                  </a:lnTo>
                  <a:lnTo>
                    <a:pt x="5" y="17"/>
                  </a:lnTo>
                  <a:lnTo>
                    <a:pt x="16" y="6"/>
                  </a:lnTo>
                  <a:lnTo>
                    <a:pt x="16" y="349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54" name="Rectangle 10"/>
            <p:cNvSpPr>
              <a:spLocks noChangeArrowheads="1"/>
            </p:cNvSpPr>
            <p:nvPr/>
          </p:nvSpPr>
          <p:spPr bwMode="auto">
            <a:xfrm>
              <a:off x="1994521" y="6026066"/>
              <a:ext cx="741081" cy="169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NMRA </a:t>
              </a:r>
              <a:r>
                <a:rPr lang="en-US" sz="1100" b="1" dirty="0" smtClean="0">
                  <a:solidFill>
                    <a:srgbClr val="000000"/>
                  </a:solidFill>
                </a:rPr>
                <a:t>2 ZFDB</a:t>
              </a:r>
              <a:endParaRPr lang="en-US" dirty="0"/>
            </a:p>
          </p:txBody>
        </p:sp>
        <p:sp>
          <p:nvSpPr>
            <p:cNvPr id="31755" name="Rectangle 11"/>
            <p:cNvSpPr>
              <a:spLocks noChangeArrowheads="1"/>
            </p:cNvSpPr>
            <p:nvPr/>
          </p:nvSpPr>
          <p:spPr bwMode="auto">
            <a:xfrm>
              <a:off x="3130550" y="5824036"/>
              <a:ext cx="1233488" cy="558842"/>
            </a:xfrm>
            <a:prstGeom prst="rect">
              <a:avLst/>
            </a:prstGeom>
            <a:solidFill>
              <a:srgbClr val="FFFF00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56" name="Freeform 12"/>
            <p:cNvSpPr>
              <a:spLocks noEditPoints="1"/>
            </p:cNvSpPr>
            <p:nvPr/>
          </p:nvSpPr>
          <p:spPr bwMode="auto">
            <a:xfrm>
              <a:off x="3121025" y="5814261"/>
              <a:ext cx="1258888" cy="586539"/>
            </a:xfrm>
            <a:custGeom>
              <a:avLst/>
              <a:gdLst>
                <a:gd name="T0" fmla="*/ 0 w 793"/>
                <a:gd name="T1" fmla="*/ 2147483647 h 360"/>
                <a:gd name="T2" fmla="*/ 0 w 793"/>
                <a:gd name="T3" fmla="*/ 0 h 360"/>
                <a:gd name="T4" fmla="*/ 2147483647 w 793"/>
                <a:gd name="T5" fmla="*/ 0 h 360"/>
                <a:gd name="T6" fmla="*/ 2147483647 w 793"/>
                <a:gd name="T7" fmla="*/ 0 h 360"/>
                <a:gd name="T8" fmla="*/ 2147483647 w 793"/>
                <a:gd name="T9" fmla="*/ 0 h 360"/>
                <a:gd name="T10" fmla="*/ 2147483647 w 793"/>
                <a:gd name="T11" fmla="*/ 2147483647 h 360"/>
                <a:gd name="T12" fmla="*/ 2147483647 w 793"/>
                <a:gd name="T13" fmla="*/ 2147483647 h 360"/>
                <a:gd name="T14" fmla="*/ 2147483647 w 793"/>
                <a:gd name="T15" fmla="*/ 2147483647 h 360"/>
                <a:gd name="T16" fmla="*/ 2147483647 w 793"/>
                <a:gd name="T17" fmla="*/ 2147483647 h 360"/>
                <a:gd name="T18" fmla="*/ 0 w 793"/>
                <a:gd name="T19" fmla="*/ 2147483647 h 360"/>
                <a:gd name="T20" fmla="*/ 0 w 793"/>
                <a:gd name="T21" fmla="*/ 2147483647 h 360"/>
                <a:gd name="T22" fmla="*/ 0 w 793"/>
                <a:gd name="T23" fmla="*/ 2147483647 h 360"/>
                <a:gd name="T24" fmla="*/ 2147483647 w 793"/>
                <a:gd name="T25" fmla="*/ 2147483647 h 360"/>
                <a:gd name="T26" fmla="*/ 2147483647 w 793"/>
                <a:gd name="T27" fmla="*/ 2147483647 h 360"/>
                <a:gd name="T28" fmla="*/ 2147483647 w 793"/>
                <a:gd name="T29" fmla="*/ 2147483647 h 360"/>
                <a:gd name="T30" fmla="*/ 2147483647 w 793"/>
                <a:gd name="T31" fmla="*/ 2147483647 h 360"/>
                <a:gd name="T32" fmla="*/ 2147483647 w 793"/>
                <a:gd name="T33" fmla="*/ 2147483647 h 360"/>
                <a:gd name="T34" fmla="*/ 2147483647 w 793"/>
                <a:gd name="T35" fmla="*/ 2147483647 h 360"/>
                <a:gd name="T36" fmla="*/ 2147483647 w 793"/>
                <a:gd name="T37" fmla="*/ 2147483647 h 360"/>
                <a:gd name="T38" fmla="*/ 2147483647 w 793"/>
                <a:gd name="T39" fmla="*/ 2147483647 h 360"/>
                <a:gd name="T40" fmla="*/ 2147483647 w 793"/>
                <a:gd name="T41" fmla="*/ 2147483647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93"/>
                <a:gd name="T64" fmla="*/ 0 h 360"/>
                <a:gd name="T65" fmla="*/ 793 w 793"/>
                <a:gd name="T66" fmla="*/ 360 h 36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93" h="360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83" y="0"/>
                  </a:lnTo>
                  <a:lnTo>
                    <a:pt x="788" y="0"/>
                  </a:lnTo>
                  <a:lnTo>
                    <a:pt x="793" y="6"/>
                  </a:lnTo>
                  <a:lnTo>
                    <a:pt x="793" y="349"/>
                  </a:lnTo>
                  <a:lnTo>
                    <a:pt x="783" y="360"/>
                  </a:lnTo>
                  <a:lnTo>
                    <a:pt x="6" y="360"/>
                  </a:lnTo>
                  <a:lnTo>
                    <a:pt x="0" y="354"/>
                  </a:lnTo>
                  <a:lnTo>
                    <a:pt x="0" y="349"/>
                  </a:lnTo>
                  <a:lnTo>
                    <a:pt x="0" y="6"/>
                  </a:lnTo>
                  <a:close/>
                  <a:moveTo>
                    <a:pt x="16" y="349"/>
                  </a:moveTo>
                  <a:lnTo>
                    <a:pt x="6" y="343"/>
                  </a:lnTo>
                  <a:lnTo>
                    <a:pt x="783" y="343"/>
                  </a:lnTo>
                  <a:lnTo>
                    <a:pt x="777" y="349"/>
                  </a:lnTo>
                  <a:lnTo>
                    <a:pt x="777" y="6"/>
                  </a:lnTo>
                  <a:lnTo>
                    <a:pt x="783" y="17"/>
                  </a:lnTo>
                  <a:lnTo>
                    <a:pt x="6" y="17"/>
                  </a:lnTo>
                  <a:lnTo>
                    <a:pt x="16" y="6"/>
                  </a:lnTo>
                  <a:lnTo>
                    <a:pt x="16" y="349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57" name="Rectangle 13"/>
            <p:cNvSpPr>
              <a:spLocks noChangeArrowheads="1"/>
            </p:cNvSpPr>
            <p:nvPr/>
          </p:nvSpPr>
          <p:spPr bwMode="auto">
            <a:xfrm>
              <a:off x="3216275" y="6026066"/>
              <a:ext cx="1325878" cy="338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NMRA </a:t>
              </a:r>
              <a:r>
                <a:rPr lang="en-US" sz="1100" b="1" dirty="0" smtClean="0">
                  <a:solidFill>
                    <a:srgbClr val="000000"/>
                  </a:solidFill>
                </a:rPr>
                <a:t>3 PPB + UON</a:t>
              </a:r>
            </a:p>
            <a:p>
              <a:r>
                <a:rPr lang="en-US" sz="1100" b="1" dirty="0" smtClean="0">
                  <a:solidFill>
                    <a:srgbClr val="000000"/>
                  </a:solidFill>
                </a:rPr>
                <a:t>PV</a:t>
              </a:r>
              <a:endParaRPr lang="en-US" dirty="0"/>
            </a:p>
          </p:txBody>
        </p:sp>
        <p:sp>
          <p:nvSpPr>
            <p:cNvPr id="31758" name="Rectangle 14"/>
            <p:cNvSpPr>
              <a:spLocks noChangeArrowheads="1"/>
            </p:cNvSpPr>
            <p:nvPr/>
          </p:nvSpPr>
          <p:spPr bwMode="auto">
            <a:xfrm>
              <a:off x="4492625" y="5824036"/>
              <a:ext cx="1233488" cy="558842"/>
            </a:xfrm>
            <a:prstGeom prst="rect">
              <a:avLst/>
            </a:prstGeom>
            <a:solidFill>
              <a:schemeClr val="accent4">
                <a:lumMod val="40000"/>
                <a:lumOff val="6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59" name="Freeform 15"/>
            <p:cNvSpPr>
              <a:spLocks noEditPoints="1"/>
            </p:cNvSpPr>
            <p:nvPr/>
          </p:nvSpPr>
          <p:spPr bwMode="auto">
            <a:xfrm>
              <a:off x="4483100" y="5814261"/>
              <a:ext cx="1258888" cy="586539"/>
            </a:xfrm>
            <a:custGeom>
              <a:avLst/>
              <a:gdLst>
                <a:gd name="T0" fmla="*/ 0 w 793"/>
                <a:gd name="T1" fmla="*/ 2147483647 h 360"/>
                <a:gd name="T2" fmla="*/ 0 w 793"/>
                <a:gd name="T3" fmla="*/ 0 h 360"/>
                <a:gd name="T4" fmla="*/ 2147483647 w 793"/>
                <a:gd name="T5" fmla="*/ 0 h 360"/>
                <a:gd name="T6" fmla="*/ 2147483647 w 793"/>
                <a:gd name="T7" fmla="*/ 0 h 360"/>
                <a:gd name="T8" fmla="*/ 2147483647 w 793"/>
                <a:gd name="T9" fmla="*/ 0 h 360"/>
                <a:gd name="T10" fmla="*/ 2147483647 w 793"/>
                <a:gd name="T11" fmla="*/ 2147483647 h 360"/>
                <a:gd name="T12" fmla="*/ 2147483647 w 793"/>
                <a:gd name="T13" fmla="*/ 2147483647 h 360"/>
                <a:gd name="T14" fmla="*/ 2147483647 w 793"/>
                <a:gd name="T15" fmla="*/ 2147483647 h 360"/>
                <a:gd name="T16" fmla="*/ 2147483647 w 793"/>
                <a:gd name="T17" fmla="*/ 2147483647 h 360"/>
                <a:gd name="T18" fmla="*/ 0 w 793"/>
                <a:gd name="T19" fmla="*/ 2147483647 h 360"/>
                <a:gd name="T20" fmla="*/ 0 w 793"/>
                <a:gd name="T21" fmla="*/ 2147483647 h 360"/>
                <a:gd name="T22" fmla="*/ 0 w 793"/>
                <a:gd name="T23" fmla="*/ 2147483647 h 360"/>
                <a:gd name="T24" fmla="*/ 2147483647 w 793"/>
                <a:gd name="T25" fmla="*/ 2147483647 h 360"/>
                <a:gd name="T26" fmla="*/ 2147483647 w 793"/>
                <a:gd name="T27" fmla="*/ 2147483647 h 360"/>
                <a:gd name="T28" fmla="*/ 2147483647 w 793"/>
                <a:gd name="T29" fmla="*/ 2147483647 h 360"/>
                <a:gd name="T30" fmla="*/ 2147483647 w 793"/>
                <a:gd name="T31" fmla="*/ 2147483647 h 360"/>
                <a:gd name="T32" fmla="*/ 2147483647 w 793"/>
                <a:gd name="T33" fmla="*/ 2147483647 h 360"/>
                <a:gd name="T34" fmla="*/ 2147483647 w 793"/>
                <a:gd name="T35" fmla="*/ 2147483647 h 360"/>
                <a:gd name="T36" fmla="*/ 2147483647 w 793"/>
                <a:gd name="T37" fmla="*/ 2147483647 h 360"/>
                <a:gd name="T38" fmla="*/ 2147483647 w 793"/>
                <a:gd name="T39" fmla="*/ 2147483647 h 360"/>
                <a:gd name="T40" fmla="*/ 2147483647 w 793"/>
                <a:gd name="T41" fmla="*/ 2147483647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93"/>
                <a:gd name="T64" fmla="*/ 0 h 360"/>
                <a:gd name="T65" fmla="*/ 793 w 793"/>
                <a:gd name="T66" fmla="*/ 360 h 36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93" h="360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83" y="0"/>
                  </a:lnTo>
                  <a:lnTo>
                    <a:pt x="788" y="0"/>
                  </a:lnTo>
                  <a:lnTo>
                    <a:pt x="793" y="6"/>
                  </a:lnTo>
                  <a:lnTo>
                    <a:pt x="793" y="349"/>
                  </a:lnTo>
                  <a:lnTo>
                    <a:pt x="783" y="360"/>
                  </a:lnTo>
                  <a:lnTo>
                    <a:pt x="6" y="360"/>
                  </a:lnTo>
                  <a:lnTo>
                    <a:pt x="0" y="354"/>
                  </a:lnTo>
                  <a:lnTo>
                    <a:pt x="0" y="349"/>
                  </a:lnTo>
                  <a:lnTo>
                    <a:pt x="0" y="6"/>
                  </a:lnTo>
                  <a:close/>
                  <a:moveTo>
                    <a:pt x="16" y="349"/>
                  </a:moveTo>
                  <a:lnTo>
                    <a:pt x="6" y="343"/>
                  </a:lnTo>
                  <a:lnTo>
                    <a:pt x="783" y="343"/>
                  </a:lnTo>
                  <a:lnTo>
                    <a:pt x="777" y="349"/>
                  </a:lnTo>
                  <a:lnTo>
                    <a:pt x="777" y="6"/>
                  </a:lnTo>
                  <a:lnTo>
                    <a:pt x="783" y="17"/>
                  </a:lnTo>
                  <a:lnTo>
                    <a:pt x="6" y="17"/>
                  </a:lnTo>
                  <a:lnTo>
                    <a:pt x="16" y="6"/>
                  </a:lnTo>
                  <a:lnTo>
                    <a:pt x="16" y="349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60" name="Rectangle 16"/>
            <p:cNvSpPr>
              <a:spLocks noChangeArrowheads="1"/>
            </p:cNvSpPr>
            <p:nvPr/>
          </p:nvSpPr>
          <p:spPr bwMode="auto">
            <a:xfrm>
              <a:off x="4542153" y="6038161"/>
              <a:ext cx="1389524" cy="3385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NMRA </a:t>
              </a:r>
              <a:r>
                <a:rPr lang="en-US" sz="1100" b="1" dirty="0" smtClean="0">
                  <a:solidFill>
                    <a:srgbClr val="000000"/>
                  </a:solidFill>
                </a:rPr>
                <a:t>4 NDA +MUK</a:t>
              </a:r>
            </a:p>
            <a:p>
              <a:r>
                <a:rPr lang="en-US" sz="1100" b="1" dirty="0" smtClean="0">
                  <a:solidFill>
                    <a:srgbClr val="000000"/>
                  </a:solidFill>
                </a:rPr>
                <a:t>GMP</a:t>
              </a:r>
              <a:endParaRPr lang="en-US" dirty="0"/>
            </a:p>
          </p:txBody>
        </p:sp>
        <p:sp>
          <p:nvSpPr>
            <p:cNvPr id="31761" name="Rectangle 17"/>
            <p:cNvSpPr>
              <a:spLocks noChangeArrowheads="1"/>
            </p:cNvSpPr>
            <p:nvPr/>
          </p:nvSpPr>
          <p:spPr bwMode="auto">
            <a:xfrm>
              <a:off x="5305425" y="6026066"/>
              <a:ext cx="0" cy="2769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dirty="0"/>
            </a:p>
          </p:txBody>
        </p:sp>
        <p:sp>
          <p:nvSpPr>
            <p:cNvPr id="31762" name="Rectangle 18"/>
            <p:cNvSpPr>
              <a:spLocks noChangeArrowheads="1"/>
            </p:cNvSpPr>
            <p:nvPr/>
          </p:nvSpPr>
          <p:spPr bwMode="auto">
            <a:xfrm>
              <a:off x="5854700" y="5824036"/>
              <a:ext cx="1223963" cy="558842"/>
            </a:xfrm>
            <a:prstGeom prst="rect">
              <a:avLst/>
            </a:prstGeom>
            <a:solidFill>
              <a:srgbClr val="BBE0E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63" name="Freeform 19"/>
            <p:cNvSpPr>
              <a:spLocks noEditPoints="1"/>
            </p:cNvSpPr>
            <p:nvPr/>
          </p:nvSpPr>
          <p:spPr bwMode="auto">
            <a:xfrm>
              <a:off x="5845175" y="5814261"/>
              <a:ext cx="1250950" cy="586539"/>
            </a:xfrm>
            <a:custGeom>
              <a:avLst/>
              <a:gdLst>
                <a:gd name="T0" fmla="*/ 0 w 788"/>
                <a:gd name="T1" fmla="*/ 2147483647 h 360"/>
                <a:gd name="T2" fmla="*/ 0 w 788"/>
                <a:gd name="T3" fmla="*/ 0 h 360"/>
                <a:gd name="T4" fmla="*/ 2147483647 w 788"/>
                <a:gd name="T5" fmla="*/ 0 h 360"/>
                <a:gd name="T6" fmla="*/ 2147483647 w 788"/>
                <a:gd name="T7" fmla="*/ 0 h 360"/>
                <a:gd name="T8" fmla="*/ 2147483647 w 788"/>
                <a:gd name="T9" fmla="*/ 0 h 360"/>
                <a:gd name="T10" fmla="*/ 2147483647 w 788"/>
                <a:gd name="T11" fmla="*/ 2147483647 h 360"/>
                <a:gd name="T12" fmla="*/ 2147483647 w 788"/>
                <a:gd name="T13" fmla="*/ 2147483647 h 360"/>
                <a:gd name="T14" fmla="*/ 2147483647 w 788"/>
                <a:gd name="T15" fmla="*/ 2147483647 h 360"/>
                <a:gd name="T16" fmla="*/ 2147483647 w 788"/>
                <a:gd name="T17" fmla="*/ 2147483647 h 360"/>
                <a:gd name="T18" fmla="*/ 0 w 788"/>
                <a:gd name="T19" fmla="*/ 2147483647 h 360"/>
                <a:gd name="T20" fmla="*/ 0 w 788"/>
                <a:gd name="T21" fmla="*/ 2147483647 h 360"/>
                <a:gd name="T22" fmla="*/ 0 w 788"/>
                <a:gd name="T23" fmla="*/ 2147483647 h 360"/>
                <a:gd name="T24" fmla="*/ 2147483647 w 788"/>
                <a:gd name="T25" fmla="*/ 2147483647 h 360"/>
                <a:gd name="T26" fmla="*/ 2147483647 w 788"/>
                <a:gd name="T27" fmla="*/ 2147483647 h 360"/>
                <a:gd name="T28" fmla="*/ 2147483647 w 788"/>
                <a:gd name="T29" fmla="*/ 2147483647 h 360"/>
                <a:gd name="T30" fmla="*/ 2147483647 w 788"/>
                <a:gd name="T31" fmla="*/ 2147483647 h 360"/>
                <a:gd name="T32" fmla="*/ 2147483647 w 788"/>
                <a:gd name="T33" fmla="*/ 2147483647 h 360"/>
                <a:gd name="T34" fmla="*/ 2147483647 w 788"/>
                <a:gd name="T35" fmla="*/ 2147483647 h 360"/>
                <a:gd name="T36" fmla="*/ 2147483647 w 788"/>
                <a:gd name="T37" fmla="*/ 2147483647 h 360"/>
                <a:gd name="T38" fmla="*/ 2147483647 w 788"/>
                <a:gd name="T39" fmla="*/ 2147483647 h 360"/>
                <a:gd name="T40" fmla="*/ 2147483647 w 788"/>
                <a:gd name="T41" fmla="*/ 2147483647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88"/>
                <a:gd name="T64" fmla="*/ 0 h 360"/>
                <a:gd name="T65" fmla="*/ 788 w 788"/>
                <a:gd name="T66" fmla="*/ 360 h 36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88" h="360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77" y="0"/>
                  </a:lnTo>
                  <a:lnTo>
                    <a:pt x="783" y="0"/>
                  </a:lnTo>
                  <a:lnTo>
                    <a:pt x="788" y="6"/>
                  </a:lnTo>
                  <a:lnTo>
                    <a:pt x="788" y="349"/>
                  </a:lnTo>
                  <a:lnTo>
                    <a:pt x="777" y="360"/>
                  </a:lnTo>
                  <a:lnTo>
                    <a:pt x="6" y="360"/>
                  </a:lnTo>
                  <a:lnTo>
                    <a:pt x="0" y="354"/>
                  </a:lnTo>
                  <a:lnTo>
                    <a:pt x="0" y="349"/>
                  </a:lnTo>
                  <a:lnTo>
                    <a:pt x="0" y="6"/>
                  </a:lnTo>
                  <a:close/>
                  <a:moveTo>
                    <a:pt x="16" y="349"/>
                  </a:moveTo>
                  <a:lnTo>
                    <a:pt x="6" y="343"/>
                  </a:lnTo>
                  <a:lnTo>
                    <a:pt x="777" y="343"/>
                  </a:lnTo>
                  <a:lnTo>
                    <a:pt x="772" y="349"/>
                  </a:lnTo>
                  <a:lnTo>
                    <a:pt x="772" y="6"/>
                  </a:lnTo>
                  <a:lnTo>
                    <a:pt x="777" y="17"/>
                  </a:lnTo>
                  <a:lnTo>
                    <a:pt x="6" y="17"/>
                  </a:lnTo>
                  <a:lnTo>
                    <a:pt x="16" y="6"/>
                  </a:lnTo>
                  <a:lnTo>
                    <a:pt x="16" y="349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64" name="Rectangle 20"/>
            <p:cNvSpPr>
              <a:spLocks noChangeArrowheads="1"/>
            </p:cNvSpPr>
            <p:nvPr/>
          </p:nvSpPr>
          <p:spPr bwMode="auto">
            <a:xfrm>
              <a:off x="6205538" y="6026066"/>
              <a:ext cx="522288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NMRA </a:t>
              </a:r>
              <a:endParaRPr lang="en-US" dirty="0"/>
            </a:p>
          </p:txBody>
        </p:sp>
        <p:sp>
          <p:nvSpPr>
            <p:cNvPr id="31765" name="Rectangle 21"/>
            <p:cNvSpPr>
              <a:spLocks noChangeArrowheads="1"/>
            </p:cNvSpPr>
            <p:nvPr/>
          </p:nvSpPr>
          <p:spPr bwMode="auto">
            <a:xfrm>
              <a:off x="6642100" y="6026066"/>
              <a:ext cx="284117" cy="169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 smtClean="0">
                  <a:solidFill>
                    <a:srgbClr val="000000"/>
                  </a:solidFill>
                </a:rPr>
                <a:t>5 PTF</a:t>
              </a:r>
              <a:endParaRPr lang="en-US" dirty="0"/>
            </a:p>
          </p:txBody>
        </p:sp>
        <p:sp>
          <p:nvSpPr>
            <p:cNvPr id="31766" name="Rectangle 22"/>
            <p:cNvSpPr>
              <a:spLocks noChangeArrowheads="1"/>
            </p:cNvSpPr>
            <p:nvPr/>
          </p:nvSpPr>
          <p:spPr bwMode="auto">
            <a:xfrm>
              <a:off x="7216775" y="5824036"/>
              <a:ext cx="1223963" cy="558842"/>
            </a:xfrm>
            <a:prstGeom prst="rect">
              <a:avLst/>
            </a:prstGeom>
            <a:solidFill>
              <a:srgbClr val="BBE0E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67" name="Freeform 23"/>
            <p:cNvSpPr>
              <a:spLocks noEditPoints="1"/>
            </p:cNvSpPr>
            <p:nvPr/>
          </p:nvSpPr>
          <p:spPr bwMode="auto">
            <a:xfrm>
              <a:off x="7207250" y="5814261"/>
              <a:ext cx="1250950" cy="586539"/>
            </a:xfrm>
            <a:custGeom>
              <a:avLst/>
              <a:gdLst>
                <a:gd name="T0" fmla="*/ 0 w 788"/>
                <a:gd name="T1" fmla="*/ 2147483647 h 360"/>
                <a:gd name="T2" fmla="*/ 0 w 788"/>
                <a:gd name="T3" fmla="*/ 0 h 360"/>
                <a:gd name="T4" fmla="*/ 2147483647 w 788"/>
                <a:gd name="T5" fmla="*/ 0 h 360"/>
                <a:gd name="T6" fmla="*/ 2147483647 w 788"/>
                <a:gd name="T7" fmla="*/ 0 h 360"/>
                <a:gd name="T8" fmla="*/ 2147483647 w 788"/>
                <a:gd name="T9" fmla="*/ 0 h 360"/>
                <a:gd name="T10" fmla="*/ 2147483647 w 788"/>
                <a:gd name="T11" fmla="*/ 2147483647 h 360"/>
                <a:gd name="T12" fmla="*/ 2147483647 w 788"/>
                <a:gd name="T13" fmla="*/ 2147483647 h 360"/>
                <a:gd name="T14" fmla="*/ 2147483647 w 788"/>
                <a:gd name="T15" fmla="*/ 2147483647 h 360"/>
                <a:gd name="T16" fmla="*/ 2147483647 w 788"/>
                <a:gd name="T17" fmla="*/ 2147483647 h 360"/>
                <a:gd name="T18" fmla="*/ 0 w 788"/>
                <a:gd name="T19" fmla="*/ 2147483647 h 360"/>
                <a:gd name="T20" fmla="*/ 0 w 788"/>
                <a:gd name="T21" fmla="*/ 2147483647 h 360"/>
                <a:gd name="T22" fmla="*/ 0 w 788"/>
                <a:gd name="T23" fmla="*/ 2147483647 h 360"/>
                <a:gd name="T24" fmla="*/ 2147483647 w 788"/>
                <a:gd name="T25" fmla="*/ 2147483647 h 360"/>
                <a:gd name="T26" fmla="*/ 2147483647 w 788"/>
                <a:gd name="T27" fmla="*/ 2147483647 h 360"/>
                <a:gd name="T28" fmla="*/ 2147483647 w 788"/>
                <a:gd name="T29" fmla="*/ 2147483647 h 360"/>
                <a:gd name="T30" fmla="*/ 2147483647 w 788"/>
                <a:gd name="T31" fmla="*/ 2147483647 h 360"/>
                <a:gd name="T32" fmla="*/ 2147483647 w 788"/>
                <a:gd name="T33" fmla="*/ 2147483647 h 360"/>
                <a:gd name="T34" fmla="*/ 2147483647 w 788"/>
                <a:gd name="T35" fmla="*/ 2147483647 h 360"/>
                <a:gd name="T36" fmla="*/ 2147483647 w 788"/>
                <a:gd name="T37" fmla="*/ 2147483647 h 360"/>
                <a:gd name="T38" fmla="*/ 2147483647 w 788"/>
                <a:gd name="T39" fmla="*/ 2147483647 h 360"/>
                <a:gd name="T40" fmla="*/ 2147483647 w 788"/>
                <a:gd name="T41" fmla="*/ 2147483647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788"/>
                <a:gd name="T64" fmla="*/ 0 h 360"/>
                <a:gd name="T65" fmla="*/ 788 w 788"/>
                <a:gd name="T66" fmla="*/ 360 h 36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788" h="360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777" y="0"/>
                  </a:lnTo>
                  <a:lnTo>
                    <a:pt x="783" y="0"/>
                  </a:lnTo>
                  <a:lnTo>
                    <a:pt x="788" y="6"/>
                  </a:lnTo>
                  <a:lnTo>
                    <a:pt x="788" y="349"/>
                  </a:lnTo>
                  <a:lnTo>
                    <a:pt x="777" y="360"/>
                  </a:lnTo>
                  <a:lnTo>
                    <a:pt x="6" y="360"/>
                  </a:lnTo>
                  <a:lnTo>
                    <a:pt x="0" y="354"/>
                  </a:lnTo>
                  <a:lnTo>
                    <a:pt x="0" y="349"/>
                  </a:lnTo>
                  <a:lnTo>
                    <a:pt x="0" y="6"/>
                  </a:lnTo>
                  <a:close/>
                  <a:moveTo>
                    <a:pt x="16" y="349"/>
                  </a:moveTo>
                  <a:lnTo>
                    <a:pt x="6" y="343"/>
                  </a:lnTo>
                  <a:lnTo>
                    <a:pt x="777" y="343"/>
                  </a:lnTo>
                  <a:lnTo>
                    <a:pt x="772" y="349"/>
                  </a:lnTo>
                  <a:lnTo>
                    <a:pt x="772" y="6"/>
                  </a:lnTo>
                  <a:lnTo>
                    <a:pt x="777" y="17"/>
                  </a:lnTo>
                  <a:lnTo>
                    <a:pt x="6" y="17"/>
                  </a:lnTo>
                  <a:lnTo>
                    <a:pt x="16" y="6"/>
                  </a:lnTo>
                  <a:lnTo>
                    <a:pt x="16" y="349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769" name="Rectangle 25"/>
            <p:cNvSpPr>
              <a:spLocks noChangeArrowheads="1"/>
            </p:cNvSpPr>
            <p:nvPr/>
          </p:nvSpPr>
          <p:spPr bwMode="auto">
            <a:xfrm>
              <a:off x="7409593" y="6038160"/>
              <a:ext cx="791426" cy="169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 smtClean="0">
                  <a:solidFill>
                    <a:srgbClr val="000000"/>
                  </a:solidFill>
                </a:rPr>
                <a:t>NMRA 6 DPML</a:t>
              </a:r>
              <a:endParaRPr lang="en-US" dirty="0"/>
            </a:p>
          </p:txBody>
        </p:sp>
        <p:pic>
          <p:nvPicPr>
            <p:cNvPr id="31770" name="Picture 26"/>
            <p:cNvPicPr>
              <a:picLocks noChangeAspect="1"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1014413" y="5229350"/>
              <a:ext cx="6707188" cy="136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71" name="Picture 27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1014413" y="5229350"/>
              <a:ext cx="6707188" cy="13685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72" name="Rectangle 28"/>
            <p:cNvSpPr>
              <a:spLocks noChangeArrowheads="1"/>
            </p:cNvSpPr>
            <p:nvPr/>
          </p:nvSpPr>
          <p:spPr bwMode="auto">
            <a:xfrm>
              <a:off x="1057275" y="5265194"/>
              <a:ext cx="6604000" cy="27698"/>
            </a:xfrm>
            <a:prstGeom prst="rect">
              <a:avLst/>
            </a:prstGeom>
            <a:solidFill>
              <a:srgbClr val="000000"/>
            </a:solidFill>
            <a:ln w="0">
              <a:solidFill>
                <a:srgbClr val="000000"/>
              </a:solidFill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773" name="Picture 2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28688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74" name="Picture 3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28688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75" name="Freeform 31"/>
            <p:cNvSpPr>
              <a:spLocks noEditPoints="1"/>
            </p:cNvSpPr>
            <p:nvPr/>
          </p:nvSpPr>
          <p:spPr bwMode="auto">
            <a:xfrm>
              <a:off x="1022350" y="5274970"/>
              <a:ext cx="77788" cy="485524"/>
            </a:xfrm>
            <a:custGeom>
              <a:avLst/>
              <a:gdLst>
                <a:gd name="T0" fmla="*/ 2147483647 w 49"/>
                <a:gd name="T1" fmla="*/ 0 h 298"/>
                <a:gd name="T2" fmla="*/ 2147483647 w 49"/>
                <a:gd name="T3" fmla="*/ 2147483647 h 298"/>
                <a:gd name="T4" fmla="*/ 2147483647 w 49"/>
                <a:gd name="T5" fmla="*/ 2147483647 h 298"/>
                <a:gd name="T6" fmla="*/ 2147483647 w 49"/>
                <a:gd name="T7" fmla="*/ 0 h 298"/>
                <a:gd name="T8" fmla="*/ 2147483647 w 49"/>
                <a:gd name="T9" fmla="*/ 0 h 298"/>
                <a:gd name="T10" fmla="*/ 2147483647 w 49"/>
                <a:gd name="T11" fmla="*/ 2147483647 h 298"/>
                <a:gd name="T12" fmla="*/ 2147483647 w 49"/>
                <a:gd name="T13" fmla="*/ 2147483647 h 298"/>
                <a:gd name="T14" fmla="*/ 0 w 49"/>
                <a:gd name="T15" fmla="*/ 2147483647 h 298"/>
                <a:gd name="T16" fmla="*/ 2147483647 w 49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298"/>
                <a:gd name="T29" fmla="*/ 49 w 49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298">
                  <a:moveTo>
                    <a:pt x="33" y="0"/>
                  </a:moveTo>
                  <a:lnTo>
                    <a:pt x="33" y="253"/>
                  </a:lnTo>
                  <a:lnTo>
                    <a:pt x="16" y="253"/>
                  </a:lnTo>
                  <a:lnTo>
                    <a:pt x="16" y="0"/>
                  </a:lnTo>
                  <a:lnTo>
                    <a:pt x="33" y="0"/>
                  </a:lnTo>
                  <a:close/>
                  <a:moveTo>
                    <a:pt x="49" y="247"/>
                  </a:moveTo>
                  <a:lnTo>
                    <a:pt x="22" y="298"/>
                  </a:lnTo>
                  <a:lnTo>
                    <a:pt x="0" y="247"/>
                  </a:lnTo>
                  <a:lnTo>
                    <a:pt x="49" y="2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776" name="Picture 32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133475" y="5164179"/>
              <a:ext cx="257175" cy="669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77" name="Picture 33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1133475" y="5164179"/>
              <a:ext cx="257175" cy="669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78" name="Freeform 34"/>
            <p:cNvSpPr>
              <a:spLocks noEditPoints="1"/>
            </p:cNvSpPr>
            <p:nvPr/>
          </p:nvSpPr>
          <p:spPr bwMode="auto">
            <a:xfrm>
              <a:off x="1219200" y="5274970"/>
              <a:ext cx="77788" cy="485524"/>
            </a:xfrm>
            <a:custGeom>
              <a:avLst/>
              <a:gdLst>
                <a:gd name="T0" fmla="*/ 2147483647 w 49"/>
                <a:gd name="T1" fmla="*/ 2147483647 h 298"/>
                <a:gd name="T2" fmla="*/ 2147483647 w 49"/>
                <a:gd name="T3" fmla="*/ 2147483647 h 298"/>
                <a:gd name="T4" fmla="*/ 2147483647 w 49"/>
                <a:gd name="T5" fmla="*/ 2147483647 h 298"/>
                <a:gd name="T6" fmla="*/ 2147483647 w 49"/>
                <a:gd name="T7" fmla="*/ 2147483647 h 298"/>
                <a:gd name="T8" fmla="*/ 2147483647 w 49"/>
                <a:gd name="T9" fmla="*/ 2147483647 h 298"/>
                <a:gd name="T10" fmla="*/ 0 w 49"/>
                <a:gd name="T11" fmla="*/ 2147483647 h 298"/>
                <a:gd name="T12" fmla="*/ 2147483647 w 49"/>
                <a:gd name="T13" fmla="*/ 0 h 298"/>
                <a:gd name="T14" fmla="*/ 2147483647 w 49"/>
                <a:gd name="T15" fmla="*/ 2147483647 h 298"/>
                <a:gd name="T16" fmla="*/ 0 w 49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298"/>
                <a:gd name="T29" fmla="*/ 49 w 49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298">
                  <a:moveTo>
                    <a:pt x="16" y="298"/>
                  </a:moveTo>
                  <a:lnTo>
                    <a:pt x="16" y="45"/>
                  </a:lnTo>
                  <a:lnTo>
                    <a:pt x="33" y="45"/>
                  </a:lnTo>
                  <a:lnTo>
                    <a:pt x="33" y="298"/>
                  </a:lnTo>
                  <a:lnTo>
                    <a:pt x="16" y="298"/>
                  </a:lnTo>
                  <a:close/>
                  <a:moveTo>
                    <a:pt x="0" y="50"/>
                  </a:moveTo>
                  <a:lnTo>
                    <a:pt x="22" y="0"/>
                  </a:lnTo>
                  <a:lnTo>
                    <a:pt x="49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779" name="Picture 35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7345363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80" name="Picture 36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7345363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81" name="Freeform 37"/>
            <p:cNvSpPr>
              <a:spLocks noEditPoints="1"/>
            </p:cNvSpPr>
            <p:nvPr/>
          </p:nvSpPr>
          <p:spPr bwMode="auto">
            <a:xfrm>
              <a:off x="7439025" y="5274970"/>
              <a:ext cx="76200" cy="485524"/>
            </a:xfrm>
            <a:custGeom>
              <a:avLst/>
              <a:gdLst>
                <a:gd name="T0" fmla="*/ 2147483647 w 48"/>
                <a:gd name="T1" fmla="*/ 0 h 298"/>
                <a:gd name="T2" fmla="*/ 2147483647 w 48"/>
                <a:gd name="T3" fmla="*/ 2147483647 h 298"/>
                <a:gd name="T4" fmla="*/ 2147483647 w 48"/>
                <a:gd name="T5" fmla="*/ 2147483647 h 298"/>
                <a:gd name="T6" fmla="*/ 2147483647 w 48"/>
                <a:gd name="T7" fmla="*/ 0 h 298"/>
                <a:gd name="T8" fmla="*/ 2147483647 w 48"/>
                <a:gd name="T9" fmla="*/ 0 h 298"/>
                <a:gd name="T10" fmla="*/ 2147483647 w 48"/>
                <a:gd name="T11" fmla="*/ 2147483647 h 298"/>
                <a:gd name="T12" fmla="*/ 2147483647 w 48"/>
                <a:gd name="T13" fmla="*/ 2147483647 h 298"/>
                <a:gd name="T14" fmla="*/ 0 w 48"/>
                <a:gd name="T15" fmla="*/ 2147483647 h 298"/>
                <a:gd name="T16" fmla="*/ 2147483647 w 48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298"/>
                <a:gd name="T29" fmla="*/ 48 w 48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298">
                  <a:moveTo>
                    <a:pt x="32" y="0"/>
                  </a:moveTo>
                  <a:lnTo>
                    <a:pt x="32" y="253"/>
                  </a:lnTo>
                  <a:lnTo>
                    <a:pt x="16" y="253"/>
                  </a:lnTo>
                  <a:lnTo>
                    <a:pt x="16" y="0"/>
                  </a:lnTo>
                  <a:lnTo>
                    <a:pt x="32" y="0"/>
                  </a:lnTo>
                  <a:close/>
                  <a:moveTo>
                    <a:pt x="48" y="247"/>
                  </a:moveTo>
                  <a:lnTo>
                    <a:pt x="21" y="298"/>
                  </a:lnTo>
                  <a:lnTo>
                    <a:pt x="0" y="247"/>
                  </a:lnTo>
                  <a:lnTo>
                    <a:pt x="48" y="2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782" name="Picture 38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7542213" y="5164179"/>
              <a:ext cx="255588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83" name="Picture 39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7542213" y="5164179"/>
              <a:ext cx="255588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84" name="Freeform 40"/>
            <p:cNvSpPr>
              <a:spLocks noEditPoints="1"/>
            </p:cNvSpPr>
            <p:nvPr/>
          </p:nvSpPr>
          <p:spPr bwMode="auto">
            <a:xfrm>
              <a:off x="7627938" y="5274970"/>
              <a:ext cx="76200" cy="485524"/>
            </a:xfrm>
            <a:custGeom>
              <a:avLst/>
              <a:gdLst>
                <a:gd name="T0" fmla="*/ 2147483647 w 48"/>
                <a:gd name="T1" fmla="*/ 2147483647 h 298"/>
                <a:gd name="T2" fmla="*/ 2147483647 w 48"/>
                <a:gd name="T3" fmla="*/ 2147483647 h 298"/>
                <a:gd name="T4" fmla="*/ 2147483647 w 48"/>
                <a:gd name="T5" fmla="*/ 2147483647 h 298"/>
                <a:gd name="T6" fmla="*/ 2147483647 w 48"/>
                <a:gd name="T7" fmla="*/ 2147483647 h 298"/>
                <a:gd name="T8" fmla="*/ 2147483647 w 48"/>
                <a:gd name="T9" fmla="*/ 2147483647 h 298"/>
                <a:gd name="T10" fmla="*/ 0 w 48"/>
                <a:gd name="T11" fmla="*/ 2147483647 h 298"/>
                <a:gd name="T12" fmla="*/ 2147483647 w 48"/>
                <a:gd name="T13" fmla="*/ 0 h 298"/>
                <a:gd name="T14" fmla="*/ 2147483647 w 48"/>
                <a:gd name="T15" fmla="*/ 2147483647 h 298"/>
                <a:gd name="T16" fmla="*/ 0 w 48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298"/>
                <a:gd name="T29" fmla="*/ 48 w 48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298">
                  <a:moveTo>
                    <a:pt x="16" y="298"/>
                  </a:moveTo>
                  <a:lnTo>
                    <a:pt x="16" y="45"/>
                  </a:lnTo>
                  <a:lnTo>
                    <a:pt x="32" y="45"/>
                  </a:lnTo>
                  <a:lnTo>
                    <a:pt x="32" y="298"/>
                  </a:lnTo>
                  <a:lnTo>
                    <a:pt x="16" y="298"/>
                  </a:lnTo>
                  <a:close/>
                  <a:moveTo>
                    <a:pt x="0" y="50"/>
                  </a:moveTo>
                  <a:lnTo>
                    <a:pt x="21" y="0"/>
                  </a:lnTo>
                  <a:lnTo>
                    <a:pt x="48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785" name="Picture 41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6180138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86" name="Picture 42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6180138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87" name="Freeform 43"/>
            <p:cNvSpPr>
              <a:spLocks noEditPoints="1"/>
            </p:cNvSpPr>
            <p:nvPr/>
          </p:nvSpPr>
          <p:spPr bwMode="auto">
            <a:xfrm>
              <a:off x="6273800" y="5274970"/>
              <a:ext cx="77788" cy="485524"/>
            </a:xfrm>
            <a:custGeom>
              <a:avLst/>
              <a:gdLst>
                <a:gd name="T0" fmla="*/ 2147483647 w 49"/>
                <a:gd name="T1" fmla="*/ 0 h 298"/>
                <a:gd name="T2" fmla="*/ 2147483647 w 49"/>
                <a:gd name="T3" fmla="*/ 2147483647 h 298"/>
                <a:gd name="T4" fmla="*/ 2147483647 w 49"/>
                <a:gd name="T5" fmla="*/ 2147483647 h 298"/>
                <a:gd name="T6" fmla="*/ 2147483647 w 49"/>
                <a:gd name="T7" fmla="*/ 0 h 298"/>
                <a:gd name="T8" fmla="*/ 2147483647 w 49"/>
                <a:gd name="T9" fmla="*/ 0 h 298"/>
                <a:gd name="T10" fmla="*/ 2147483647 w 49"/>
                <a:gd name="T11" fmla="*/ 2147483647 h 298"/>
                <a:gd name="T12" fmla="*/ 2147483647 w 49"/>
                <a:gd name="T13" fmla="*/ 2147483647 h 298"/>
                <a:gd name="T14" fmla="*/ 0 w 49"/>
                <a:gd name="T15" fmla="*/ 2147483647 h 298"/>
                <a:gd name="T16" fmla="*/ 2147483647 w 49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298"/>
                <a:gd name="T29" fmla="*/ 49 w 49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298">
                  <a:moveTo>
                    <a:pt x="32" y="0"/>
                  </a:moveTo>
                  <a:lnTo>
                    <a:pt x="32" y="253"/>
                  </a:lnTo>
                  <a:lnTo>
                    <a:pt x="16" y="253"/>
                  </a:lnTo>
                  <a:lnTo>
                    <a:pt x="16" y="0"/>
                  </a:lnTo>
                  <a:lnTo>
                    <a:pt x="32" y="0"/>
                  </a:lnTo>
                  <a:close/>
                  <a:moveTo>
                    <a:pt x="49" y="247"/>
                  </a:moveTo>
                  <a:lnTo>
                    <a:pt x="22" y="298"/>
                  </a:lnTo>
                  <a:lnTo>
                    <a:pt x="0" y="247"/>
                  </a:lnTo>
                  <a:lnTo>
                    <a:pt x="49" y="2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788" name="Picture 44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6376988" y="5164179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89" name="Picture 45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6376988" y="5164179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90" name="Freeform 46"/>
            <p:cNvSpPr>
              <a:spLocks noEditPoints="1"/>
            </p:cNvSpPr>
            <p:nvPr/>
          </p:nvSpPr>
          <p:spPr bwMode="auto">
            <a:xfrm>
              <a:off x="6462713" y="5274970"/>
              <a:ext cx="76200" cy="485524"/>
            </a:xfrm>
            <a:custGeom>
              <a:avLst/>
              <a:gdLst>
                <a:gd name="T0" fmla="*/ 2147483647 w 48"/>
                <a:gd name="T1" fmla="*/ 2147483647 h 298"/>
                <a:gd name="T2" fmla="*/ 2147483647 w 48"/>
                <a:gd name="T3" fmla="*/ 2147483647 h 298"/>
                <a:gd name="T4" fmla="*/ 2147483647 w 48"/>
                <a:gd name="T5" fmla="*/ 2147483647 h 298"/>
                <a:gd name="T6" fmla="*/ 2147483647 w 48"/>
                <a:gd name="T7" fmla="*/ 2147483647 h 298"/>
                <a:gd name="T8" fmla="*/ 2147483647 w 48"/>
                <a:gd name="T9" fmla="*/ 2147483647 h 298"/>
                <a:gd name="T10" fmla="*/ 0 w 48"/>
                <a:gd name="T11" fmla="*/ 2147483647 h 298"/>
                <a:gd name="T12" fmla="*/ 2147483647 w 48"/>
                <a:gd name="T13" fmla="*/ 0 h 298"/>
                <a:gd name="T14" fmla="*/ 2147483647 w 48"/>
                <a:gd name="T15" fmla="*/ 2147483647 h 298"/>
                <a:gd name="T16" fmla="*/ 0 w 48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298"/>
                <a:gd name="T29" fmla="*/ 48 w 48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298">
                  <a:moveTo>
                    <a:pt x="16" y="298"/>
                  </a:moveTo>
                  <a:lnTo>
                    <a:pt x="16" y="45"/>
                  </a:lnTo>
                  <a:lnTo>
                    <a:pt x="32" y="45"/>
                  </a:lnTo>
                  <a:lnTo>
                    <a:pt x="32" y="298"/>
                  </a:lnTo>
                  <a:lnTo>
                    <a:pt x="16" y="298"/>
                  </a:lnTo>
                  <a:close/>
                  <a:moveTo>
                    <a:pt x="0" y="50"/>
                  </a:moveTo>
                  <a:lnTo>
                    <a:pt x="21" y="0"/>
                  </a:lnTo>
                  <a:lnTo>
                    <a:pt x="48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791" name="Picture 47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4818063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92" name="Picture 48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818063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93" name="Freeform 49"/>
            <p:cNvSpPr>
              <a:spLocks noEditPoints="1"/>
            </p:cNvSpPr>
            <p:nvPr/>
          </p:nvSpPr>
          <p:spPr bwMode="auto">
            <a:xfrm>
              <a:off x="4911725" y="5274970"/>
              <a:ext cx="77788" cy="485524"/>
            </a:xfrm>
            <a:custGeom>
              <a:avLst/>
              <a:gdLst>
                <a:gd name="T0" fmla="*/ 2147483647 w 49"/>
                <a:gd name="T1" fmla="*/ 0 h 298"/>
                <a:gd name="T2" fmla="*/ 2147483647 w 49"/>
                <a:gd name="T3" fmla="*/ 2147483647 h 298"/>
                <a:gd name="T4" fmla="*/ 2147483647 w 49"/>
                <a:gd name="T5" fmla="*/ 2147483647 h 298"/>
                <a:gd name="T6" fmla="*/ 2147483647 w 49"/>
                <a:gd name="T7" fmla="*/ 0 h 298"/>
                <a:gd name="T8" fmla="*/ 2147483647 w 49"/>
                <a:gd name="T9" fmla="*/ 0 h 298"/>
                <a:gd name="T10" fmla="*/ 2147483647 w 49"/>
                <a:gd name="T11" fmla="*/ 2147483647 h 298"/>
                <a:gd name="T12" fmla="*/ 2147483647 w 49"/>
                <a:gd name="T13" fmla="*/ 2147483647 h 298"/>
                <a:gd name="T14" fmla="*/ 0 w 49"/>
                <a:gd name="T15" fmla="*/ 2147483647 h 298"/>
                <a:gd name="T16" fmla="*/ 2147483647 w 49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298"/>
                <a:gd name="T29" fmla="*/ 49 w 49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298">
                  <a:moveTo>
                    <a:pt x="32" y="0"/>
                  </a:moveTo>
                  <a:lnTo>
                    <a:pt x="32" y="253"/>
                  </a:lnTo>
                  <a:lnTo>
                    <a:pt x="16" y="253"/>
                  </a:lnTo>
                  <a:lnTo>
                    <a:pt x="16" y="0"/>
                  </a:lnTo>
                  <a:lnTo>
                    <a:pt x="32" y="0"/>
                  </a:lnTo>
                  <a:close/>
                  <a:moveTo>
                    <a:pt x="49" y="247"/>
                  </a:moveTo>
                  <a:lnTo>
                    <a:pt x="22" y="298"/>
                  </a:lnTo>
                  <a:lnTo>
                    <a:pt x="0" y="247"/>
                  </a:lnTo>
                  <a:lnTo>
                    <a:pt x="49" y="2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794" name="Picture 50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022850" y="5164179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95" name="Picture 51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022850" y="5164179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96" name="Freeform 52"/>
            <p:cNvSpPr>
              <a:spLocks noEditPoints="1"/>
            </p:cNvSpPr>
            <p:nvPr/>
          </p:nvSpPr>
          <p:spPr bwMode="auto">
            <a:xfrm>
              <a:off x="5108575" y="5274970"/>
              <a:ext cx="77788" cy="485524"/>
            </a:xfrm>
            <a:custGeom>
              <a:avLst/>
              <a:gdLst>
                <a:gd name="T0" fmla="*/ 2147483647 w 49"/>
                <a:gd name="T1" fmla="*/ 2147483647 h 298"/>
                <a:gd name="T2" fmla="*/ 2147483647 w 49"/>
                <a:gd name="T3" fmla="*/ 2147483647 h 298"/>
                <a:gd name="T4" fmla="*/ 2147483647 w 49"/>
                <a:gd name="T5" fmla="*/ 2147483647 h 298"/>
                <a:gd name="T6" fmla="*/ 2147483647 w 49"/>
                <a:gd name="T7" fmla="*/ 2147483647 h 298"/>
                <a:gd name="T8" fmla="*/ 2147483647 w 49"/>
                <a:gd name="T9" fmla="*/ 2147483647 h 298"/>
                <a:gd name="T10" fmla="*/ 0 w 49"/>
                <a:gd name="T11" fmla="*/ 2147483647 h 298"/>
                <a:gd name="T12" fmla="*/ 2147483647 w 49"/>
                <a:gd name="T13" fmla="*/ 0 h 298"/>
                <a:gd name="T14" fmla="*/ 2147483647 w 49"/>
                <a:gd name="T15" fmla="*/ 2147483647 h 298"/>
                <a:gd name="T16" fmla="*/ 0 w 49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298"/>
                <a:gd name="T29" fmla="*/ 49 w 49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298">
                  <a:moveTo>
                    <a:pt x="16" y="298"/>
                  </a:moveTo>
                  <a:lnTo>
                    <a:pt x="16" y="45"/>
                  </a:lnTo>
                  <a:lnTo>
                    <a:pt x="32" y="45"/>
                  </a:lnTo>
                  <a:lnTo>
                    <a:pt x="32" y="298"/>
                  </a:lnTo>
                  <a:lnTo>
                    <a:pt x="16" y="298"/>
                  </a:lnTo>
                  <a:close/>
                  <a:moveTo>
                    <a:pt x="0" y="50"/>
                  </a:moveTo>
                  <a:lnTo>
                    <a:pt x="22" y="0"/>
                  </a:lnTo>
                  <a:lnTo>
                    <a:pt x="49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797" name="Picture 53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3524250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798" name="Picture 54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3524250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799" name="Freeform 55"/>
            <p:cNvSpPr>
              <a:spLocks noEditPoints="1"/>
            </p:cNvSpPr>
            <p:nvPr/>
          </p:nvSpPr>
          <p:spPr bwMode="auto">
            <a:xfrm>
              <a:off x="3617913" y="5274970"/>
              <a:ext cx="77788" cy="485524"/>
            </a:xfrm>
            <a:custGeom>
              <a:avLst/>
              <a:gdLst>
                <a:gd name="T0" fmla="*/ 2147483647 w 49"/>
                <a:gd name="T1" fmla="*/ 0 h 298"/>
                <a:gd name="T2" fmla="*/ 2147483647 w 49"/>
                <a:gd name="T3" fmla="*/ 2147483647 h 298"/>
                <a:gd name="T4" fmla="*/ 2147483647 w 49"/>
                <a:gd name="T5" fmla="*/ 2147483647 h 298"/>
                <a:gd name="T6" fmla="*/ 2147483647 w 49"/>
                <a:gd name="T7" fmla="*/ 0 h 298"/>
                <a:gd name="T8" fmla="*/ 2147483647 w 49"/>
                <a:gd name="T9" fmla="*/ 0 h 298"/>
                <a:gd name="T10" fmla="*/ 2147483647 w 49"/>
                <a:gd name="T11" fmla="*/ 2147483647 h 298"/>
                <a:gd name="T12" fmla="*/ 2147483647 w 49"/>
                <a:gd name="T13" fmla="*/ 2147483647 h 298"/>
                <a:gd name="T14" fmla="*/ 0 w 49"/>
                <a:gd name="T15" fmla="*/ 2147483647 h 298"/>
                <a:gd name="T16" fmla="*/ 2147483647 w 49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298"/>
                <a:gd name="T29" fmla="*/ 49 w 49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298">
                  <a:moveTo>
                    <a:pt x="33" y="0"/>
                  </a:moveTo>
                  <a:lnTo>
                    <a:pt x="33" y="253"/>
                  </a:lnTo>
                  <a:lnTo>
                    <a:pt x="16" y="253"/>
                  </a:lnTo>
                  <a:lnTo>
                    <a:pt x="16" y="0"/>
                  </a:lnTo>
                  <a:lnTo>
                    <a:pt x="33" y="0"/>
                  </a:lnTo>
                  <a:close/>
                  <a:moveTo>
                    <a:pt x="49" y="247"/>
                  </a:moveTo>
                  <a:lnTo>
                    <a:pt x="22" y="298"/>
                  </a:lnTo>
                  <a:lnTo>
                    <a:pt x="0" y="247"/>
                  </a:lnTo>
                  <a:lnTo>
                    <a:pt x="49" y="2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800" name="Picture 56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3721100" y="5164179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01" name="Picture 57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3721100" y="5164179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02" name="Freeform 58"/>
            <p:cNvSpPr>
              <a:spLocks noEditPoints="1"/>
            </p:cNvSpPr>
            <p:nvPr/>
          </p:nvSpPr>
          <p:spPr bwMode="auto">
            <a:xfrm>
              <a:off x="3806825" y="5274970"/>
              <a:ext cx="76200" cy="485524"/>
            </a:xfrm>
            <a:custGeom>
              <a:avLst/>
              <a:gdLst>
                <a:gd name="T0" fmla="*/ 2147483647 w 48"/>
                <a:gd name="T1" fmla="*/ 2147483647 h 298"/>
                <a:gd name="T2" fmla="*/ 2147483647 w 48"/>
                <a:gd name="T3" fmla="*/ 2147483647 h 298"/>
                <a:gd name="T4" fmla="*/ 2147483647 w 48"/>
                <a:gd name="T5" fmla="*/ 2147483647 h 298"/>
                <a:gd name="T6" fmla="*/ 2147483647 w 48"/>
                <a:gd name="T7" fmla="*/ 2147483647 h 298"/>
                <a:gd name="T8" fmla="*/ 2147483647 w 48"/>
                <a:gd name="T9" fmla="*/ 2147483647 h 298"/>
                <a:gd name="T10" fmla="*/ 0 w 48"/>
                <a:gd name="T11" fmla="*/ 2147483647 h 298"/>
                <a:gd name="T12" fmla="*/ 2147483647 w 48"/>
                <a:gd name="T13" fmla="*/ 0 h 298"/>
                <a:gd name="T14" fmla="*/ 2147483647 w 48"/>
                <a:gd name="T15" fmla="*/ 2147483647 h 298"/>
                <a:gd name="T16" fmla="*/ 0 w 48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298"/>
                <a:gd name="T29" fmla="*/ 48 w 48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298">
                  <a:moveTo>
                    <a:pt x="16" y="298"/>
                  </a:moveTo>
                  <a:lnTo>
                    <a:pt x="16" y="45"/>
                  </a:lnTo>
                  <a:lnTo>
                    <a:pt x="32" y="45"/>
                  </a:lnTo>
                  <a:lnTo>
                    <a:pt x="32" y="298"/>
                  </a:lnTo>
                  <a:lnTo>
                    <a:pt x="16" y="298"/>
                  </a:lnTo>
                  <a:close/>
                  <a:moveTo>
                    <a:pt x="0" y="50"/>
                  </a:moveTo>
                  <a:lnTo>
                    <a:pt x="21" y="0"/>
                  </a:lnTo>
                  <a:lnTo>
                    <a:pt x="48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803" name="Picture 59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230438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04" name="Picture 60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230438" y="5247272"/>
              <a:ext cx="265113" cy="66800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05" name="Freeform 61"/>
            <p:cNvSpPr>
              <a:spLocks noEditPoints="1"/>
            </p:cNvSpPr>
            <p:nvPr/>
          </p:nvSpPr>
          <p:spPr bwMode="auto">
            <a:xfrm>
              <a:off x="2324100" y="5274970"/>
              <a:ext cx="77788" cy="485524"/>
            </a:xfrm>
            <a:custGeom>
              <a:avLst/>
              <a:gdLst>
                <a:gd name="T0" fmla="*/ 2147483647 w 49"/>
                <a:gd name="T1" fmla="*/ 0 h 298"/>
                <a:gd name="T2" fmla="*/ 2147483647 w 49"/>
                <a:gd name="T3" fmla="*/ 2147483647 h 298"/>
                <a:gd name="T4" fmla="*/ 2147483647 w 49"/>
                <a:gd name="T5" fmla="*/ 2147483647 h 298"/>
                <a:gd name="T6" fmla="*/ 2147483647 w 49"/>
                <a:gd name="T7" fmla="*/ 0 h 298"/>
                <a:gd name="T8" fmla="*/ 2147483647 w 49"/>
                <a:gd name="T9" fmla="*/ 0 h 298"/>
                <a:gd name="T10" fmla="*/ 2147483647 w 49"/>
                <a:gd name="T11" fmla="*/ 2147483647 h 298"/>
                <a:gd name="T12" fmla="*/ 2147483647 w 49"/>
                <a:gd name="T13" fmla="*/ 2147483647 h 298"/>
                <a:gd name="T14" fmla="*/ 0 w 49"/>
                <a:gd name="T15" fmla="*/ 2147483647 h 298"/>
                <a:gd name="T16" fmla="*/ 2147483647 w 49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298"/>
                <a:gd name="T29" fmla="*/ 49 w 49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298">
                  <a:moveTo>
                    <a:pt x="33" y="0"/>
                  </a:moveTo>
                  <a:lnTo>
                    <a:pt x="33" y="253"/>
                  </a:lnTo>
                  <a:lnTo>
                    <a:pt x="17" y="253"/>
                  </a:lnTo>
                  <a:lnTo>
                    <a:pt x="17" y="0"/>
                  </a:lnTo>
                  <a:lnTo>
                    <a:pt x="33" y="0"/>
                  </a:lnTo>
                  <a:close/>
                  <a:moveTo>
                    <a:pt x="49" y="247"/>
                  </a:moveTo>
                  <a:lnTo>
                    <a:pt x="22" y="298"/>
                  </a:lnTo>
                  <a:lnTo>
                    <a:pt x="0" y="247"/>
                  </a:lnTo>
                  <a:lnTo>
                    <a:pt x="49" y="247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806" name="Picture 62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2427288" y="5164179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07" name="Picture 63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2427288" y="5164179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08" name="Freeform 64"/>
            <p:cNvSpPr>
              <a:spLocks noEditPoints="1"/>
            </p:cNvSpPr>
            <p:nvPr/>
          </p:nvSpPr>
          <p:spPr bwMode="auto">
            <a:xfrm>
              <a:off x="2513013" y="5274970"/>
              <a:ext cx="77788" cy="485524"/>
            </a:xfrm>
            <a:custGeom>
              <a:avLst/>
              <a:gdLst>
                <a:gd name="T0" fmla="*/ 2147483647 w 49"/>
                <a:gd name="T1" fmla="*/ 2147483647 h 298"/>
                <a:gd name="T2" fmla="*/ 2147483647 w 49"/>
                <a:gd name="T3" fmla="*/ 2147483647 h 298"/>
                <a:gd name="T4" fmla="*/ 2147483647 w 49"/>
                <a:gd name="T5" fmla="*/ 2147483647 h 298"/>
                <a:gd name="T6" fmla="*/ 2147483647 w 49"/>
                <a:gd name="T7" fmla="*/ 2147483647 h 298"/>
                <a:gd name="T8" fmla="*/ 2147483647 w 49"/>
                <a:gd name="T9" fmla="*/ 2147483647 h 298"/>
                <a:gd name="T10" fmla="*/ 0 w 49"/>
                <a:gd name="T11" fmla="*/ 2147483647 h 298"/>
                <a:gd name="T12" fmla="*/ 2147483647 w 49"/>
                <a:gd name="T13" fmla="*/ 0 h 298"/>
                <a:gd name="T14" fmla="*/ 2147483647 w 49"/>
                <a:gd name="T15" fmla="*/ 2147483647 h 298"/>
                <a:gd name="T16" fmla="*/ 0 w 49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298"/>
                <a:gd name="T29" fmla="*/ 49 w 49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298">
                  <a:moveTo>
                    <a:pt x="16" y="298"/>
                  </a:moveTo>
                  <a:lnTo>
                    <a:pt x="16" y="45"/>
                  </a:lnTo>
                  <a:lnTo>
                    <a:pt x="32" y="45"/>
                  </a:lnTo>
                  <a:lnTo>
                    <a:pt x="32" y="298"/>
                  </a:lnTo>
                  <a:lnTo>
                    <a:pt x="16" y="298"/>
                  </a:lnTo>
                  <a:close/>
                  <a:moveTo>
                    <a:pt x="0" y="50"/>
                  </a:moveTo>
                  <a:lnTo>
                    <a:pt x="22" y="0"/>
                  </a:lnTo>
                  <a:lnTo>
                    <a:pt x="49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09" name="Rectangle 65"/>
            <p:cNvSpPr>
              <a:spLocks noChangeArrowheads="1"/>
            </p:cNvSpPr>
            <p:nvPr/>
          </p:nvSpPr>
          <p:spPr bwMode="auto">
            <a:xfrm>
              <a:off x="5022851" y="3681538"/>
              <a:ext cx="2903537" cy="483895"/>
            </a:xfrm>
            <a:prstGeom prst="rect">
              <a:avLst/>
            </a:prstGeom>
            <a:solidFill>
              <a:srgbClr val="BBE0E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10" name="Freeform 66"/>
            <p:cNvSpPr>
              <a:spLocks noEditPoints="1"/>
            </p:cNvSpPr>
            <p:nvPr/>
          </p:nvSpPr>
          <p:spPr bwMode="auto">
            <a:xfrm>
              <a:off x="4989514" y="3671762"/>
              <a:ext cx="2954337" cy="513222"/>
            </a:xfrm>
            <a:custGeom>
              <a:avLst/>
              <a:gdLst>
                <a:gd name="T0" fmla="*/ 0 w 1689"/>
                <a:gd name="T1" fmla="*/ 2147483647 h 315"/>
                <a:gd name="T2" fmla="*/ 0 w 1689"/>
                <a:gd name="T3" fmla="*/ 0 h 315"/>
                <a:gd name="T4" fmla="*/ 2147483647 w 1689"/>
                <a:gd name="T5" fmla="*/ 0 h 315"/>
                <a:gd name="T6" fmla="*/ 2147483647 w 1689"/>
                <a:gd name="T7" fmla="*/ 0 h 315"/>
                <a:gd name="T8" fmla="*/ 2147483647 w 1689"/>
                <a:gd name="T9" fmla="*/ 0 h 315"/>
                <a:gd name="T10" fmla="*/ 2147483647 w 1689"/>
                <a:gd name="T11" fmla="*/ 2147483647 h 315"/>
                <a:gd name="T12" fmla="*/ 2147483647 w 1689"/>
                <a:gd name="T13" fmla="*/ 2147483647 h 315"/>
                <a:gd name="T14" fmla="*/ 2147483647 w 1689"/>
                <a:gd name="T15" fmla="*/ 2147483647 h 315"/>
                <a:gd name="T16" fmla="*/ 2147483647 w 1689"/>
                <a:gd name="T17" fmla="*/ 2147483647 h 315"/>
                <a:gd name="T18" fmla="*/ 0 w 1689"/>
                <a:gd name="T19" fmla="*/ 2147483647 h 315"/>
                <a:gd name="T20" fmla="*/ 0 w 1689"/>
                <a:gd name="T21" fmla="*/ 2147483647 h 315"/>
                <a:gd name="T22" fmla="*/ 0 w 1689"/>
                <a:gd name="T23" fmla="*/ 2147483647 h 315"/>
                <a:gd name="T24" fmla="*/ 2147483647 w 1689"/>
                <a:gd name="T25" fmla="*/ 2147483647 h 315"/>
                <a:gd name="T26" fmla="*/ 2147483647 w 1689"/>
                <a:gd name="T27" fmla="*/ 2147483647 h 315"/>
                <a:gd name="T28" fmla="*/ 2147483647 w 1689"/>
                <a:gd name="T29" fmla="*/ 2147483647 h 315"/>
                <a:gd name="T30" fmla="*/ 2147483647 w 1689"/>
                <a:gd name="T31" fmla="*/ 2147483647 h 315"/>
                <a:gd name="T32" fmla="*/ 2147483647 w 1689"/>
                <a:gd name="T33" fmla="*/ 2147483647 h 315"/>
                <a:gd name="T34" fmla="*/ 2147483647 w 1689"/>
                <a:gd name="T35" fmla="*/ 2147483647 h 315"/>
                <a:gd name="T36" fmla="*/ 2147483647 w 1689"/>
                <a:gd name="T37" fmla="*/ 2147483647 h 315"/>
                <a:gd name="T38" fmla="*/ 2147483647 w 1689"/>
                <a:gd name="T39" fmla="*/ 2147483647 h 315"/>
                <a:gd name="T40" fmla="*/ 2147483647 w 1689"/>
                <a:gd name="T41" fmla="*/ 2147483647 h 3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89"/>
                <a:gd name="T64" fmla="*/ 0 h 315"/>
                <a:gd name="T65" fmla="*/ 1689 w 1689"/>
                <a:gd name="T66" fmla="*/ 315 h 3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89" h="315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678" y="0"/>
                  </a:lnTo>
                  <a:lnTo>
                    <a:pt x="1684" y="0"/>
                  </a:lnTo>
                  <a:lnTo>
                    <a:pt x="1689" y="6"/>
                  </a:lnTo>
                  <a:lnTo>
                    <a:pt x="1689" y="303"/>
                  </a:lnTo>
                  <a:lnTo>
                    <a:pt x="1678" y="315"/>
                  </a:lnTo>
                  <a:lnTo>
                    <a:pt x="6" y="315"/>
                  </a:lnTo>
                  <a:lnTo>
                    <a:pt x="0" y="309"/>
                  </a:lnTo>
                  <a:lnTo>
                    <a:pt x="0" y="303"/>
                  </a:lnTo>
                  <a:lnTo>
                    <a:pt x="0" y="6"/>
                  </a:lnTo>
                  <a:close/>
                  <a:moveTo>
                    <a:pt x="16" y="303"/>
                  </a:moveTo>
                  <a:lnTo>
                    <a:pt x="6" y="298"/>
                  </a:lnTo>
                  <a:lnTo>
                    <a:pt x="1678" y="298"/>
                  </a:lnTo>
                  <a:lnTo>
                    <a:pt x="1673" y="303"/>
                  </a:lnTo>
                  <a:lnTo>
                    <a:pt x="1673" y="6"/>
                  </a:lnTo>
                  <a:lnTo>
                    <a:pt x="1678" y="17"/>
                  </a:lnTo>
                  <a:lnTo>
                    <a:pt x="6" y="17"/>
                  </a:lnTo>
                  <a:lnTo>
                    <a:pt x="16" y="6"/>
                  </a:lnTo>
                  <a:lnTo>
                    <a:pt x="16" y="303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11" name="Rectangle 67"/>
            <p:cNvSpPr>
              <a:spLocks noChangeArrowheads="1"/>
            </p:cNvSpPr>
            <p:nvPr/>
          </p:nvSpPr>
          <p:spPr bwMode="auto">
            <a:xfrm>
              <a:off x="5373688" y="3828173"/>
              <a:ext cx="2646363" cy="26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>
                  <a:solidFill>
                    <a:srgbClr val="000000"/>
                  </a:solidFill>
                </a:rPr>
                <a:t>EAC Project Coordination Team</a:t>
              </a:r>
              <a:endParaRPr lang="en-US" dirty="0"/>
            </a:p>
          </p:txBody>
        </p:sp>
        <p:sp>
          <p:nvSpPr>
            <p:cNvPr id="31812" name="Rectangle 68"/>
            <p:cNvSpPr>
              <a:spLocks noChangeArrowheads="1"/>
            </p:cNvSpPr>
            <p:nvPr/>
          </p:nvSpPr>
          <p:spPr bwMode="auto">
            <a:xfrm>
              <a:off x="2873375" y="2645318"/>
              <a:ext cx="2432050" cy="477378"/>
            </a:xfrm>
            <a:prstGeom prst="rect">
              <a:avLst/>
            </a:prstGeom>
            <a:solidFill>
              <a:srgbClr val="BBE0E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13" name="Freeform 69"/>
            <p:cNvSpPr>
              <a:spLocks noEditPoints="1"/>
            </p:cNvSpPr>
            <p:nvPr/>
          </p:nvSpPr>
          <p:spPr bwMode="auto">
            <a:xfrm>
              <a:off x="2873375" y="2637172"/>
              <a:ext cx="2424113" cy="503446"/>
            </a:xfrm>
            <a:custGeom>
              <a:avLst/>
              <a:gdLst>
                <a:gd name="T0" fmla="*/ 0 w 1527"/>
                <a:gd name="T1" fmla="*/ 2147483647 h 309"/>
                <a:gd name="T2" fmla="*/ 0 w 1527"/>
                <a:gd name="T3" fmla="*/ 0 h 309"/>
                <a:gd name="T4" fmla="*/ 2147483647 w 1527"/>
                <a:gd name="T5" fmla="*/ 0 h 309"/>
                <a:gd name="T6" fmla="*/ 2147483647 w 1527"/>
                <a:gd name="T7" fmla="*/ 0 h 309"/>
                <a:gd name="T8" fmla="*/ 2147483647 w 1527"/>
                <a:gd name="T9" fmla="*/ 0 h 309"/>
                <a:gd name="T10" fmla="*/ 2147483647 w 1527"/>
                <a:gd name="T11" fmla="*/ 2147483647 h 309"/>
                <a:gd name="T12" fmla="*/ 2147483647 w 1527"/>
                <a:gd name="T13" fmla="*/ 2147483647 h 309"/>
                <a:gd name="T14" fmla="*/ 2147483647 w 1527"/>
                <a:gd name="T15" fmla="*/ 2147483647 h 309"/>
                <a:gd name="T16" fmla="*/ 2147483647 w 1527"/>
                <a:gd name="T17" fmla="*/ 2147483647 h 309"/>
                <a:gd name="T18" fmla="*/ 0 w 1527"/>
                <a:gd name="T19" fmla="*/ 2147483647 h 309"/>
                <a:gd name="T20" fmla="*/ 0 w 1527"/>
                <a:gd name="T21" fmla="*/ 2147483647 h 309"/>
                <a:gd name="T22" fmla="*/ 0 w 1527"/>
                <a:gd name="T23" fmla="*/ 2147483647 h 309"/>
                <a:gd name="T24" fmla="*/ 2147483647 w 1527"/>
                <a:gd name="T25" fmla="*/ 2147483647 h 309"/>
                <a:gd name="T26" fmla="*/ 2147483647 w 1527"/>
                <a:gd name="T27" fmla="*/ 2147483647 h 309"/>
                <a:gd name="T28" fmla="*/ 2147483647 w 1527"/>
                <a:gd name="T29" fmla="*/ 2147483647 h 309"/>
                <a:gd name="T30" fmla="*/ 2147483647 w 1527"/>
                <a:gd name="T31" fmla="*/ 2147483647 h 309"/>
                <a:gd name="T32" fmla="*/ 2147483647 w 1527"/>
                <a:gd name="T33" fmla="*/ 2147483647 h 309"/>
                <a:gd name="T34" fmla="*/ 2147483647 w 1527"/>
                <a:gd name="T35" fmla="*/ 2147483647 h 309"/>
                <a:gd name="T36" fmla="*/ 2147483647 w 1527"/>
                <a:gd name="T37" fmla="*/ 2147483647 h 309"/>
                <a:gd name="T38" fmla="*/ 2147483647 w 1527"/>
                <a:gd name="T39" fmla="*/ 2147483647 h 309"/>
                <a:gd name="T40" fmla="*/ 2147483647 w 1527"/>
                <a:gd name="T41" fmla="*/ 2147483647 h 309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27"/>
                <a:gd name="T64" fmla="*/ 0 h 309"/>
                <a:gd name="T65" fmla="*/ 1527 w 1527"/>
                <a:gd name="T66" fmla="*/ 309 h 30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27" h="309">
                  <a:moveTo>
                    <a:pt x="0" y="5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517" y="0"/>
                  </a:lnTo>
                  <a:lnTo>
                    <a:pt x="1522" y="0"/>
                  </a:lnTo>
                  <a:lnTo>
                    <a:pt x="1527" y="5"/>
                  </a:lnTo>
                  <a:lnTo>
                    <a:pt x="1527" y="298"/>
                  </a:lnTo>
                  <a:lnTo>
                    <a:pt x="1517" y="309"/>
                  </a:lnTo>
                  <a:lnTo>
                    <a:pt x="6" y="309"/>
                  </a:lnTo>
                  <a:lnTo>
                    <a:pt x="0" y="303"/>
                  </a:lnTo>
                  <a:lnTo>
                    <a:pt x="0" y="298"/>
                  </a:lnTo>
                  <a:lnTo>
                    <a:pt x="0" y="5"/>
                  </a:lnTo>
                  <a:close/>
                  <a:moveTo>
                    <a:pt x="16" y="298"/>
                  </a:moveTo>
                  <a:lnTo>
                    <a:pt x="6" y="292"/>
                  </a:lnTo>
                  <a:lnTo>
                    <a:pt x="1517" y="292"/>
                  </a:lnTo>
                  <a:lnTo>
                    <a:pt x="1511" y="298"/>
                  </a:lnTo>
                  <a:lnTo>
                    <a:pt x="1511" y="5"/>
                  </a:lnTo>
                  <a:lnTo>
                    <a:pt x="1517" y="17"/>
                  </a:lnTo>
                  <a:lnTo>
                    <a:pt x="6" y="17"/>
                  </a:lnTo>
                  <a:lnTo>
                    <a:pt x="16" y="5"/>
                  </a:lnTo>
                  <a:lnTo>
                    <a:pt x="16" y="298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14" name="Rectangle 70"/>
            <p:cNvSpPr>
              <a:spLocks noChangeArrowheads="1"/>
            </p:cNvSpPr>
            <p:nvPr/>
          </p:nvSpPr>
          <p:spPr bwMode="auto">
            <a:xfrm>
              <a:off x="3146425" y="2783807"/>
              <a:ext cx="2305050" cy="26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>
                  <a:solidFill>
                    <a:srgbClr val="000000"/>
                  </a:solidFill>
                </a:rPr>
                <a:t>Project Steering Committee</a:t>
              </a:r>
              <a:endParaRPr lang="en-US" dirty="0"/>
            </a:p>
          </p:txBody>
        </p:sp>
        <p:sp>
          <p:nvSpPr>
            <p:cNvPr id="31815" name="Rectangle 71"/>
            <p:cNvSpPr>
              <a:spLocks noChangeArrowheads="1"/>
            </p:cNvSpPr>
            <p:nvPr/>
          </p:nvSpPr>
          <p:spPr bwMode="auto">
            <a:xfrm>
              <a:off x="4286250" y="4460332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16" name="Rectangle 72"/>
            <p:cNvSpPr>
              <a:spLocks noChangeArrowheads="1"/>
            </p:cNvSpPr>
            <p:nvPr/>
          </p:nvSpPr>
          <p:spPr bwMode="auto">
            <a:xfrm>
              <a:off x="4397375" y="4460332"/>
              <a:ext cx="102870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NMRA Annual </a:t>
              </a:r>
              <a:endParaRPr lang="en-US" dirty="0"/>
            </a:p>
          </p:txBody>
        </p:sp>
        <p:sp>
          <p:nvSpPr>
            <p:cNvPr id="31817" name="Rectangle 73"/>
            <p:cNvSpPr>
              <a:spLocks noChangeArrowheads="1"/>
            </p:cNvSpPr>
            <p:nvPr/>
          </p:nvSpPr>
          <p:spPr bwMode="auto">
            <a:xfrm>
              <a:off x="5340350" y="4460332"/>
              <a:ext cx="847725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Work Plans</a:t>
              </a:r>
              <a:endParaRPr lang="en-US" dirty="0"/>
            </a:p>
          </p:txBody>
        </p:sp>
        <p:sp>
          <p:nvSpPr>
            <p:cNvPr id="31818" name="Rectangle 74"/>
            <p:cNvSpPr>
              <a:spLocks noChangeArrowheads="1"/>
            </p:cNvSpPr>
            <p:nvPr/>
          </p:nvSpPr>
          <p:spPr bwMode="auto">
            <a:xfrm>
              <a:off x="4286250" y="4633035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19" name="Rectangle 75"/>
            <p:cNvSpPr>
              <a:spLocks noChangeArrowheads="1"/>
            </p:cNvSpPr>
            <p:nvPr/>
          </p:nvSpPr>
          <p:spPr bwMode="auto">
            <a:xfrm>
              <a:off x="4397375" y="4633035"/>
              <a:ext cx="1182688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Annual Budgets </a:t>
              </a:r>
              <a:endParaRPr lang="en-US" dirty="0"/>
            </a:p>
          </p:txBody>
        </p:sp>
        <p:sp>
          <p:nvSpPr>
            <p:cNvPr id="31820" name="Rectangle 76"/>
            <p:cNvSpPr>
              <a:spLocks noChangeArrowheads="1"/>
            </p:cNvSpPr>
            <p:nvPr/>
          </p:nvSpPr>
          <p:spPr bwMode="auto">
            <a:xfrm>
              <a:off x="4286250" y="4807368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21" name="Rectangle 77"/>
            <p:cNvSpPr>
              <a:spLocks noChangeArrowheads="1"/>
            </p:cNvSpPr>
            <p:nvPr/>
          </p:nvSpPr>
          <p:spPr bwMode="auto">
            <a:xfrm>
              <a:off x="4397375" y="4807368"/>
              <a:ext cx="985838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Procurement </a:t>
              </a:r>
              <a:endParaRPr lang="en-US" dirty="0"/>
            </a:p>
          </p:txBody>
        </p:sp>
        <p:sp>
          <p:nvSpPr>
            <p:cNvPr id="31822" name="Rectangle 78"/>
            <p:cNvSpPr>
              <a:spLocks noChangeArrowheads="1"/>
            </p:cNvSpPr>
            <p:nvPr/>
          </p:nvSpPr>
          <p:spPr bwMode="auto">
            <a:xfrm>
              <a:off x="5280025" y="4807368"/>
              <a:ext cx="479425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Plans </a:t>
              </a:r>
              <a:endParaRPr lang="en-US" dirty="0"/>
            </a:p>
          </p:txBody>
        </p:sp>
        <p:sp>
          <p:nvSpPr>
            <p:cNvPr id="31823" name="Rectangle 79"/>
            <p:cNvSpPr>
              <a:spLocks noChangeArrowheads="1"/>
            </p:cNvSpPr>
            <p:nvPr/>
          </p:nvSpPr>
          <p:spPr bwMode="auto">
            <a:xfrm>
              <a:off x="4286250" y="4981700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24" name="Rectangle 80"/>
            <p:cNvSpPr>
              <a:spLocks noChangeArrowheads="1"/>
            </p:cNvSpPr>
            <p:nvPr/>
          </p:nvSpPr>
          <p:spPr bwMode="auto">
            <a:xfrm>
              <a:off x="4397375" y="4981700"/>
              <a:ext cx="1636713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Quarterly performance </a:t>
              </a:r>
              <a:endParaRPr lang="en-US" dirty="0"/>
            </a:p>
          </p:txBody>
        </p:sp>
        <p:sp>
          <p:nvSpPr>
            <p:cNvPr id="31825" name="Rectangle 81"/>
            <p:cNvSpPr>
              <a:spLocks noChangeArrowheads="1"/>
            </p:cNvSpPr>
            <p:nvPr/>
          </p:nvSpPr>
          <p:spPr bwMode="auto">
            <a:xfrm>
              <a:off x="5913438" y="4981700"/>
              <a:ext cx="608013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Reports</a:t>
              </a:r>
              <a:endParaRPr lang="en-US" dirty="0"/>
            </a:p>
          </p:txBody>
        </p:sp>
        <p:pic>
          <p:nvPicPr>
            <p:cNvPr id="31826" name="Picture 82"/>
            <p:cNvPicPr>
              <a:picLocks noChangeAspect="1" noChangeArrowheads="1"/>
            </p:cNvPicPr>
            <p:nvPr/>
          </p:nvPicPr>
          <p:blipFill>
            <a:blip r:embed="rId10"/>
            <a:srcRect/>
            <a:stretch>
              <a:fillRect/>
            </a:stretch>
          </p:blipFill>
          <p:spPr bwMode="auto">
            <a:xfrm>
              <a:off x="4046538" y="3085223"/>
              <a:ext cx="257175" cy="2197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27" name="Picture 83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>
              <a:off x="4046538" y="3085223"/>
              <a:ext cx="257175" cy="2197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28" name="Freeform 84"/>
            <p:cNvSpPr>
              <a:spLocks noEditPoints="1"/>
            </p:cNvSpPr>
            <p:nvPr/>
          </p:nvSpPr>
          <p:spPr bwMode="auto">
            <a:xfrm>
              <a:off x="4122607" y="3126376"/>
              <a:ext cx="41493" cy="2144127"/>
            </a:xfrm>
            <a:custGeom>
              <a:avLst/>
              <a:gdLst>
                <a:gd name="T0" fmla="*/ 2147483647 w 49"/>
                <a:gd name="T1" fmla="*/ 2147483647 h 1231"/>
                <a:gd name="T2" fmla="*/ 2147483647 w 49"/>
                <a:gd name="T3" fmla="*/ 2147483647 h 1231"/>
                <a:gd name="T4" fmla="*/ 2147483647 w 49"/>
                <a:gd name="T5" fmla="*/ 2147483647 h 1231"/>
                <a:gd name="T6" fmla="*/ 2147483647 w 49"/>
                <a:gd name="T7" fmla="*/ 2147483647 h 1231"/>
                <a:gd name="T8" fmla="*/ 2147483647 w 49"/>
                <a:gd name="T9" fmla="*/ 2147483647 h 1231"/>
                <a:gd name="T10" fmla="*/ 0 w 49"/>
                <a:gd name="T11" fmla="*/ 2147483647 h 1231"/>
                <a:gd name="T12" fmla="*/ 2147483647 w 49"/>
                <a:gd name="T13" fmla="*/ 0 h 1231"/>
                <a:gd name="T14" fmla="*/ 2147483647 w 49"/>
                <a:gd name="T15" fmla="*/ 2147483647 h 1231"/>
                <a:gd name="T16" fmla="*/ 0 w 49"/>
                <a:gd name="T17" fmla="*/ 2147483647 h 12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1231"/>
                <a:gd name="T29" fmla="*/ 49 w 49"/>
                <a:gd name="T30" fmla="*/ 1231 h 12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1231">
                  <a:moveTo>
                    <a:pt x="32" y="45"/>
                  </a:moveTo>
                  <a:lnTo>
                    <a:pt x="32" y="1231"/>
                  </a:lnTo>
                  <a:lnTo>
                    <a:pt x="16" y="1231"/>
                  </a:lnTo>
                  <a:lnTo>
                    <a:pt x="16" y="45"/>
                  </a:lnTo>
                  <a:lnTo>
                    <a:pt x="32" y="45"/>
                  </a:lnTo>
                  <a:close/>
                  <a:moveTo>
                    <a:pt x="0" y="50"/>
                  </a:moveTo>
                  <a:lnTo>
                    <a:pt x="22" y="0"/>
                  </a:lnTo>
                  <a:lnTo>
                    <a:pt x="49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829" name="Picture 85"/>
            <p:cNvPicPr>
              <a:picLocks noChangeAspect="1" noChangeArrowheads="1"/>
            </p:cNvPicPr>
            <p:nvPr/>
          </p:nvPicPr>
          <p:blipFill>
            <a:blip r:embed="rId12"/>
            <a:srcRect/>
            <a:stretch>
              <a:fillRect/>
            </a:stretch>
          </p:blipFill>
          <p:spPr bwMode="auto">
            <a:xfrm>
              <a:off x="3910013" y="3168316"/>
              <a:ext cx="256007" cy="21978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30" name="Picture 86"/>
            <p:cNvPicPr>
              <a:picLocks noChangeAspect="1" noChangeArrowheads="1"/>
            </p:cNvPicPr>
            <p:nvPr/>
          </p:nvPicPr>
          <p:blipFill>
            <a:blip r:embed="rId13"/>
            <a:srcRect/>
            <a:stretch>
              <a:fillRect/>
            </a:stretch>
          </p:blipFill>
          <p:spPr bwMode="auto">
            <a:xfrm>
              <a:off x="3942551" y="3153047"/>
              <a:ext cx="129389" cy="189400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31" name="Freeform 87"/>
            <p:cNvSpPr>
              <a:spLocks noEditPoints="1"/>
            </p:cNvSpPr>
            <p:nvPr/>
          </p:nvSpPr>
          <p:spPr bwMode="auto">
            <a:xfrm>
              <a:off x="3978275" y="3196012"/>
              <a:ext cx="93664" cy="2033338"/>
            </a:xfrm>
            <a:custGeom>
              <a:avLst/>
              <a:gdLst>
                <a:gd name="T0" fmla="*/ 2147483647 w 49"/>
                <a:gd name="T1" fmla="*/ 0 h 1231"/>
                <a:gd name="T2" fmla="*/ 2147483647 w 49"/>
                <a:gd name="T3" fmla="*/ 2147483647 h 1231"/>
                <a:gd name="T4" fmla="*/ 2147483647 w 49"/>
                <a:gd name="T5" fmla="*/ 2147483647 h 1231"/>
                <a:gd name="T6" fmla="*/ 2147483647 w 49"/>
                <a:gd name="T7" fmla="*/ 0 h 1231"/>
                <a:gd name="T8" fmla="*/ 2147483647 w 49"/>
                <a:gd name="T9" fmla="*/ 0 h 1231"/>
                <a:gd name="T10" fmla="*/ 2147483647 w 49"/>
                <a:gd name="T11" fmla="*/ 2147483647 h 1231"/>
                <a:gd name="T12" fmla="*/ 2147483647 w 49"/>
                <a:gd name="T13" fmla="*/ 2147483647 h 1231"/>
                <a:gd name="T14" fmla="*/ 0 w 49"/>
                <a:gd name="T15" fmla="*/ 2147483647 h 1231"/>
                <a:gd name="T16" fmla="*/ 2147483647 w 49"/>
                <a:gd name="T17" fmla="*/ 2147483647 h 123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1231"/>
                <a:gd name="T29" fmla="*/ 49 w 49"/>
                <a:gd name="T30" fmla="*/ 1231 h 123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1231">
                  <a:moveTo>
                    <a:pt x="32" y="0"/>
                  </a:moveTo>
                  <a:lnTo>
                    <a:pt x="32" y="1191"/>
                  </a:lnTo>
                  <a:lnTo>
                    <a:pt x="16" y="1191"/>
                  </a:lnTo>
                  <a:lnTo>
                    <a:pt x="16" y="0"/>
                  </a:lnTo>
                  <a:lnTo>
                    <a:pt x="32" y="0"/>
                  </a:lnTo>
                  <a:close/>
                  <a:moveTo>
                    <a:pt x="49" y="1180"/>
                  </a:moveTo>
                  <a:lnTo>
                    <a:pt x="22" y="1231"/>
                  </a:lnTo>
                  <a:lnTo>
                    <a:pt x="0" y="1180"/>
                  </a:lnTo>
                  <a:lnTo>
                    <a:pt x="49" y="118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32" name="Rectangle 88"/>
            <p:cNvSpPr>
              <a:spLocks noChangeArrowheads="1"/>
            </p:cNvSpPr>
            <p:nvPr/>
          </p:nvSpPr>
          <p:spPr bwMode="auto">
            <a:xfrm>
              <a:off x="5613400" y="2692567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33" name="Rectangle 89"/>
            <p:cNvSpPr>
              <a:spLocks noChangeArrowheads="1"/>
            </p:cNvSpPr>
            <p:nvPr/>
          </p:nvSpPr>
          <p:spPr bwMode="auto">
            <a:xfrm>
              <a:off x="5726113" y="2692567"/>
              <a:ext cx="1198563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Regional Annual </a:t>
              </a:r>
              <a:endParaRPr lang="en-US" dirty="0"/>
            </a:p>
          </p:txBody>
        </p:sp>
        <p:sp>
          <p:nvSpPr>
            <p:cNvPr id="31834" name="Rectangle 90"/>
            <p:cNvSpPr>
              <a:spLocks noChangeArrowheads="1"/>
            </p:cNvSpPr>
            <p:nvPr/>
          </p:nvSpPr>
          <p:spPr bwMode="auto">
            <a:xfrm>
              <a:off x="6848475" y="2692316"/>
              <a:ext cx="847725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Work Plans</a:t>
              </a:r>
              <a:endParaRPr lang="en-US" dirty="0"/>
            </a:p>
          </p:txBody>
        </p:sp>
        <p:sp>
          <p:nvSpPr>
            <p:cNvPr id="31835" name="Rectangle 91"/>
            <p:cNvSpPr>
              <a:spLocks noChangeArrowheads="1"/>
            </p:cNvSpPr>
            <p:nvPr/>
          </p:nvSpPr>
          <p:spPr bwMode="auto">
            <a:xfrm>
              <a:off x="5613400" y="2866900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36" name="Rectangle 92"/>
            <p:cNvSpPr>
              <a:spLocks noChangeArrowheads="1"/>
            </p:cNvSpPr>
            <p:nvPr/>
          </p:nvSpPr>
          <p:spPr bwMode="auto">
            <a:xfrm>
              <a:off x="5726113" y="2866900"/>
              <a:ext cx="1755775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Consolidated  Budget &amp;  </a:t>
              </a:r>
              <a:endParaRPr lang="en-US" dirty="0"/>
            </a:p>
          </p:txBody>
        </p:sp>
        <p:sp>
          <p:nvSpPr>
            <p:cNvPr id="31837" name="Rectangle 93"/>
            <p:cNvSpPr>
              <a:spLocks noChangeArrowheads="1"/>
            </p:cNvSpPr>
            <p:nvPr/>
          </p:nvSpPr>
          <p:spPr bwMode="auto">
            <a:xfrm>
              <a:off x="5759450" y="3039603"/>
              <a:ext cx="1258888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procurement plan</a:t>
              </a:r>
              <a:endParaRPr lang="en-US" dirty="0"/>
            </a:p>
          </p:txBody>
        </p:sp>
        <p:sp>
          <p:nvSpPr>
            <p:cNvPr id="31838" name="Rectangle 94"/>
            <p:cNvSpPr>
              <a:spLocks noChangeArrowheads="1"/>
            </p:cNvSpPr>
            <p:nvPr/>
          </p:nvSpPr>
          <p:spPr bwMode="auto">
            <a:xfrm>
              <a:off x="5613400" y="3213936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39" name="Rectangle 95"/>
            <p:cNvSpPr>
              <a:spLocks noChangeArrowheads="1"/>
            </p:cNvSpPr>
            <p:nvPr/>
          </p:nvSpPr>
          <p:spPr bwMode="auto">
            <a:xfrm>
              <a:off x="5768975" y="3213936"/>
              <a:ext cx="574675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Interim </a:t>
              </a:r>
              <a:endParaRPr lang="en-US" dirty="0"/>
            </a:p>
          </p:txBody>
        </p:sp>
        <p:sp>
          <p:nvSpPr>
            <p:cNvPr id="31840" name="Rectangle 96"/>
            <p:cNvSpPr>
              <a:spLocks noChangeArrowheads="1"/>
            </p:cNvSpPr>
            <p:nvPr/>
          </p:nvSpPr>
          <p:spPr bwMode="auto">
            <a:xfrm>
              <a:off x="6265863" y="3213936"/>
              <a:ext cx="1173163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Finance Reports</a:t>
              </a:r>
              <a:endParaRPr lang="en-US" dirty="0"/>
            </a:p>
          </p:txBody>
        </p:sp>
        <p:sp>
          <p:nvSpPr>
            <p:cNvPr id="31841" name="Rectangle 97"/>
            <p:cNvSpPr>
              <a:spLocks noChangeArrowheads="1"/>
            </p:cNvSpPr>
            <p:nvPr/>
          </p:nvSpPr>
          <p:spPr bwMode="auto">
            <a:xfrm>
              <a:off x="5613400" y="3388268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42" name="Rectangle 98"/>
            <p:cNvSpPr>
              <a:spLocks noChangeArrowheads="1"/>
            </p:cNvSpPr>
            <p:nvPr/>
          </p:nvSpPr>
          <p:spPr bwMode="auto">
            <a:xfrm>
              <a:off x="5759450" y="3388268"/>
              <a:ext cx="574675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Annual </a:t>
              </a:r>
              <a:endParaRPr lang="en-US" dirty="0"/>
            </a:p>
          </p:txBody>
        </p:sp>
        <p:sp>
          <p:nvSpPr>
            <p:cNvPr id="31843" name="Rectangle 99"/>
            <p:cNvSpPr>
              <a:spLocks noChangeArrowheads="1"/>
            </p:cNvSpPr>
            <p:nvPr/>
          </p:nvSpPr>
          <p:spPr bwMode="auto">
            <a:xfrm>
              <a:off x="6265863" y="3388268"/>
              <a:ext cx="461963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Audit </a:t>
              </a:r>
              <a:endParaRPr lang="en-US" dirty="0"/>
            </a:p>
          </p:txBody>
        </p:sp>
        <p:sp>
          <p:nvSpPr>
            <p:cNvPr id="31844" name="Rectangle 100"/>
            <p:cNvSpPr>
              <a:spLocks noChangeArrowheads="1"/>
            </p:cNvSpPr>
            <p:nvPr/>
          </p:nvSpPr>
          <p:spPr bwMode="auto">
            <a:xfrm>
              <a:off x="2873375" y="1876300"/>
              <a:ext cx="2398713" cy="485524"/>
            </a:xfrm>
            <a:prstGeom prst="rect">
              <a:avLst/>
            </a:prstGeom>
            <a:solidFill>
              <a:srgbClr val="BBE0E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45" name="Freeform 101"/>
            <p:cNvSpPr>
              <a:spLocks noEditPoints="1"/>
            </p:cNvSpPr>
            <p:nvPr/>
          </p:nvSpPr>
          <p:spPr bwMode="auto">
            <a:xfrm>
              <a:off x="2863850" y="1868153"/>
              <a:ext cx="2424113" cy="511593"/>
            </a:xfrm>
            <a:custGeom>
              <a:avLst/>
              <a:gdLst>
                <a:gd name="T0" fmla="*/ 0 w 1527"/>
                <a:gd name="T1" fmla="*/ 2147483647 h 314"/>
                <a:gd name="T2" fmla="*/ 0 w 1527"/>
                <a:gd name="T3" fmla="*/ 0 h 314"/>
                <a:gd name="T4" fmla="*/ 2147483647 w 1527"/>
                <a:gd name="T5" fmla="*/ 0 h 314"/>
                <a:gd name="T6" fmla="*/ 2147483647 w 1527"/>
                <a:gd name="T7" fmla="*/ 0 h 314"/>
                <a:gd name="T8" fmla="*/ 2147483647 w 1527"/>
                <a:gd name="T9" fmla="*/ 0 h 314"/>
                <a:gd name="T10" fmla="*/ 2147483647 w 1527"/>
                <a:gd name="T11" fmla="*/ 2147483647 h 314"/>
                <a:gd name="T12" fmla="*/ 2147483647 w 1527"/>
                <a:gd name="T13" fmla="*/ 2147483647 h 314"/>
                <a:gd name="T14" fmla="*/ 2147483647 w 1527"/>
                <a:gd name="T15" fmla="*/ 2147483647 h 314"/>
                <a:gd name="T16" fmla="*/ 2147483647 w 1527"/>
                <a:gd name="T17" fmla="*/ 2147483647 h 314"/>
                <a:gd name="T18" fmla="*/ 0 w 1527"/>
                <a:gd name="T19" fmla="*/ 2147483647 h 314"/>
                <a:gd name="T20" fmla="*/ 0 w 1527"/>
                <a:gd name="T21" fmla="*/ 2147483647 h 314"/>
                <a:gd name="T22" fmla="*/ 0 w 1527"/>
                <a:gd name="T23" fmla="*/ 2147483647 h 314"/>
                <a:gd name="T24" fmla="*/ 2147483647 w 1527"/>
                <a:gd name="T25" fmla="*/ 2147483647 h 314"/>
                <a:gd name="T26" fmla="*/ 2147483647 w 1527"/>
                <a:gd name="T27" fmla="*/ 2147483647 h 314"/>
                <a:gd name="T28" fmla="*/ 2147483647 w 1527"/>
                <a:gd name="T29" fmla="*/ 2147483647 h 314"/>
                <a:gd name="T30" fmla="*/ 2147483647 w 1527"/>
                <a:gd name="T31" fmla="*/ 2147483647 h 314"/>
                <a:gd name="T32" fmla="*/ 2147483647 w 1527"/>
                <a:gd name="T33" fmla="*/ 2147483647 h 314"/>
                <a:gd name="T34" fmla="*/ 2147483647 w 1527"/>
                <a:gd name="T35" fmla="*/ 2147483647 h 314"/>
                <a:gd name="T36" fmla="*/ 2147483647 w 1527"/>
                <a:gd name="T37" fmla="*/ 2147483647 h 314"/>
                <a:gd name="T38" fmla="*/ 2147483647 w 1527"/>
                <a:gd name="T39" fmla="*/ 2147483647 h 314"/>
                <a:gd name="T40" fmla="*/ 2147483647 w 1527"/>
                <a:gd name="T41" fmla="*/ 2147483647 h 314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27"/>
                <a:gd name="T64" fmla="*/ 0 h 314"/>
                <a:gd name="T65" fmla="*/ 1527 w 1527"/>
                <a:gd name="T66" fmla="*/ 314 h 314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27" h="314">
                  <a:moveTo>
                    <a:pt x="0" y="5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517" y="0"/>
                  </a:lnTo>
                  <a:lnTo>
                    <a:pt x="1522" y="0"/>
                  </a:lnTo>
                  <a:lnTo>
                    <a:pt x="1527" y="5"/>
                  </a:lnTo>
                  <a:lnTo>
                    <a:pt x="1527" y="303"/>
                  </a:lnTo>
                  <a:lnTo>
                    <a:pt x="1517" y="314"/>
                  </a:lnTo>
                  <a:lnTo>
                    <a:pt x="6" y="314"/>
                  </a:lnTo>
                  <a:lnTo>
                    <a:pt x="0" y="309"/>
                  </a:lnTo>
                  <a:lnTo>
                    <a:pt x="0" y="303"/>
                  </a:lnTo>
                  <a:lnTo>
                    <a:pt x="0" y="5"/>
                  </a:lnTo>
                  <a:close/>
                  <a:moveTo>
                    <a:pt x="17" y="303"/>
                  </a:moveTo>
                  <a:lnTo>
                    <a:pt x="6" y="298"/>
                  </a:lnTo>
                  <a:lnTo>
                    <a:pt x="1517" y="298"/>
                  </a:lnTo>
                  <a:lnTo>
                    <a:pt x="1511" y="303"/>
                  </a:lnTo>
                  <a:lnTo>
                    <a:pt x="1511" y="5"/>
                  </a:lnTo>
                  <a:lnTo>
                    <a:pt x="1517" y="16"/>
                  </a:lnTo>
                  <a:lnTo>
                    <a:pt x="6" y="16"/>
                  </a:lnTo>
                  <a:lnTo>
                    <a:pt x="17" y="5"/>
                  </a:lnTo>
                  <a:lnTo>
                    <a:pt x="17" y="303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46" name="Rectangle 102"/>
            <p:cNvSpPr>
              <a:spLocks noChangeArrowheads="1"/>
            </p:cNvSpPr>
            <p:nvPr/>
          </p:nvSpPr>
          <p:spPr bwMode="auto">
            <a:xfrm>
              <a:off x="3009900" y="1923549"/>
              <a:ext cx="2373313" cy="26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>
                  <a:solidFill>
                    <a:srgbClr val="000000"/>
                  </a:solidFill>
                </a:rPr>
                <a:t>EAC Sectoral Committee on </a:t>
              </a:r>
              <a:endParaRPr lang="en-US" dirty="0"/>
            </a:p>
          </p:txBody>
        </p:sp>
        <p:sp>
          <p:nvSpPr>
            <p:cNvPr id="31847" name="Rectangle 103"/>
            <p:cNvSpPr>
              <a:spLocks noChangeArrowheads="1"/>
            </p:cNvSpPr>
            <p:nvPr/>
          </p:nvSpPr>
          <p:spPr bwMode="auto">
            <a:xfrm>
              <a:off x="3824288" y="2123950"/>
              <a:ext cx="600075" cy="26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>
                  <a:solidFill>
                    <a:srgbClr val="000000"/>
                  </a:solidFill>
                </a:rPr>
                <a:t>Health</a:t>
              </a:r>
              <a:endParaRPr lang="en-US" dirty="0"/>
            </a:p>
          </p:txBody>
        </p:sp>
        <p:sp>
          <p:nvSpPr>
            <p:cNvPr id="31848" name="Rectangle 104"/>
            <p:cNvSpPr>
              <a:spLocks noChangeArrowheads="1"/>
            </p:cNvSpPr>
            <p:nvPr/>
          </p:nvSpPr>
          <p:spPr bwMode="auto">
            <a:xfrm>
              <a:off x="2873375" y="1051886"/>
              <a:ext cx="2398713" cy="485524"/>
            </a:xfrm>
            <a:prstGeom prst="rect">
              <a:avLst/>
            </a:prstGeom>
            <a:solidFill>
              <a:srgbClr val="BBE0E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49" name="Freeform 105"/>
            <p:cNvSpPr>
              <a:spLocks noEditPoints="1"/>
            </p:cNvSpPr>
            <p:nvPr/>
          </p:nvSpPr>
          <p:spPr bwMode="auto">
            <a:xfrm>
              <a:off x="2863850" y="1043739"/>
              <a:ext cx="2424113" cy="513222"/>
            </a:xfrm>
            <a:custGeom>
              <a:avLst/>
              <a:gdLst>
                <a:gd name="T0" fmla="*/ 0 w 1527"/>
                <a:gd name="T1" fmla="*/ 2147483647 h 315"/>
                <a:gd name="T2" fmla="*/ 0 w 1527"/>
                <a:gd name="T3" fmla="*/ 0 h 315"/>
                <a:gd name="T4" fmla="*/ 2147483647 w 1527"/>
                <a:gd name="T5" fmla="*/ 0 h 315"/>
                <a:gd name="T6" fmla="*/ 2147483647 w 1527"/>
                <a:gd name="T7" fmla="*/ 0 h 315"/>
                <a:gd name="T8" fmla="*/ 2147483647 w 1527"/>
                <a:gd name="T9" fmla="*/ 0 h 315"/>
                <a:gd name="T10" fmla="*/ 2147483647 w 1527"/>
                <a:gd name="T11" fmla="*/ 2147483647 h 315"/>
                <a:gd name="T12" fmla="*/ 2147483647 w 1527"/>
                <a:gd name="T13" fmla="*/ 2147483647 h 315"/>
                <a:gd name="T14" fmla="*/ 2147483647 w 1527"/>
                <a:gd name="T15" fmla="*/ 2147483647 h 315"/>
                <a:gd name="T16" fmla="*/ 2147483647 w 1527"/>
                <a:gd name="T17" fmla="*/ 2147483647 h 315"/>
                <a:gd name="T18" fmla="*/ 0 w 1527"/>
                <a:gd name="T19" fmla="*/ 2147483647 h 315"/>
                <a:gd name="T20" fmla="*/ 0 w 1527"/>
                <a:gd name="T21" fmla="*/ 2147483647 h 315"/>
                <a:gd name="T22" fmla="*/ 0 w 1527"/>
                <a:gd name="T23" fmla="*/ 2147483647 h 315"/>
                <a:gd name="T24" fmla="*/ 2147483647 w 1527"/>
                <a:gd name="T25" fmla="*/ 2147483647 h 315"/>
                <a:gd name="T26" fmla="*/ 2147483647 w 1527"/>
                <a:gd name="T27" fmla="*/ 2147483647 h 315"/>
                <a:gd name="T28" fmla="*/ 2147483647 w 1527"/>
                <a:gd name="T29" fmla="*/ 2147483647 h 315"/>
                <a:gd name="T30" fmla="*/ 2147483647 w 1527"/>
                <a:gd name="T31" fmla="*/ 2147483647 h 315"/>
                <a:gd name="T32" fmla="*/ 2147483647 w 1527"/>
                <a:gd name="T33" fmla="*/ 2147483647 h 315"/>
                <a:gd name="T34" fmla="*/ 2147483647 w 1527"/>
                <a:gd name="T35" fmla="*/ 2147483647 h 315"/>
                <a:gd name="T36" fmla="*/ 2147483647 w 1527"/>
                <a:gd name="T37" fmla="*/ 2147483647 h 315"/>
                <a:gd name="T38" fmla="*/ 2147483647 w 1527"/>
                <a:gd name="T39" fmla="*/ 2147483647 h 315"/>
                <a:gd name="T40" fmla="*/ 2147483647 w 1527"/>
                <a:gd name="T41" fmla="*/ 2147483647 h 315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27"/>
                <a:gd name="T64" fmla="*/ 0 h 315"/>
                <a:gd name="T65" fmla="*/ 1527 w 1527"/>
                <a:gd name="T66" fmla="*/ 315 h 315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27" h="315">
                  <a:moveTo>
                    <a:pt x="0" y="5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517" y="0"/>
                  </a:lnTo>
                  <a:lnTo>
                    <a:pt x="1522" y="0"/>
                  </a:lnTo>
                  <a:lnTo>
                    <a:pt x="1527" y="5"/>
                  </a:lnTo>
                  <a:lnTo>
                    <a:pt x="1527" y="303"/>
                  </a:lnTo>
                  <a:lnTo>
                    <a:pt x="1517" y="315"/>
                  </a:lnTo>
                  <a:lnTo>
                    <a:pt x="6" y="315"/>
                  </a:lnTo>
                  <a:lnTo>
                    <a:pt x="0" y="309"/>
                  </a:lnTo>
                  <a:lnTo>
                    <a:pt x="0" y="303"/>
                  </a:lnTo>
                  <a:lnTo>
                    <a:pt x="0" y="5"/>
                  </a:lnTo>
                  <a:close/>
                  <a:moveTo>
                    <a:pt x="17" y="303"/>
                  </a:moveTo>
                  <a:lnTo>
                    <a:pt x="6" y="298"/>
                  </a:lnTo>
                  <a:lnTo>
                    <a:pt x="1517" y="298"/>
                  </a:lnTo>
                  <a:lnTo>
                    <a:pt x="1511" y="303"/>
                  </a:lnTo>
                  <a:lnTo>
                    <a:pt x="1511" y="5"/>
                  </a:lnTo>
                  <a:lnTo>
                    <a:pt x="1517" y="17"/>
                  </a:lnTo>
                  <a:lnTo>
                    <a:pt x="6" y="17"/>
                  </a:lnTo>
                  <a:lnTo>
                    <a:pt x="17" y="5"/>
                  </a:lnTo>
                  <a:lnTo>
                    <a:pt x="17" y="303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50" name="Rectangle 106"/>
            <p:cNvSpPr>
              <a:spLocks noChangeArrowheads="1"/>
            </p:cNvSpPr>
            <p:nvPr/>
          </p:nvSpPr>
          <p:spPr bwMode="auto">
            <a:xfrm>
              <a:off x="3155950" y="1089359"/>
              <a:ext cx="2073275" cy="26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>
                  <a:solidFill>
                    <a:srgbClr val="000000"/>
                  </a:solidFill>
                </a:rPr>
                <a:t>EAC Sectoral Council of </a:t>
              </a:r>
              <a:endParaRPr lang="en-US" dirty="0"/>
            </a:p>
          </p:txBody>
        </p:sp>
        <p:sp>
          <p:nvSpPr>
            <p:cNvPr id="31851" name="Rectangle 107"/>
            <p:cNvSpPr>
              <a:spLocks noChangeArrowheads="1"/>
            </p:cNvSpPr>
            <p:nvPr/>
          </p:nvSpPr>
          <p:spPr bwMode="auto">
            <a:xfrm>
              <a:off x="3360738" y="1291389"/>
              <a:ext cx="1609725" cy="26557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>
                  <a:solidFill>
                    <a:srgbClr val="000000"/>
                  </a:solidFill>
                </a:rPr>
                <a:t>Ministers of Health</a:t>
              </a:r>
              <a:endParaRPr lang="en-US" dirty="0"/>
            </a:p>
          </p:txBody>
        </p:sp>
        <p:sp>
          <p:nvSpPr>
            <p:cNvPr id="31852" name="Rectangle 108"/>
            <p:cNvSpPr>
              <a:spLocks noChangeArrowheads="1"/>
            </p:cNvSpPr>
            <p:nvPr/>
          </p:nvSpPr>
          <p:spPr bwMode="auto">
            <a:xfrm>
              <a:off x="800100" y="3681538"/>
              <a:ext cx="2398713" cy="557213"/>
            </a:xfrm>
            <a:prstGeom prst="rect">
              <a:avLst/>
            </a:prstGeom>
            <a:solidFill>
              <a:srgbClr val="BBE0E3"/>
            </a:solidFill>
            <a:ln w="9525">
              <a:noFill/>
              <a:miter lim="800000"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53" name="Freeform 109"/>
            <p:cNvSpPr>
              <a:spLocks noEditPoints="1"/>
            </p:cNvSpPr>
            <p:nvPr/>
          </p:nvSpPr>
          <p:spPr bwMode="auto">
            <a:xfrm>
              <a:off x="790575" y="3671762"/>
              <a:ext cx="2425700" cy="586539"/>
            </a:xfrm>
            <a:custGeom>
              <a:avLst/>
              <a:gdLst>
                <a:gd name="T0" fmla="*/ 0 w 1528"/>
                <a:gd name="T1" fmla="*/ 2147483647 h 360"/>
                <a:gd name="T2" fmla="*/ 0 w 1528"/>
                <a:gd name="T3" fmla="*/ 0 h 360"/>
                <a:gd name="T4" fmla="*/ 2147483647 w 1528"/>
                <a:gd name="T5" fmla="*/ 0 h 360"/>
                <a:gd name="T6" fmla="*/ 2147483647 w 1528"/>
                <a:gd name="T7" fmla="*/ 0 h 360"/>
                <a:gd name="T8" fmla="*/ 2147483647 w 1528"/>
                <a:gd name="T9" fmla="*/ 0 h 360"/>
                <a:gd name="T10" fmla="*/ 2147483647 w 1528"/>
                <a:gd name="T11" fmla="*/ 2147483647 h 360"/>
                <a:gd name="T12" fmla="*/ 2147483647 w 1528"/>
                <a:gd name="T13" fmla="*/ 2147483647 h 360"/>
                <a:gd name="T14" fmla="*/ 2147483647 w 1528"/>
                <a:gd name="T15" fmla="*/ 2147483647 h 360"/>
                <a:gd name="T16" fmla="*/ 2147483647 w 1528"/>
                <a:gd name="T17" fmla="*/ 2147483647 h 360"/>
                <a:gd name="T18" fmla="*/ 0 w 1528"/>
                <a:gd name="T19" fmla="*/ 2147483647 h 360"/>
                <a:gd name="T20" fmla="*/ 0 w 1528"/>
                <a:gd name="T21" fmla="*/ 2147483647 h 360"/>
                <a:gd name="T22" fmla="*/ 0 w 1528"/>
                <a:gd name="T23" fmla="*/ 2147483647 h 360"/>
                <a:gd name="T24" fmla="*/ 2147483647 w 1528"/>
                <a:gd name="T25" fmla="*/ 2147483647 h 360"/>
                <a:gd name="T26" fmla="*/ 2147483647 w 1528"/>
                <a:gd name="T27" fmla="*/ 2147483647 h 360"/>
                <a:gd name="T28" fmla="*/ 2147483647 w 1528"/>
                <a:gd name="T29" fmla="*/ 2147483647 h 360"/>
                <a:gd name="T30" fmla="*/ 2147483647 w 1528"/>
                <a:gd name="T31" fmla="*/ 2147483647 h 360"/>
                <a:gd name="T32" fmla="*/ 2147483647 w 1528"/>
                <a:gd name="T33" fmla="*/ 2147483647 h 360"/>
                <a:gd name="T34" fmla="*/ 2147483647 w 1528"/>
                <a:gd name="T35" fmla="*/ 2147483647 h 360"/>
                <a:gd name="T36" fmla="*/ 2147483647 w 1528"/>
                <a:gd name="T37" fmla="*/ 2147483647 h 360"/>
                <a:gd name="T38" fmla="*/ 2147483647 w 1528"/>
                <a:gd name="T39" fmla="*/ 2147483647 h 360"/>
                <a:gd name="T40" fmla="*/ 2147483647 w 1528"/>
                <a:gd name="T41" fmla="*/ 2147483647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528"/>
                <a:gd name="T64" fmla="*/ 0 h 360"/>
                <a:gd name="T65" fmla="*/ 1528 w 1528"/>
                <a:gd name="T66" fmla="*/ 360 h 360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528" h="360">
                  <a:moveTo>
                    <a:pt x="0" y="6"/>
                  </a:moveTo>
                  <a:lnTo>
                    <a:pt x="0" y="0"/>
                  </a:lnTo>
                  <a:lnTo>
                    <a:pt x="6" y="0"/>
                  </a:lnTo>
                  <a:lnTo>
                    <a:pt x="1517" y="0"/>
                  </a:lnTo>
                  <a:lnTo>
                    <a:pt x="1522" y="0"/>
                  </a:lnTo>
                  <a:lnTo>
                    <a:pt x="1528" y="6"/>
                  </a:lnTo>
                  <a:lnTo>
                    <a:pt x="1528" y="348"/>
                  </a:lnTo>
                  <a:lnTo>
                    <a:pt x="1517" y="360"/>
                  </a:lnTo>
                  <a:lnTo>
                    <a:pt x="6" y="360"/>
                  </a:lnTo>
                  <a:lnTo>
                    <a:pt x="0" y="354"/>
                  </a:lnTo>
                  <a:lnTo>
                    <a:pt x="0" y="348"/>
                  </a:lnTo>
                  <a:lnTo>
                    <a:pt x="0" y="6"/>
                  </a:lnTo>
                  <a:close/>
                  <a:moveTo>
                    <a:pt x="17" y="348"/>
                  </a:moveTo>
                  <a:lnTo>
                    <a:pt x="6" y="343"/>
                  </a:lnTo>
                  <a:lnTo>
                    <a:pt x="1517" y="343"/>
                  </a:lnTo>
                  <a:lnTo>
                    <a:pt x="1511" y="348"/>
                  </a:lnTo>
                  <a:lnTo>
                    <a:pt x="1511" y="6"/>
                  </a:lnTo>
                  <a:lnTo>
                    <a:pt x="1517" y="17"/>
                  </a:lnTo>
                  <a:lnTo>
                    <a:pt x="6" y="17"/>
                  </a:lnTo>
                  <a:lnTo>
                    <a:pt x="17" y="6"/>
                  </a:lnTo>
                  <a:lnTo>
                    <a:pt x="17" y="348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54" name="Rectangle 110"/>
            <p:cNvSpPr>
              <a:spLocks noChangeArrowheads="1"/>
            </p:cNvSpPr>
            <p:nvPr/>
          </p:nvSpPr>
          <p:spPr bwMode="auto">
            <a:xfrm>
              <a:off x="979488" y="3864017"/>
              <a:ext cx="1745792" cy="20003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300" b="1" dirty="0">
                  <a:solidFill>
                    <a:srgbClr val="000000"/>
                  </a:solidFill>
                </a:rPr>
                <a:t>Technical Working </a:t>
              </a:r>
              <a:r>
                <a:rPr lang="en-US" sz="1300" b="1" dirty="0" smtClean="0">
                  <a:solidFill>
                    <a:srgbClr val="000000"/>
                  </a:solidFill>
                </a:rPr>
                <a:t>Group(s)</a:t>
              </a:r>
              <a:endParaRPr lang="en-US" dirty="0"/>
            </a:p>
          </p:txBody>
        </p:sp>
        <p:pic>
          <p:nvPicPr>
            <p:cNvPr id="31855" name="Picture 111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1836738" y="4119813"/>
              <a:ext cx="265113" cy="12366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56" name="Picture 112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1836738" y="4119813"/>
              <a:ext cx="265113" cy="12366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57" name="Freeform 113"/>
            <p:cNvSpPr>
              <a:spLocks noEditPoints="1"/>
            </p:cNvSpPr>
            <p:nvPr/>
          </p:nvSpPr>
          <p:spPr bwMode="auto">
            <a:xfrm>
              <a:off x="1930400" y="4230604"/>
              <a:ext cx="77788" cy="1044366"/>
            </a:xfrm>
            <a:custGeom>
              <a:avLst/>
              <a:gdLst>
                <a:gd name="T0" fmla="*/ 2147483647 w 49"/>
                <a:gd name="T1" fmla="*/ 2147483647 h 641"/>
                <a:gd name="T2" fmla="*/ 2147483647 w 49"/>
                <a:gd name="T3" fmla="*/ 2147483647 h 641"/>
                <a:gd name="T4" fmla="*/ 2147483647 w 49"/>
                <a:gd name="T5" fmla="*/ 2147483647 h 641"/>
                <a:gd name="T6" fmla="*/ 2147483647 w 49"/>
                <a:gd name="T7" fmla="*/ 2147483647 h 641"/>
                <a:gd name="T8" fmla="*/ 2147483647 w 49"/>
                <a:gd name="T9" fmla="*/ 2147483647 h 641"/>
                <a:gd name="T10" fmla="*/ 0 w 49"/>
                <a:gd name="T11" fmla="*/ 2147483647 h 641"/>
                <a:gd name="T12" fmla="*/ 2147483647 w 49"/>
                <a:gd name="T13" fmla="*/ 0 h 641"/>
                <a:gd name="T14" fmla="*/ 2147483647 w 49"/>
                <a:gd name="T15" fmla="*/ 2147483647 h 641"/>
                <a:gd name="T16" fmla="*/ 0 w 49"/>
                <a:gd name="T17" fmla="*/ 2147483647 h 6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641"/>
                <a:gd name="T29" fmla="*/ 49 w 49"/>
                <a:gd name="T30" fmla="*/ 641 h 6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641">
                  <a:moveTo>
                    <a:pt x="33" y="45"/>
                  </a:moveTo>
                  <a:lnTo>
                    <a:pt x="33" y="641"/>
                  </a:lnTo>
                  <a:lnTo>
                    <a:pt x="16" y="641"/>
                  </a:lnTo>
                  <a:lnTo>
                    <a:pt x="16" y="45"/>
                  </a:lnTo>
                  <a:lnTo>
                    <a:pt x="33" y="45"/>
                  </a:lnTo>
                  <a:close/>
                  <a:moveTo>
                    <a:pt x="0" y="50"/>
                  </a:moveTo>
                  <a:lnTo>
                    <a:pt x="22" y="0"/>
                  </a:lnTo>
                  <a:lnTo>
                    <a:pt x="49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58" name="Rectangle 114"/>
            <p:cNvSpPr>
              <a:spLocks noChangeArrowheads="1"/>
            </p:cNvSpPr>
            <p:nvPr/>
          </p:nvSpPr>
          <p:spPr bwMode="auto">
            <a:xfrm>
              <a:off x="2109788" y="4496176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59" name="Rectangle 115"/>
            <p:cNvSpPr>
              <a:spLocks noChangeArrowheads="1"/>
            </p:cNvSpPr>
            <p:nvPr/>
          </p:nvSpPr>
          <p:spPr bwMode="auto">
            <a:xfrm>
              <a:off x="2222500" y="4496176"/>
              <a:ext cx="1550988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Nomination of experts</a:t>
              </a:r>
              <a:endParaRPr lang="en-US" dirty="0"/>
            </a:p>
          </p:txBody>
        </p:sp>
        <p:sp>
          <p:nvSpPr>
            <p:cNvPr id="31860" name="Rectangle 116"/>
            <p:cNvSpPr>
              <a:spLocks noChangeArrowheads="1"/>
            </p:cNvSpPr>
            <p:nvPr/>
          </p:nvSpPr>
          <p:spPr bwMode="auto">
            <a:xfrm>
              <a:off x="2109788" y="4670509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61" name="Rectangle 117"/>
            <p:cNvSpPr>
              <a:spLocks noChangeArrowheads="1"/>
            </p:cNvSpPr>
            <p:nvPr/>
          </p:nvSpPr>
          <p:spPr bwMode="auto">
            <a:xfrm>
              <a:off x="2222500" y="4670509"/>
              <a:ext cx="1165225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Participation in  </a:t>
              </a:r>
              <a:endParaRPr lang="en-US" dirty="0"/>
            </a:p>
          </p:txBody>
        </p:sp>
        <p:sp>
          <p:nvSpPr>
            <p:cNvPr id="31862" name="Rectangle 118"/>
            <p:cNvSpPr>
              <a:spLocks noChangeArrowheads="1"/>
            </p:cNvSpPr>
            <p:nvPr/>
          </p:nvSpPr>
          <p:spPr bwMode="auto">
            <a:xfrm>
              <a:off x="2195513" y="4844841"/>
              <a:ext cx="976313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consultations</a:t>
              </a:r>
              <a:endParaRPr lang="en-US" dirty="0"/>
            </a:p>
          </p:txBody>
        </p:sp>
        <p:pic>
          <p:nvPicPr>
            <p:cNvPr id="31863" name="Picture 119"/>
            <p:cNvPicPr>
              <a:picLocks noChangeAspect="1" noChangeArrowheads="1"/>
            </p:cNvPicPr>
            <p:nvPr/>
          </p:nvPicPr>
          <p:blipFill>
            <a:blip r:embed="rId16"/>
            <a:srcRect/>
            <a:stretch>
              <a:fillRect/>
            </a:stretch>
          </p:blipFill>
          <p:spPr bwMode="auto">
            <a:xfrm>
              <a:off x="3009900" y="3021681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64" name="Picture 120"/>
            <p:cNvPicPr>
              <a:picLocks noChangeAspect="1" noChangeArrowheads="1"/>
            </p:cNvPicPr>
            <p:nvPr/>
          </p:nvPicPr>
          <p:blipFill>
            <a:blip r:embed="rId17"/>
            <a:srcRect/>
            <a:stretch>
              <a:fillRect/>
            </a:stretch>
          </p:blipFill>
          <p:spPr bwMode="auto">
            <a:xfrm>
              <a:off x="3009900" y="3021681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65" name="Freeform 121"/>
            <p:cNvSpPr>
              <a:spLocks noEditPoints="1"/>
            </p:cNvSpPr>
            <p:nvPr/>
          </p:nvSpPr>
          <p:spPr bwMode="auto">
            <a:xfrm>
              <a:off x="3095625" y="3130842"/>
              <a:ext cx="77788" cy="495300"/>
            </a:xfrm>
            <a:custGeom>
              <a:avLst/>
              <a:gdLst>
                <a:gd name="T0" fmla="*/ 2147483647 w 49"/>
                <a:gd name="T1" fmla="*/ 2147483647 h 304"/>
                <a:gd name="T2" fmla="*/ 2147483647 w 49"/>
                <a:gd name="T3" fmla="*/ 2147483647 h 304"/>
                <a:gd name="T4" fmla="*/ 2147483647 w 49"/>
                <a:gd name="T5" fmla="*/ 2147483647 h 304"/>
                <a:gd name="T6" fmla="*/ 2147483647 w 49"/>
                <a:gd name="T7" fmla="*/ 2147483647 h 304"/>
                <a:gd name="T8" fmla="*/ 2147483647 w 49"/>
                <a:gd name="T9" fmla="*/ 2147483647 h 304"/>
                <a:gd name="T10" fmla="*/ 0 w 49"/>
                <a:gd name="T11" fmla="*/ 2147483647 h 304"/>
                <a:gd name="T12" fmla="*/ 2147483647 w 49"/>
                <a:gd name="T13" fmla="*/ 0 h 304"/>
                <a:gd name="T14" fmla="*/ 2147483647 w 49"/>
                <a:gd name="T15" fmla="*/ 2147483647 h 304"/>
                <a:gd name="T16" fmla="*/ 0 w 49"/>
                <a:gd name="T17" fmla="*/ 2147483647 h 304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304"/>
                <a:gd name="T29" fmla="*/ 49 w 49"/>
                <a:gd name="T30" fmla="*/ 304 h 304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304">
                  <a:moveTo>
                    <a:pt x="32" y="45"/>
                  </a:moveTo>
                  <a:lnTo>
                    <a:pt x="32" y="304"/>
                  </a:lnTo>
                  <a:lnTo>
                    <a:pt x="16" y="304"/>
                  </a:lnTo>
                  <a:lnTo>
                    <a:pt x="16" y="45"/>
                  </a:lnTo>
                  <a:lnTo>
                    <a:pt x="32" y="45"/>
                  </a:lnTo>
                  <a:close/>
                  <a:moveTo>
                    <a:pt x="0" y="51"/>
                  </a:moveTo>
                  <a:lnTo>
                    <a:pt x="22" y="0"/>
                  </a:lnTo>
                  <a:lnTo>
                    <a:pt x="49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866" name="Picture 122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3978275" y="2252663"/>
              <a:ext cx="257175" cy="46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67" name="Picture 123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3978275" y="2252663"/>
              <a:ext cx="257175" cy="46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68" name="Freeform 124"/>
            <p:cNvSpPr>
              <a:spLocks noEditPoints="1"/>
            </p:cNvSpPr>
            <p:nvPr/>
          </p:nvSpPr>
          <p:spPr bwMode="auto">
            <a:xfrm>
              <a:off x="4064000" y="2361824"/>
              <a:ext cx="76200" cy="275348"/>
            </a:xfrm>
            <a:custGeom>
              <a:avLst/>
              <a:gdLst>
                <a:gd name="T0" fmla="*/ 2147483647 w 48"/>
                <a:gd name="T1" fmla="*/ 2147483647 h 169"/>
                <a:gd name="T2" fmla="*/ 2147483647 w 48"/>
                <a:gd name="T3" fmla="*/ 2147483647 h 169"/>
                <a:gd name="T4" fmla="*/ 2147483647 w 48"/>
                <a:gd name="T5" fmla="*/ 2147483647 h 169"/>
                <a:gd name="T6" fmla="*/ 2147483647 w 48"/>
                <a:gd name="T7" fmla="*/ 2147483647 h 169"/>
                <a:gd name="T8" fmla="*/ 2147483647 w 48"/>
                <a:gd name="T9" fmla="*/ 2147483647 h 169"/>
                <a:gd name="T10" fmla="*/ 0 w 48"/>
                <a:gd name="T11" fmla="*/ 2147483647 h 169"/>
                <a:gd name="T12" fmla="*/ 2147483647 w 48"/>
                <a:gd name="T13" fmla="*/ 0 h 169"/>
                <a:gd name="T14" fmla="*/ 2147483647 w 48"/>
                <a:gd name="T15" fmla="*/ 2147483647 h 169"/>
                <a:gd name="T16" fmla="*/ 0 w 48"/>
                <a:gd name="T17" fmla="*/ 2147483647 h 1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169"/>
                <a:gd name="T29" fmla="*/ 48 w 48"/>
                <a:gd name="T30" fmla="*/ 169 h 1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169">
                  <a:moveTo>
                    <a:pt x="16" y="169"/>
                  </a:moveTo>
                  <a:lnTo>
                    <a:pt x="16" y="45"/>
                  </a:lnTo>
                  <a:lnTo>
                    <a:pt x="32" y="45"/>
                  </a:lnTo>
                  <a:lnTo>
                    <a:pt x="32" y="169"/>
                  </a:lnTo>
                  <a:lnTo>
                    <a:pt x="16" y="169"/>
                  </a:lnTo>
                  <a:close/>
                  <a:moveTo>
                    <a:pt x="0" y="51"/>
                  </a:moveTo>
                  <a:lnTo>
                    <a:pt x="21" y="0"/>
                  </a:lnTo>
                  <a:lnTo>
                    <a:pt x="48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869" name="Picture 125"/>
            <p:cNvPicPr>
              <a:picLocks noChangeAspect="1" noChangeArrowheads="1"/>
            </p:cNvPicPr>
            <p:nvPr/>
          </p:nvPicPr>
          <p:blipFill>
            <a:blip r:embed="rId18"/>
            <a:srcRect/>
            <a:stretch>
              <a:fillRect/>
            </a:stretch>
          </p:blipFill>
          <p:spPr bwMode="auto">
            <a:xfrm>
              <a:off x="3986213" y="1428249"/>
              <a:ext cx="257175" cy="46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70" name="Picture 126"/>
            <p:cNvPicPr>
              <a:picLocks noChangeAspect="1" noChangeArrowheads="1"/>
            </p:cNvPicPr>
            <p:nvPr/>
          </p:nvPicPr>
          <p:blipFill>
            <a:blip r:embed="rId19"/>
            <a:srcRect/>
            <a:stretch>
              <a:fillRect/>
            </a:stretch>
          </p:blipFill>
          <p:spPr bwMode="auto">
            <a:xfrm>
              <a:off x="3986213" y="1428249"/>
              <a:ext cx="257175" cy="4659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71" name="Freeform 127"/>
            <p:cNvSpPr>
              <a:spLocks noEditPoints="1"/>
            </p:cNvSpPr>
            <p:nvPr/>
          </p:nvSpPr>
          <p:spPr bwMode="auto">
            <a:xfrm>
              <a:off x="4071938" y="1537410"/>
              <a:ext cx="77788" cy="275348"/>
            </a:xfrm>
            <a:custGeom>
              <a:avLst/>
              <a:gdLst>
                <a:gd name="T0" fmla="*/ 2147483647 w 49"/>
                <a:gd name="T1" fmla="*/ 2147483647 h 169"/>
                <a:gd name="T2" fmla="*/ 2147483647 w 49"/>
                <a:gd name="T3" fmla="*/ 2147483647 h 169"/>
                <a:gd name="T4" fmla="*/ 2147483647 w 49"/>
                <a:gd name="T5" fmla="*/ 2147483647 h 169"/>
                <a:gd name="T6" fmla="*/ 2147483647 w 49"/>
                <a:gd name="T7" fmla="*/ 2147483647 h 169"/>
                <a:gd name="T8" fmla="*/ 2147483647 w 49"/>
                <a:gd name="T9" fmla="*/ 2147483647 h 169"/>
                <a:gd name="T10" fmla="*/ 0 w 49"/>
                <a:gd name="T11" fmla="*/ 2147483647 h 169"/>
                <a:gd name="T12" fmla="*/ 2147483647 w 49"/>
                <a:gd name="T13" fmla="*/ 0 h 169"/>
                <a:gd name="T14" fmla="*/ 2147483647 w 49"/>
                <a:gd name="T15" fmla="*/ 2147483647 h 169"/>
                <a:gd name="T16" fmla="*/ 0 w 49"/>
                <a:gd name="T17" fmla="*/ 2147483647 h 16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169"/>
                <a:gd name="T29" fmla="*/ 49 w 49"/>
                <a:gd name="T30" fmla="*/ 169 h 16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169">
                  <a:moveTo>
                    <a:pt x="16" y="169"/>
                  </a:moveTo>
                  <a:lnTo>
                    <a:pt x="16" y="45"/>
                  </a:lnTo>
                  <a:lnTo>
                    <a:pt x="33" y="45"/>
                  </a:lnTo>
                  <a:lnTo>
                    <a:pt x="33" y="169"/>
                  </a:lnTo>
                  <a:lnTo>
                    <a:pt x="16" y="169"/>
                  </a:lnTo>
                  <a:close/>
                  <a:moveTo>
                    <a:pt x="0" y="51"/>
                  </a:moveTo>
                  <a:lnTo>
                    <a:pt x="22" y="0"/>
                  </a:lnTo>
                  <a:lnTo>
                    <a:pt x="49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872" name="Picture 128"/>
            <p:cNvPicPr>
              <a:picLocks noChangeAspect="1" noChangeArrowheads="1"/>
            </p:cNvPicPr>
            <p:nvPr/>
          </p:nvPicPr>
          <p:blipFill>
            <a:blip r:embed="rId14"/>
            <a:srcRect/>
            <a:stretch>
              <a:fillRect/>
            </a:stretch>
          </p:blipFill>
          <p:spPr bwMode="auto">
            <a:xfrm>
              <a:off x="6437313" y="4056271"/>
              <a:ext cx="265113" cy="12366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73" name="Picture 129"/>
            <p:cNvPicPr>
              <a:picLocks noChangeAspect="1" noChangeArrowheads="1"/>
            </p:cNvPicPr>
            <p:nvPr/>
          </p:nvPicPr>
          <p:blipFill>
            <a:blip r:embed="rId15"/>
            <a:srcRect/>
            <a:stretch>
              <a:fillRect/>
            </a:stretch>
          </p:blipFill>
          <p:spPr bwMode="auto">
            <a:xfrm>
              <a:off x="6437313" y="4056271"/>
              <a:ext cx="265113" cy="123662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74" name="Freeform 130"/>
            <p:cNvSpPr>
              <a:spLocks noEditPoints="1"/>
            </p:cNvSpPr>
            <p:nvPr/>
          </p:nvSpPr>
          <p:spPr bwMode="auto">
            <a:xfrm>
              <a:off x="6530975" y="4165433"/>
              <a:ext cx="76200" cy="1044366"/>
            </a:xfrm>
            <a:custGeom>
              <a:avLst/>
              <a:gdLst>
                <a:gd name="T0" fmla="*/ 2147483647 w 48"/>
                <a:gd name="T1" fmla="*/ 2147483647 h 641"/>
                <a:gd name="T2" fmla="*/ 2147483647 w 48"/>
                <a:gd name="T3" fmla="*/ 2147483647 h 641"/>
                <a:gd name="T4" fmla="*/ 2147483647 w 48"/>
                <a:gd name="T5" fmla="*/ 2147483647 h 641"/>
                <a:gd name="T6" fmla="*/ 2147483647 w 48"/>
                <a:gd name="T7" fmla="*/ 2147483647 h 641"/>
                <a:gd name="T8" fmla="*/ 2147483647 w 48"/>
                <a:gd name="T9" fmla="*/ 2147483647 h 641"/>
                <a:gd name="T10" fmla="*/ 0 w 48"/>
                <a:gd name="T11" fmla="*/ 2147483647 h 641"/>
                <a:gd name="T12" fmla="*/ 2147483647 w 48"/>
                <a:gd name="T13" fmla="*/ 0 h 641"/>
                <a:gd name="T14" fmla="*/ 2147483647 w 48"/>
                <a:gd name="T15" fmla="*/ 2147483647 h 641"/>
                <a:gd name="T16" fmla="*/ 0 w 48"/>
                <a:gd name="T17" fmla="*/ 2147483647 h 641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641"/>
                <a:gd name="T29" fmla="*/ 48 w 48"/>
                <a:gd name="T30" fmla="*/ 641 h 641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641">
                  <a:moveTo>
                    <a:pt x="32" y="45"/>
                  </a:moveTo>
                  <a:lnTo>
                    <a:pt x="32" y="641"/>
                  </a:lnTo>
                  <a:lnTo>
                    <a:pt x="16" y="641"/>
                  </a:lnTo>
                  <a:lnTo>
                    <a:pt x="16" y="45"/>
                  </a:lnTo>
                  <a:lnTo>
                    <a:pt x="32" y="45"/>
                  </a:lnTo>
                  <a:close/>
                  <a:moveTo>
                    <a:pt x="0" y="51"/>
                  </a:moveTo>
                  <a:lnTo>
                    <a:pt x="21" y="0"/>
                  </a:lnTo>
                  <a:lnTo>
                    <a:pt x="48" y="51"/>
                  </a:lnTo>
                  <a:lnTo>
                    <a:pt x="0" y="51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pic>
          <p:nvPicPr>
            <p:cNvPr id="31875" name="Picture 131"/>
            <p:cNvPicPr>
              <a:picLocks noChangeAspect="1" noChangeArrowheads="1"/>
            </p:cNvPicPr>
            <p:nvPr/>
          </p:nvPicPr>
          <p:blipFill>
            <a:blip r:embed="rId8"/>
            <a:srcRect/>
            <a:stretch>
              <a:fillRect/>
            </a:stretch>
          </p:blipFill>
          <p:spPr bwMode="auto">
            <a:xfrm>
              <a:off x="5211763" y="3011905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76" name="Picture 132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5211763" y="3011905"/>
              <a:ext cx="257175" cy="67777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77" name="Freeform 133"/>
            <p:cNvSpPr>
              <a:spLocks noEditPoints="1"/>
            </p:cNvSpPr>
            <p:nvPr/>
          </p:nvSpPr>
          <p:spPr bwMode="auto">
            <a:xfrm>
              <a:off x="5297488" y="3122696"/>
              <a:ext cx="76200" cy="485524"/>
            </a:xfrm>
            <a:custGeom>
              <a:avLst/>
              <a:gdLst>
                <a:gd name="T0" fmla="*/ 2147483647 w 48"/>
                <a:gd name="T1" fmla="*/ 2147483647 h 298"/>
                <a:gd name="T2" fmla="*/ 2147483647 w 48"/>
                <a:gd name="T3" fmla="*/ 2147483647 h 298"/>
                <a:gd name="T4" fmla="*/ 2147483647 w 48"/>
                <a:gd name="T5" fmla="*/ 2147483647 h 298"/>
                <a:gd name="T6" fmla="*/ 2147483647 w 48"/>
                <a:gd name="T7" fmla="*/ 2147483647 h 298"/>
                <a:gd name="T8" fmla="*/ 2147483647 w 48"/>
                <a:gd name="T9" fmla="*/ 2147483647 h 298"/>
                <a:gd name="T10" fmla="*/ 0 w 48"/>
                <a:gd name="T11" fmla="*/ 2147483647 h 298"/>
                <a:gd name="T12" fmla="*/ 2147483647 w 48"/>
                <a:gd name="T13" fmla="*/ 0 h 298"/>
                <a:gd name="T14" fmla="*/ 2147483647 w 48"/>
                <a:gd name="T15" fmla="*/ 2147483647 h 298"/>
                <a:gd name="T16" fmla="*/ 0 w 48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8"/>
                <a:gd name="T28" fmla="*/ 0 h 298"/>
                <a:gd name="T29" fmla="*/ 48 w 48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8" h="298">
                  <a:moveTo>
                    <a:pt x="16" y="298"/>
                  </a:moveTo>
                  <a:lnTo>
                    <a:pt x="16" y="45"/>
                  </a:lnTo>
                  <a:lnTo>
                    <a:pt x="32" y="45"/>
                  </a:lnTo>
                  <a:lnTo>
                    <a:pt x="32" y="298"/>
                  </a:lnTo>
                  <a:lnTo>
                    <a:pt x="16" y="298"/>
                  </a:lnTo>
                  <a:close/>
                  <a:moveTo>
                    <a:pt x="0" y="50"/>
                  </a:moveTo>
                  <a:lnTo>
                    <a:pt x="21" y="0"/>
                  </a:lnTo>
                  <a:lnTo>
                    <a:pt x="48" y="50"/>
                  </a:lnTo>
                  <a:lnTo>
                    <a:pt x="0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78" name="Rectangle 134"/>
            <p:cNvSpPr>
              <a:spLocks noChangeArrowheads="1"/>
            </p:cNvSpPr>
            <p:nvPr/>
          </p:nvSpPr>
          <p:spPr bwMode="auto">
            <a:xfrm>
              <a:off x="1854200" y="3223711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79" name="Rectangle 135"/>
            <p:cNvSpPr>
              <a:spLocks noChangeArrowheads="1"/>
            </p:cNvSpPr>
            <p:nvPr/>
          </p:nvSpPr>
          <p:spPr bwMode="auto">
            <a:xfrm>
              <a:off x="1965325" y="3223711"/>
              <a:ext cx="1044575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Guidelines for </a:t>
              </a:r>
              <a:endParaRPr lang="en-US" dirty="0"/>
            </a:p>
          </p:txBody>
        </p:sp>
        <p:sp>
          <p:nvSpPr>
            <p:cNvPr id="31880" name="Rectangle 136"/>
            <p:cNvSpPr>
              <a:spLocks noChangeArrowheads="1"/>
            </p:cNvSpPr>
            <p:nvPr/>
          </p:nvSpPr>
          <p:spPr bwMode="auto">
            <a:xfrm>
              <a:off x="1939925" y="3398044"/>
              <a:ext cx="102870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harmonization</a:t>
              </a:r>
              <a:endParaRPr lang="en-US" dirty="0"/>
            </a:p>
          </p:txBody>
        </p:sp>
        <p:sp>
          <p:nvSpPr>
            <p:cNvPr id="31881" name="Freeform 137"/>
            <p:cNvSpPr>
              <a:spLocks/>
            </p:cNvSpPr>
            <p:nvPr/>
          </p:nvSpPr>
          <p:spPr bwMode="auto">
            <a:xfrm>
              <a:off x="474693" y="2528010"/>
              <a:ext cx="1233488" cy="668003"/>
            </a:xfrm>
            <a:custGeom>
              <a:avLst/>
              <a:gdLst>
                <a:gd name="T0" fmla="*/ 0 w 534"/>
                <a:gd name="T1" fmla="*/ 2147483647 h 253"/>
                <a:gd name="T2" fmla="*/ 2147483647 w 534"/>
                <a:gd name="T3" fmla="*/ 2147483647 h 253"/>
                <a:gd name="T4" fmla="*/ 2147483647 w 534"/>
                <a:gd name="T5" fmla="*/ 2147483647 h 253"/>
                <a:gd name="T6" fmla="*/ 2147483647 w 534"/>
                <a:gd name="T7" fmla="*/ 2147483647 h 253"/>
                <a:gd name="T8" fmla="*/ 2147483647 w 534"/>
                <a:gd name="T9" fmla="*/ 2147483647 h 253"/>
                <a:gd name="T10" fmla="*/ 2147483647 w 534"/>
                <a:gd name="T11" fmla="*/ 2147483647 h 253"/>
                <a:gd name="T12" fmla="*/ 2147483647 w 534"/>
                <a:gd name="T13" fmla="*/ 2147483647 h 253"/>
                <a:gd name="T14" fmla="*/ 2147483647 w 534"/>
                <a:gd name="T15" fmla="*/ 0 h 253"/>
                <a:gd name="T16" fmla="*/ 2147483647 w 534"/>
                <a:gd name="T17" fmla="*/ 0 h 253"/>
                <a:gd name="T18" fmla="*/ 2147483647 w 534"/>
                <a:gd name="T19" fmla="*/ 2147483647 h 253"/>
                <a:gd name="T20" fmla="*/ 2147483647 w 534"/>
                <a:gd name="T21" fmla="*/ 2147483647 h 253"/>
                <a:gd name="T22" fmla="*/ 2147483647 w 534"/>
                <a:gd name="T23" fmla="*/ 2147483647 h 253"/>
                <a:gd name="T24" fmla="*/ 2147483647 w 534"/>
                <a:gd name="T25" fmla="*/ 2147483647 h 253"/>
                <a:gd name="T26" fmla="*/ 2147483647 w 534"/>
                <a:gd name="T27" fmla="*/ 2147483647 h 253"/>
                <a:gd name="T28" fmla="*/ 2147483647 w 534"/>
                <a:gd name="T29" fmla="*/ 2147483647 h 253"/>
                <a:gd name="T30" fmla="*/ 2147483647 w 534"/>
                <a:gd name="T31" fmla="*/ 2147483647 h 253"/>
                <a:gd name="T32" fmla="*/ 2147483647 w 534"/>
                <a:gd name="T33" fmla="*/ 2147483647 h 253"/>
                <a:gd name="T34" fmla="*/ 2147483647 w 534"/>
                <a:gd name="T35" fmla="*/ 2147483647 h 253"/>
                <a:gd name="T36" fmla="*/ 2147483647 w 534"/>
                <a:gd name="T37" fmla="*/ 2147483647 h 253"/>
                <a:gd name="T38" fmla="*/ 2147483647 w 534"/>
                <a:gd name="T39" fmla="*/ 2147483647 h 253"/>
                <a:gd name="T40" fmla="*/ 2147483647 w 534"/>
                <a:gd name="T41" fmla="*/ 2147483647 h 253"/>
                <a:gd name="T42" fmla="*/ 2147483647 w 534"/>
                <a:gd name="T43" fmla="*/ 2147483647 h 253"/>
                <a:gd name="T44" fmla="*/ 2147483647 w 534"/>
                <a:gd name="T45" fmla="*/ 2147483647 h 253"/>
                <a:gd name="T46" fmla="*/ 2147483647 w 534"/>
                <a:gd name="T47" fmla="*/ 2147483647 h 253"/>
                <a:gd name="T48" fmla="*/ 2147483647 w 534"/>
                <a:gd name="T49" fmla="*/ 2147483647 h 253"/>
                <a:gd name="T50" fmla="*/ 2147483647 w 534"/>
                <a:gd name="T51" fmla="*/ 2147483647 h 253"/>
                <a:gd name="T52" fmla="*/ 2147483647 w 534"/>
                <a:gd name="T53" fmla="*/ 2147483647 h 253"/>
                <a:gd name="T54" fmla="*/ 2147483647 w 534"/>
                <a:gd name="T55" fmla="*/ 2147483647 h 253"/>
                <a:gd name="T56" fmla="*/ 2147483647 w 534"/>
                <a:gd name="T57" fmla="*/ 2147483647 h 253"/>
                <a:gd name="T58" fmla="*/ 2147483647 w 534"/>
                <a:gd name="T59" fmla="*/ 2147483647 h 253"/>
                <a:gd name="T60" fmla="*/ 2147483647 w 534"/>
                <a:gd name="T61" fmla="*/ 2147483647 h 253"/>
                <a:gd name="T62" fmla="*/ 2147483647 w 534"/>
                <a:gd name="T63" fmla="*/ 2147483647 h 253"/>
                <a:gd name="T64" fmla="*/ 2147483647 w 534"/>
                <a:gd name="T65" fmla="*/ 2147483647 h 253"/>
                <a:gd name="T66" fmla="*/ 0 w 534"/>
                <a:gd name="T67" fmla="*/ 2147483647 h 253"/>
                <a:gd name="T68" fmla="*/ 0 w 534"/>
                <a:gd name="T69" fmla="*/ 2147483647 h 253"/>
                <a:gd name="T70" fmla="*/ 0 w 534"/>
                <a:gd name="T71" fmla="*/ 2147483647 h 253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w 534"/>
                <a:gd name="T109" fmla="*/ 0 h 253"/>
                <a:gd name="T110" fmla="*/ 534 w 534"/>
                <a:gd name="T111" fmla="*/ 253 h 253"/>
              </a:gdLst>
              <a:ahLst/>
              <a:cxnLst>
                <a:cxn ang="T72">
                  <a:pos x="T0" y="T1"/>
                </a:cxn>
                <a:cxn ang="T73">
                  <a:pos x="T2" y="T3"/>
                </a:cxn>
                <a:cxn ang="T74">
                  <a:pos x="T4" y="T5"/>
                </a:cxn>
                <a:cxn ang="T75">
                  <a:pos x="T6" y="T7"/>
                </a:cxn>
                <a:cxn ang="T76">
                  <a:pos x="T8" y="T9"/>
                </a:cxn>
                <a:cxn ang="T77">
                  <a:pos x="T10" y="T11"/>
                </a:cxn>
                <a:cxn ang="T78">
                  <a:pos x="T12" y="T13"/>
                </a:cxn>
                <a:cxn ang="T79">
                  <a:pos x="T14" y="T15"/>
                </a:cxn>
                <a:cxn ang="T80">
                  <a:pos x="T16" y="T17"/>
                </a:cxn>
                <a:cxn ang="T81">
                  <a:pos x="T18" y="T19"/>
                </a:cxn>
                <a:cxn ang="T82">
                  <a:pos x="T20" y="T21"/>
                </a:cxn>
                <a:cxn ang="T83">
                  <a:pos x="T22" y="T23"/>
                </a:cxn>
                <a:cxn ang="T84">
                  <a:pos x="T24" y="T25"/>
                </a:cxn>
                <a:cxn ang="T85">
                  <a:pos x="T26" y="T27"/>
                </a:cxn>
                <a:cxn ang="T86">
                  <a:pos x="T28" y="T29"/>
                </a:cxn>
                <a:cxn ang="T87">
                  <a:pos x="T30" y="T31"/>
                </a:cxn>
                <a:cxn ang="T88">
                  <a:pos x="T32" y="T33"/>
                </a:cxn>
                <a:cxn ang="T89">
                  <a:pos x="T34" y="T35"/>
                </a:cxn>
                <a:cxn ang="T90">
                  <a:pos x="T36" y="T37"/>
                </a:cxn>
                <a:cxn ang="T91">
                  <a:pos x="T38" y="T39"/>
                </a:cxn>
                <a:cxn ang="T92">
                  <a:pos x="T40" y="T41"/>
                </a:cxn>
                <a:cxn ang="T93">
                  <a:pos x="T42" y="T43"/>
                </a:cxn>
                <a:cxn ang="T94">
                  <a:pos x="T44" y="T45"/>
                </a:cxn>
                <a:cxn ang="T95">
                  <a:pos x="T46" y="T47"/>
                </a:cxn>
                <a:cxn ang="T96">
                  <a:pos x="T48" y="T49"/>
                </a:cxn>
                <a:cxn ang="T97">
                  <a:pos x="T50" y="T51"/>
                </a:cxn>
                <a:cxn ang="T98">
                  <a:pos x="T52" y="T53"/>
                </a:cxn>
                <a:cxn ang="T99">
                  <a:pos x="T54" y="T55"/>
                </a:cxn>
                <a:cxn ang="T100">
                  <a:pos x="T56" y="T57"/>
                </a:cxn>
                <a:cxn ang="T101">
                  <a:pos x="T58" y="T59"/>
                </a:cxn>
                <a:cxn ang="T102">
                  <a:pos x="T60" y="T61"/>
                </a:cxn>
                <a:cxn ang="T103">
                  <a:pos x="T62" y="T63"/>
                </a:cxn>
                <a:cxn ang="T104">
                  <a:pos x="T64" y="T65"/>
                </a:cxn>
                <a:cxn ang="T105">
                  <a:pos x="T66" y="T67"/>
                </a:cxn>
                <a:cxn ang="T106">
                  <a:pos x="T68" y="T69"/>
                </a:cxn>
                <a:cxn ang="T107">
                  <a:pos x="T70" y="T71"/>
                </a:cxn>
              </a:cxnLst>
              <a:rect l="T108" t="T109" r="T110" b="T111"/>
              <a:pathLst>
                <a:path w="534" h="253">
                  <a:moveTo>
                    <a:pt x="0" y="130"/>
                  </a:moveTo>
                  <a:lnTo>
                    <a:pt x="5" y="102"/>
                  </a:lnTo>
                  <a:lnTo>
                    <a:pt x="21" y="79"/>
                  </a:lnTo>
                  <a:lnTo>
                    <a:pt x="43" y="57"/>
                  </a:lnTo>
                  <a:lnTo>
                    <a:pt x="81" y="40"/>
                  </a:lnTo>
                  <a:lnTo>
                    <a:pt x="118" y="23"/>
                  </a:lnTo>
                  <a:lnTo>
                    <a:pt x="162" y="12"/>
                  </a:lnTo>
                  <a:lnTo>
                    <a:pt x="270" y="0"/>
                  </a:lnTo>
                  <a:lnTo>
                    <a:pt x="372" y="12"/>
                  </a:lnTo>
                  <a:lnTo>
                    <a:pt x="415" y="23"/>
                  </a:lnTo>
                  <a:lnTo>
                    <a:pt x="458" y="40"/>
                  </a:lnTo>
                  <a:lnTo>
                    <a:pt x="491" y="57"/>
                  </a:lnTo>
                  <a:lnTo>
                    <a:pt x="512" y="79"/>
                  </a:lnTo>
                  <a:lnTo>
                    <a:pt x="529" y="102"/>
                  </a:lnTo>
                  <a:lnTo>
                    <a:pt x="534" y="130"/>
                  </a:lnTo>
                  <a:lnTo>
                    <a:pt x="529" y="152"/>
                  </a:lnTo>
                  <a:lnTo>
                    <a:pt x="512" y="175"/>
                  </a:lnTo>
                  <a:lnTo>
                    <a:pt x="491" y="197"/>
                  </a:lnTo>
                  <a:lnTo>
                    <a:pt x="458" y="214"/>
                  </a:lnTo>
                  <a:lnTo>
                    <a:pt x="415" y="231"/>
                  </a:lnTo>
                  <a:lnTo>
                    <a:pt x="372" y="242"/>
                  </a:lnTo>
                  <a:lnTo>
                    <a:pt x="270" y="253"/>
                  </a:lnTo>
                  <a:lnTo>
                    <a:pt x="162" y="242"/>
                  </a:lnTo>
                  <a:lnTo>
                    <a:pt x="118" y="231"/>
                  </a:lnTo>
                  <a:lnTo>
                    <a:pt x="81" y="214"/>
                  </a:lnTo>
                  <a:lnTo>
                    <a:pt x="43" y="197"/>
                  </a:lnTo>
                  <a:lnTo>
                    <a:pt x="21" y="175"/>
                  </a:lnTo>
                  <a:lnTo>
                    <a:pt x="5" y="152"/>
                  </a:lnTo>
                  <a:lnTo>
                    <a:pt x="0" y="130"/>
                  </a:lnTo>
                  <a:close/>
                </a:path>
              </a:pathLst>
            </a:custGeom>
            <a:solidFill>
              <a:srgbClr val="BBE0E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82" name="Freeform 138"/>
            <p:cNvSpPr>
              <a:spLocks noEditPoints="1"/>
            </p:cNvSpPr>
            <p:nvPr/>
          </p:nvSpPr>
          <p:spPr bwMode="auto">
            <a:xfrm>
              <a:off x="474693" y="2551438"/>
              <a:ext cx="1233458" cy="662498"/>
            </a:xfrm>
            <a:custGeom>
              <a:avLst/>
              <a:gdLst>
                <a:gd name="T0" fmla="*/ 0 w 551"/>
                <a:gd name="T1" fmla="*/ 2147483647 h 270"/>
                <a:gd name="T2" fmla="*/ 2147483647 w 551"/>
                <a:gd name="T3" fmla="*/ 2147483647 h 270"/>
                <a:gd name="T4" fmla="*/ 2147483647 w 551"/>
                <a:gd name="T5" fmla="*/ 2147483647 h 270"/>
                <a:gd name="T6" fmla="*/ 2147483647 w 551"/>
                <a:gd name="T7" fmla="*/ 2147483647 h 270"/>
                <a:gd name="T8" fmla="*/ 2147483647 w 551"/>
                <a:gd name="T9" fmla="*/ 2147483647 h 270"/>
                <a:gd name="T10" fmla="*/ 2147483647 w 551"/>
                <a:gd name="T11" fmla="*/ 0 h 270"/>
                <a:gd name="T12" fmla="*/ 2147483647 w 551"/>
                <a:gd name="T13" fmla="*/ 2147483647 h 270"/>
                <a:gd name="T14" fmla="*/ 2147483647 w 551"/>
                <a:gd name="T15" fmla="*/ 2147483647 h 270"/>
                <a:gd name="T16" fmla="*/ 2147483647 w 551"/>
                <a:gd name="T17" fmla="*/ 2147483647 h 270"/>
                <a:gd name="T18" fmla="*/ 2147483647 w 551"/>
                <a:gd name="T19" fmla="*/ 2147483647 h 270"/>
                <a:gd name="T20" fmla="*/ 2147483647 w 551"/>
                <a:gd name="T21" fmla="*/ 2147483647 h 270"/>
                <a:gd name="T22" fmla="*/ 2147483647 w 551"/>
                <a:gd name="T23" fmla="*/ 2147483647 h 270"/>
                <a:gd name="T24" fmla="*/ 2147483647 w 551"/>
                <a:gd name="T25" fmla="*/ 2147483647 h 270"/>
                <a:gd name="T26" fmla="*/ 2147483647 w 551"/>
                <a:gd name="T27" fmla="*/ 2147483647 h 270"/>
                <a:gd name="T28" fmla="*/ 2147483647 w 551"/>
                <a:gd name="T29" fmla="*/ 2147483647 h 270"/>
                <a:gd name="T30" fmla="*/ 2147483647 w 551"/>
                <a:gd name="T31" fmla="*/ 2147483647 h 270"/>
                <a:gd name="T32" fmla="*/ 2147483647 w 551"/>
                <a:gd name="T33" fmla="*/ 2147483647 h 270"/>
                <a:gd name="T34" fmla="*/ 2147483647 w 551"/>
                <a:gd name="T35" fmla="*/ 2147483647 h 270"/>
                <a:gd name="T36" fmla="*/ 2147483647 w 551"/>
                <a:gd name="T37" fmla="*/ 2147483647 h 270"/>
                <a:gd name="T38" fmla="*/ 2147483647 w 551"/>
                <a:gd name="T39" fmla="*/ 2147483647 h 270"/>
                <a:gd name="T40" fmla="*/ 0 w 551"/>
                <a:gd name="T41" fmla="*/ 2147483647 h 270"/>
                <a:gd name="T42" fmla="*/ 2147483647 w 551"/>
                <a:gd name="T43" fmla="*/ 2147483647 h 270"/>
                <a:gd name="T44" fmla="*/ 2147483647 w 551"/>
                <a:gd name="T45" fmla="*/ 2147483647 h 270"/>
                <a:gd name="T46" fmla="*/ 2147483647 w 551"/>
                <a:gd name="T47" fmla="*/ 2147483647 h 270"/>
                <a:gd name="T48" fmla="*/ 2147483647 w 551"/>
                <a:gd name="T49" fmla="*/ 2147483647 h 270"/>
                <a:gd name="T50" fmla="*/ 2147483647 w 551"/>
                <a:gd name="T51" fmla="*/ 2147483647 h 270"/>
                <a:gd name="T52" fmla="*/ 2147483647 w 551"/>
                <a:gd name="T53" fmla="*/ 2147483647 h 270"/>
                <a:gd name="T54" fmla="*/ 2147483647 w 551"/>
                <a:gd name="T55" fmla="*/ 2147483647 h 270"/>
                <a:gd name="T56" fmla="*/ 2147483647 w 551"/>
                <a:gd name="T57" fmla="*/ 2147483647 h 270"/>
                <a:gd name="T58" fmla="*/ 2147483647 w 551"/>
                <a:gd name="T59" fmla="*/ 2147483647 h 270"/>
                <a:gd name="T60" fmla="*/ 2147483647 w 551"/>
                <a:gd name="T61" fmla="*/ 2147483647 h 270"/>
                <a:gd name="T62" fmla="*/ 2147483647 w 551"/>
                <a:gd name="T63" fmla="*/ 2147483647 h 270"/>
                <a:gd name="T64" fmla="*/ 2147483647 w 551"/>
                <a:gd name="T65" fmla="*/ 2147483647 h 270"/>
                <a:gd name="T66" fmla="*/ 2147483647 w 551"/>
                <a:gd name="T67" fmla="*/ 2147483647 h 270"/>
                <a:gd name="T68" fmla="*/ 2147483647 w 551"/>
                <a:gd name="T69" fmla="*/ 2147483647 h 270"/>
                <a:gd name="T70" fmla="*/ 2147483647 w 551"/>
                <a:gd name="T71" fmla="*/ 2147483647 h 270"/>
                <a:gd name="T72" fmla="*/ 2147483647 w 551"/>
                <a:gd name="T73" fmla="*/ 2147483647 h 270"/>
                <a:gd name="T74" fmla="*/ 2147483647 w 551"/>
                <a:gd name="T75" fmla="*/ 2147483647 h 270"/>
                <a:gd name="T76" fmla="*/ 2147483647 w 551"/>
                <a:gd name="T77" fmla="*/ 2147483647 h 270"/>
                <a:gd name="T78" fmla="*/ 2147483647 w 551"/>
                <a:gd name="T79" fmla="*/ 2147483647 h 270"/>
                <a:gd name="T80" fmla="*/ 2147483647 w 551"/>
                <a:gd name="T81" fmla="*/ 2147483647 h 270"/>
                <a:gd name="T82" fmla="*/ 2147483647 w 551"/>
                <a:gd name="T83" fmla="*/ 2147483647 h 270"/>
                <a:gd name="T84" fmla="*/ 2147483647 w 551"/>
                <a:gd name="T85" fmla="*/ 2147483647 h 270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w 551"/>
                <a:gd name="T130" fmla="*/ 0 h 270"/>
                <a:gd name="T131" fmla="*/ 551 w 551"/>
                <a:gd name="T132" fmla="*/ 270 h 270"/>
              </a:gdLst>
              <a:ahLst/>
              <a:cxnLst>
                <a:cxn ang="T86">
                  <a:pos x="T0" y="T1"/>
                </a:cxn>
                <a:cxn ang="T87">
                  <a:pos x="T2" y="T3"/>
                </a:cxn>
                <a:cxn ang="T88">
                  <a:pos x="T4" y="T5"/>
                </a:cxn>
                <a:cxn ang="T89">
                  <a:pos x="T6" y="T7"/>
                </a:cxn>
                <a:cxn ang="T90">
                  <a:pos x="T8" y="T9"/>
                </a:cxn>
                <a:cxn ang="T91">
                  <a:pos x="T10" y="T11"/>
                </a:cxn>
                <a:cxn ang="T92">
                  <a:pos x="T12" y="T13"/>
                </a:cxn>
                <a:cxn ang="T93">
                  <a:pos x="T14" y="T15"/>
                </a:cxn>
                <a:cxn ang="T94">
                  <a:pos x="T16" y="T17"/>
                </a:cxn>
                <a:cxn ang="T95">
                  <a:pos x="T18" y="T19"/>
                </a:cxn>
                <a:cxn ang="T96">
                  <a:pos x="T20" y="T21"/>
                </a:cxn>
                <a:cxn ang="T97">
                  <a:pos x="T22" y="T23"/>
                </a:cxn>
                <a:cxn ang="T98">
                  <a:pos x="T24" y="T25"/>
                </a:cxn>
                <a:cxn ang="T99">
                  <a:pos x="T26" y="T27"/>
                </a:cxn>
                <a:cxn ang="T100">
                  <a:pos x="T28" y="T29"/>
                </a:cxn>
                <a:cxn ang="T101">
                  <a:pos x="T30" y="T31"/>
                </a:cxn>
                <a:cxn ang="T102">
                  <a:pos x="T32" y="T33"/>
                </a:cxn>
                <a:cxn ang="T103">
                  <a:pos x="T34" y="T35"/>
                </a:cxn>
                <a:cxn ang="T104">
                  <a:pos x="T36" y="T37"/>
                </a:cxn>
                <a:cxn ang="T105">
                  <a:pos x="T38" y="T39"/>
                </a:cxn>
                <a:cxn ang="T106">
                  <a:pos x="T40" y="T41"/>
                </a:cxn>
                <a:cxn ang="T107">
                  <a:pos x="T42" y="T43"/>
                </a:cxn>
                <a:cxn ang="T108">
                  <a:pos x="T44" y="T45"/>
                </a:cxn>
                <a:cxn ang="T109">
                  <a:pos x="T46" y="T47"/>
                </a:cxn>
                <a:cxn ang="T110">
                  <a:pos x="T48" y="T49"/>
                </a:cxn>
                <a:cxn ang="T111">
                  <a:pos x="T50" y="T51"/>
                </a:cxn>
                <a:cxn ang="T112">
                  <a:pos x="T52" y="T53"/>
                </a:cxn>
                <a:cxn ang="T113">
                  <a:pos x="T54" y="T55"/>
                </a:cxn>
                <a:cxn ang="T114">
                  <a:pos x="T56" y="T57"/>
                </a:cxn>
                <a:cxn ang="T115">
                  <a:pos x="T58" y="T59"/>
                </a:cxn>
                <a:cxn ang="T116">
                  <a:pos x="T60" y="T61"/>
                </a:cxn>
                <a:cxn ang="T117">
                  <a:pos x="T62" y="T63"/>
                </a:cxn>
                <a:cxn ang="T118">
                  <a:pos x="T64" y="T65"/>
                </a:cxn>
                <a:cxn ang="T119">
                  <a:pos x="T66" y="T67"/>
                </a:cxn>
                <a:cxn ang="T120">
                  <a:pos x="T68" y="T69"/>
                </a:cxn>
                <a:cxn ang="T121">
                  <a:pos x="T70" y="T71"/>
                </a:cxn>
                <a:cxn ang="T122">
                  <a:pos x="T72" y="T73"/>
                </a:cxn>
                <a:cxn ang="T123">
                  <a:pos x="T74" y="T75"/>
                </a:cxn>
                <a:cxn ang="T124">
                  <a:pos x="T76" y="T77"/>
                </a:cxn>
                <a:cxn ang="T125">
                  <a:pos x="T78" y="T79"/>
                </a:cxn>
                <a:cxn ang="T126">
                  <a:pos x="T80" y="T81"/>
                </a:cxn>
                <a:cxn ang="T127">
                  <a:pos x="T82" y="T83"/>
                </a:cxn>
                <a:cxn ang="T128">
                  <a:pos x="T84" y="T85"/>
                </a:cxn>
              </a:cxnLst>
              <a:rect l="T129" t="T130" r="T131" b="T132"/>
              <a:pathLst>
                <a:path w="551" h="270">
                  <a:moveTo>
                    <a:pt x="0" y="135"/>
                  </a:moveTo>
                  <a:lnTo>
                    <a:pt x="0" y="129"/>
                  </a:lnTo>
                  <a:lnTo>
                    <a:pt x="0" y="118"/>
                  </a:lnTo>
                  <a:lnTo>
                    <a:pt x="6" y="107"/>
                  </a:lnTo>
                  <a:lnTo>
                    <a:pt x="6" y="101"/>
                  </a:lnTo>
                  <a:lnTo>
                    <a:pt x="11" y="90"/>
                  </a:lnTo>
                  <a:lnTo>
                    <a:pt x="22" y="78"/>
                  </a:lnTo>
                  <a:lnTo>
                    <a:pt x="33" y="67"/>
                  </a:lnTo>
                  <a:lnTo>
                    <a:pt x="49" y="56"/>
                  </a:lnTo>
                  <a:lnTo>
                    <a:pt x="81" y="34"/>
                  </a:lnTo>
                  <a:lnTo>
                    <a:pt x="119" y="22"/>
                  </a:lnTo>
                  <a:lnTo>
                    <a:pt x="168" y="5"/>
                  </a:lnTo>
                  <a:lnTo>
                    <a:pt x="216" y="0"/>
                  </a:lnTo>
                  <a:lnTo>
                    <a:pt x="270" y="0"/>
                  </a:lnTo>
                  <a:lnTo>
                    <a:pt x="330" y="0"/>
                  </a:lnTo>
                  <a:lnTo>
                    <a:pt x="378" y="5"/>
                  </a:lnTo>
                  <a:lnTo>
                    <a:pt x="427" y="17"/>
                  </a:lnTo>
                  <a:lnTo>
                    <a:pt x="464" y="34"/>
                  </a:lnTo>
                  <a:lnTo>
                    <a:pt x="497" y="56"/>
                  </a:lnTo>
                  <a:lnTo>
                    <a:pt x="502" y="56"/>
                  </a:lnTo>
                  <a:lnTo>
                    <a:pt x="513" y="67"/>
                  </a:lnTo>
                  <a:lnTo>
                    <a:pt x="524" y="78"/>
                  </a:lnTo>
                  <a:lnTo>
                    <a:pt x="535" y="90"/>
                  </a:lnTo>
                  <a:lnTo>
                    <a:pt x="540" y="101"/>
                  </a:lnTo>
                  <a:lnTo>
                    <a:pt x="540" y="107"/>
                  </a:lnTo>
                  <a:lnTo>
                    <a:pt x="545" y="118"/>
                  </a:lnTo>
                  <a:lnTo>
                    <a:pt x="551" y="129"/>
                  </a:lnTo>
                  <a:lnTo>
                    <a:pt x="551" y="135"/>
                  </a:lnTo>
                  <a:lnTo>
                    <a:pt x="545" y="146"/>
                  </a:lnTo>
                  <a:lnTo>
                    <a:pt x="540" y="163"/>
                  </a:lnTo>
                  <a:lnTo>
                    <a:pt x="535" y="174"/>
                  </a:lnTo>
                  <a:lnTo>
                    <a:pt x="524" y="185"/>
                  </a:lnTo>
                  <a:lnTo>
                    <a:pt x="513" y="197"/>
                  </a:lnTo>
                  <a:lnTo>
                    <a:pt x="513" y="202"/>
                  </a:lnTo>
                  <a:lnTo>
                    <a:pt x="502" y="208"/>
                  </a:lnTo>
                  <a:lnTo>
                    <a:pt x="464" y="230"/>
                  </a:lnTo>
                  <a:lnTo>
                    <a:pt x="427" y="247"/>
                  </a:lnTo>
                  <a:lnTo>
                    <a:pt x="378" y="258"/>
                  </a:lnTo>
                  <a:lnTo>
                    <a:pt x="330" y="264"/>
                  </a:lnTo>
                  <a:lnTo>
                    <a:pt x="276" y="270"/>
                  </a:lnTo>
                  <a:lnTo>
                    <a:pt x="222" y="264"/>
                  </a:lnTo>
                  <a:lnTo>
                    <a:pt x="168" y="258"/>
                  </a:lnTo>
                  <a:lnTo>
                    <a:pt x="124" y="247"/>
                  </a:lnTo>
                  <a:lnTo>
                    <a:pt x="81" y="230"/>
                  </a:lnTo>
                  <a:lnTo>
                    <a:pt x="49" y="208"/>
                  </a:lnTo>
                  <a:lnTo>
                    <a:pt x="33" y="202"/>
                  </a:lnTo>
                  <a:lnTo>
                    <a:pt x="22" y="185"/>
                  </a:lnTo>
                  <a:lnTo>
                    <a:pt x="11" y="174"/>
                  </a:lnTo>
                  <a:lnTo>
                    <a:pt x="6" y="163"/>
                  </a:lnTo>
                  <a:lnTo>
                    <a:pt x="0" y="146"/>
                  </a:lnTo>
                  <a:lnTo>
                    <a:pt x="0" y="135"/>
                  </a:lnTo>
                  <a:close/>
                  <a:moveTo>
                    <a:pt x="17" y="146"/>
                  </a:moveTo>
                  <a:lnTo>
                    <a:pt x="17" y="140"/>
                  </a:lnTo>
                  <a:lnTo>
                    <a:pt x="17" y="157"/>
                  </a:lnTo>
                  <a:lnTo>
                    <a:pt x="17" y="152"/>
                  </a:lnTo>
                  <a:lnTo>
                    <a:pt x="22" y="163"/>
                  </a:lnTo>
                  <a:lnTo>
                    <a:pt x="33" y="174"/>
                  </a:lnTo>
                  <a:lnTo>
                    <a:pt x="44" y="185"/>
                  </a:lnTo>
                  <a:lnTo>
                    <a:pt x="54" y="197"/>
                  </a:lnTo>
                  <a:lnTo>
                    <a:pt x="87" y="213"/>
                  </a:lnTo>
                  <a:lnTo>
                    <a:pt x="124" y="230"/>
                  </a:lnTo>
                  <a:lnTo>
                    <a:pt x="173" y="241"/>
                  </a:lnTo>
                  <a:lnTo>
                    <a:pt x="222" y="247"/>
                  </a:lnTo>
                  <a:lnTo>
                    <a:pt x="270" y="253"/>
                  </a:lnTo>
                  <a:lnTo>
                    <a:pt x="324" y="247"/>
                  </a:lnTo>
                  <a:lnTo>
                    <a:pt x="378" y="241"/>
                  </a:lnTo>
                  <a:lnTo>
                    <a:pt x="421" y="230"/>
                  </a:lnTo>
                  <a:lnTo>
                    <a:pt x="459" y="213"/>
                  </a:lnTo>
                  <a:lnTo>
                    <a:pt x="491" y="197"/>
                  </a:lnTo>
                  <a:lnTo>
                    <a:pt x="502" y="185"/>
                  </a:lnTo>
                  <a:lnTo>
                    <a:pt x="513" y="174"/>
                  </a:lnTo>
                  <a:lnTo>
                    <a:pt x="524" y="163"/>
                  </a:lnTo>
                  <a:lnTo>
                    <a:pt x="529" y="152"/>
                  </a:lnTo>
                  <a:lnTo>
                    <a:pt x="529" y="157"/>
                  </a:lnTo>
                  <a:lnTo>
                    <a:pt x="529" y="140"/>
                  </a:lnTo>
                  <a:lnTo>
                    <a:pt x="529" y="146"/>
                  </a:lnTo>
                  <a:lnTo>
                    <a:pt x="535" y="129"/>
                  </a:lnTo>
                  <a:lnTo>
                    <a:pt x="535" y="135"/>
                  </a:lnTo>
                  <a:lnTo>
                    <a:pt x="529" y="118"/>
                  </a:lnTo>
                  <a:lnTo>
                    <a:pt x="529" y="123"/>
                  </a:lnTo>
                  <a:lnTo>
                    <a:pt x="529" y="112"/>
                  </a:lnTo>
                  <a:lnTo>
                    <a:pt x="524" y="101"/>
                  </a:lnTo>
                  <a:lnTo>
                    <a:pt x="513" y="90"/>
                  </a:lnTo>
                  <a:lnTo>
                    <a:pt x="502" y="78"/>
                  </a:lnTo>
                  <a:lnTo>
                    <a:pt x="491" y="67"/>
                  </a:lnTo>
                  <a:lnTo>
                    <a:pt x="459" y="50"/>
                  </a:lnTo>
                  <a:lnTo>
                    <a:pt x="421" y="34"/>
                  </a:lnTo>
                  <a:lnTo>
                    <a:pt x="378" y="22"/>
                  </a:lnTo>
                  <a:lnTo>
                    <a:pt x="324" y="17"/>
                  </a:lnTo>
                  <a:lnTo>
                    <a:pt x="276" y="17"/>
                  </a:lnTo>
                  <a:lnTo>
                    <a:pt x="222" y="17"/>
                  </a:lnTo>
                  <a:lnTo>
                    <a:pt x="173" y="22"/>
                  </a:lnTo>
                  <a:lnTo>
                    <a:pt x="124" y="34"/>
                  </a:lnTo>
                  <a:lnTo>
                    <a:pt x="87" y="50"/>
                  </a:lnTo>
                  <a:lnTo>
                    <a:pt x="54" y="67"/>
                  </a:lnTo>
                  <a:lnTo>
                    <a:pt x="44" y="78"/>
                  </a:lnTo>
                  <a:lnTo>
                    <a:pt x="33" y="90"/>
                  </a:lnTo>
                  <a:lnTo>
                    <a:pt x="22" y="101"/>
                  </a:lnTo>
                  <a:lnTo>
                    <a:pt x="27" y="101"/>
                  </a:lnTo>
                  <a:lnTo>
                    <a:pt x="17" y="112"/>
                  </a:lnTo>
                  <a:lnTo>
                    <a:pt x="17" y="123"/>
                  </a:lnTo>
                  <a:lnTo>
                    <a:pt x="17" y="118"/>
                  </a:lnTo>
                  <a:lnTo>
                    <a:pt x="17" y="135"/>
                  </a:lnTo>
                  <a:lnTo>
                    <a:pt x="17" y="129"/>
                  </a:lnTo>
                  <a:lnTo>
                    <a:pt x="17" y="146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83" name="Rectangle 139"/>
            <p:cNvSpPr>
              <a:spLocks noChangeArrowheads="1"/>
            </p:cNvSpPr>
            <p:nvPr/>
          </p:nvSpPr>
          <p:spPr bwMode="auto">
            <a:xfrm>
              <a:off x="671513" y="2774031"/>
              <a:ext cx="912665" cy="61550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 smtClean="0">
                  <a:solidFill>
                    <a:srgbClr val="000000"/>
                  </a:solidFill>
                </a:rPr>
                <a:t>WHO, MSH</a:t>
              </a:r>
            </a:p>
            <a:p>
              <a:r>
                <a:rPr lang="en-US" sz="1100" b="1" dirty="0" smtClean="0">
                  <a:solidFill>
                    <a:srgbClr val="000000"/>
                  </a:solidFill>
                </a:rPr>
                <a:t>SWISSMEDIC,</a:t>
              </a:r>
            </a:p>
            <a:p>
              <a:endParaRPr lang="en-US" dirty="0"/>
            </a:p>
          </p:txBody>
        </p:sp>
        <p:pic>
          <p:nvPicPr>
            <p:cNvPr id="31884" name="Picture 140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928688" y="3103145"/>
              <a:ext cx="265113" cy="669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85" name="Picture 141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928688" y="3103145"/>
              <a:ext cx="265113" cy="6696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86" name="Freeform 142"/>
            <p:cNvSpPr>
              <a:spLocks noEditPoints="1"/>
            </p:cNvSpPr>
            <p:nvPr/>
          </p:nvSpPr>
          <p:spPr bwMode="auto">
            <a:xfrm>
              <a:off x="1022350" y="3191125"/>
              <a:ext cx="77788" cy="485524"/>
            </a:xfrm>
            <a:custGeom>
              <a:avLst/>
              <a:gdLst>
                <a:gd name="T0" fmla="*/ 2147483647 w 49"/>
                <a:gd name="T1" fmla="*/ 0 h 298"/>
                <a:gd name="T2" fmla="*/ 2147483647 w 49"/>
                <a:gd name="T3" fmla="*/ 2147483647 h 298"/>
                <a:gd name="T4" fmla="*/ 2147483647 w 49"/>
                <a:gd name="T5" fmla="*/ 2147483647 h 298"/>
                <a:gd name="T6" fmla="*/ 2147483647 w 49"/>
                <a:gd name="T7" fmla="*/ 0 h 298"/>
                <a:gd name="T8" fmla="*/ 2147483647 w 49"/>
                <a:gd name="T9" fmla="*/ 0 h 298"/>
                <a:gd name="T10" fmla="*/ 2147483647 w 49"/>
                <a:gd name="T11" fmla="*/ 2147483647 h 298"/>
                <a:gd name="T12" fmla="*/ 2147483647 w 49"/>
                <a:gd name="T13" fmla="*/ 2147483647 h 298"/>
                <a:gd name="T14" fmla="*/ 0 w 49"/>
                <a:gd name="T15" fmla="*/ 2147483647 h 298"/>
                <a:gd name="T16" fmla="*/ 2147483647 w 49"/>
                <a:gd name="T17" fmla="*/ 2147483647 h 298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49"/>
                <a:gd name="T28" fmla="*/ 0 h 298"/>
                <a:gd name="T29" fmla="*/ 49 w 49"/>
                <a:gd name="T30" fmla="*/ 298 h 298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49" h="298">
                  <a:moveTo>
                    <a:pt x="33" y="0"/>
                  </a:moveTo>
                  <a:lnTo>
                    <a:pt x="33" y="253"/>
                  </a:lnTo>
                  <a:lnTo>
                    <a:pt x="16" y="253"/>
                  </a:lnTo>
                  <a:lnTo>
                    <a:pt x="16" y="0"/>
                  </a:lnTo>
                  <a:lnTo>
                    <a:pt x="33" y="0"/>
                  </a:lnTo>
                  <a:close/>
                  <a:moveTo>
                    <a:pt x="49" y="248"/>
                  </a:moveTo>
                  <a:lnTo>
                    <a:pt x="22" y="298"/>
                  </a:lnTo>
                  <a:lnTo>
                    <a:pt x="0" y="248"/>
                  </a:lnTo>
                  <a:lnTo>
                    <a:pt x="49" y="248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87" name="Rectangle 143"/>
            <p:cNvSpPr>
              <a:spLocks noChangeArrowheads="1"/>
            </p:cNvSpPr>
            <p:nvPr/>
          </p:nvSpPr>
          <p:spPr bwMode="auto">
            <a:xfrm>
              <a:off x="560388" y="3314951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88" name="Rectangle 144"/>
            <p:cNvSpPr>
              <a:spLocks noChangeArrowheads="1"/>
            </p:cNvSpPr>
            <p:nvPr/>
          </p:nvSpPr>
          <p:spPr bwMode="auto">
            <a:xfrm>
              <a:off x="671513" y="3314951"/>
              <a:ext cx="290513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T A</a:t>
              </a:r>
              <a:endParaRPr lang="en-US" dirty="0"/>
            </a:p>
          </p:txBody>
        </p:sp>
        <p:sp>
          <p:nvSpPr>
            <p:cNvPr id="31889" name="Freeform 145"/>
            <p:cNvSpPr>
              <a:spLocks/>
            </p:cNvSpPr>
            <p:nvPr/>
          </p:nvSpPr>
          <p:spPr bwMode="auto">
            <a:xfrm>
              <a:off x="6437313" y="1327234"/>
              <a:ext cx="1095375" cy="412207"/>
            </a:xfrm>
            <a:custGeom>
              <a:avLst/>
              <a:gdLst>
                <a:gd name="T0" fmla="*/ 0 w 690"/>
                <a:gd name="T1" fmla="*/ 2147483647 h 253"/>
                <a:gd name="T2" fmla="*/ 2147483647 w 690"/>
                <a:gd name="T3" fmla="*/ 2147483647 h 253"/>
                <a:gd name="T4" fmla="*/ 2147483647 w 690"/>
                <a:gd name="T5" fmla="*/ 2147483647 h 253"/>
                <a:gd name="T6" fmla="*/ 2147483647 w 690"/>
                <a:gd name="T7" fmla="*/ 2147483647 h 253"/>
                <a:gd name="T8" fmla="*/ 2147483647 w 690"/>
                <a:gd name="T9" fmla="*/ 2147483647 h 253"/>
                <a:gd name="T10" fmla="*/ 2147483647 w 690"/>
                <a:gd name="T11" fmla="*/ 2147483647 h 253"/>
                <a:gd name="T12" fmla="*/ 2147483647 w 690"/>
                <a:gd name="T13" fmla="*/ 2147483647 h 253"/>
                <a:gd name="T14" fmla="*/ 2147483647 w 690"/>
                <a:gd name="T15" fmla="*/ 0 h 253"/>
                <a:gd name="T16" fmla="*/ 2147483647 w 690"/>
                <a:gd name="T17" fmla="*/ 0 h 253"/>
                <a:gd name="T18" fmla="*/ 2147483647 w 690"/>
                <a:gd name="T19" fmla="*/ 0 h 253"/>
                <a:gd name="T20" fmla="*/ 2147483647 w 690"/>
                <a:gd name="T21" fmla="*/ 0 h 253"/>
                <a:gd name="T22" fmla="*/ 2147483647 w 690"/>
                <a:gd name="T23" fmla="*/ 2147483647 h 253"/>
                <a:gd name="T24" fmla="*/ 2147483647 w 690"/>
                <a:gd name="T25" fmla="*/ 2147483647 h 253"/>
                <a:gd name="T26" fmla="*/ 2147483647 w 690"/>
                <a:gd name="T27" fmla="*/ 2147483647 h 253"/>
                <a:gd name="T28" fmla="*/ 2147483647 w 690"/>
                <a:gd name="T29" fmla="*/ 2147483647 h 253"/>
                <a:gd name="T30" fmla="*/ 2147483647 w 690"/>
                <a:gd name="T31" fmla="*/ 2147483647 h 253"/>
                <a:gd name="T32" fmla="*/ 2147483647 w 690"/>
                <a:gd name="T33" fmla="*/ 2147483647 h 253"/>
                <a:gd name="T34" fmla="*/ 2147483647 w 690"/>
                <a:gd name="T35" fmla="*/ 2147483647 h 253"/>
                <a:gd name="T36" fmla="*/ 2147483647 w 690"/>
                <a:gd name="T37" fmla="*/ 2147483647 h 253"/>
                <a:gd name="T38" fmla="*/ 2147483647 w 690"/>
                <a:gd name="T39" fmla="*/ 2147483647 h 253"/>
                <a:gd name="T40" fmla="*/ 2147483647 w 690"/>
                <a:gd name="T41" fmla="*/ 2147483647 h 253"/>
                <a:gd name="T42" fmla="*/ 2147483647 w 690"/>
                <a:gd name="T43" fmla="*/ 2147483647 h 253"/>
                <a:gd name="T44" fmla="*/ 2147483647 w 690"/>
                <a:gd name="T45" fmla="*/ 2147483647 h 253"/>
                <a:gd name="T46" fmla="*/ 2147483647 w 690"/>
                <a:gd name="T47" fmla="*/ 2147483647 h 253"/>
                <a:gd name="T48" fmla="*/ 2147483647 w 690"/>
                <a:gd name="T49" fmla="*/ 2147483647 h 253"/>
                <a:gd name="T50" fmla="*/ 2147483647 w 690"/>
                <a:gd name="T51" fmla="*/ 2147483647 h 253"/>
                <a:gd name="T52" fmla="*/ 2147483647 w 690"/>
                <a:gd name="T53" fmla="*/ 2147483647 h 253"/>
                <a:gd name="T54" fmla="*/ 2147483647 w 690"/>
                <a:gd name="T55" fmla="*/ 2147483647 h 253"/>
                <a:gd name="T56" fmla="*/ 2147483647 w 690"/>
                <a:gd name="T57" fmla="*/ 2147483647 h 253"/>
                <a:gd name="T58" fmla="*/ 2147483647 w 690"/>
                <a:gd name="T59" fmla="*/ 2147483647 h 253"/>
                <a:gd name="T60" fmla="*/ 2147483647 w 690"/>
                <a:gd name="T61" fmla="*/ 2147483647 h 253"/>
                <a:gd name="T62" fmla="*/ 2147483647 w 690"/>
                <a:gd name="T63" fmla="*/ 2147483647 h 253"/>
                <a:gd name="T64" fmla="*/ 2147483647 w 690"/>
                <a:gd name="T65" fmla="*/ 2147483647 h 253"/>
                <a:gd name="T66" fmla="*/ 2147483647 w 690"/>
                <a:gd name="T67" fmla="*/ 2147483647 h 253"/>
                <a:gd name="T68" fmla="*/ 2147483647 w 690"/>
                <a:gd name="T69" fmla="*/ 2147483647 h 253"/>
                <a:gd name="T70" fmla="*/ 2147483647 w 690"/>
                <a:gd name="T71" fmla="*/ 2147483647 h 253"/>
                <a:gd name="T72" fmla="*/ 2147483647 w 690"/>
                <a:gd name="T73" fmla="*/ 2147483647 h 253"/>
                <a:gd name="T74" fmla="*/ 0 w 690"/>
                <a:gd name="T75" fmla="*/ 2147483647 h 253"/>
                <a:gd name="T76" fmla="*/ 0 w 690"/>
                <a:gd name="T77" fmla="*/ 2147483647 h 253"/>
                <a:gd name="T78" fmla="*/ 0 w 690"/>
                <a:gd name="T79" fmla="*/ 2147483647 h 253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w 690"/>
                <a:gd name="T121" fmla="*/ 0 h 253"/>
                <a:gd name="T122" fmla="*/ 690 w 690"/>
                <a:gd name="T123" fmla="*/ 253 h 253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T120" t="T121" r="T122" b="T123"/>
              <a:pathLst>
                <a:path w="690" h="253">
                  <a:moveTo>
                    <a:pt x="0" y="129"/>
                  </a:moveTo>
                  <a:lnTo>
                    <a:pt x="5" y="101"/>
                  </a:lnTo>
                  <a:lnTo>
                    <a:pt x="26" y="79"/>
                  </a:lnTo>
                  <a:lnTo>
                    <a:pt x="59" y="56"/>
                  </a:lnTo>
                  <a:lnTo>
                    <a:pt x="102" y="39"/>
                  </a:lnTo>
                  <a:lnTo>
                    <a:pt x="151" y="22"/>
                  </a:lnTo>
                  <a:lnTo>
                    <a:pt x="210" y="11"/>
                  </a:lnTo>
                  <a:lnTo>
                    <a:pt x="275" y="0"/>
                  </a:lnTo>
                  <a:lnTo>
                    <a:pt x="345" y="0"/>
                  </a:lnTo>
                  <a:lnTo>
                    <a:pt x="415" y="0"/>
                  </a:lnTo>
                  <a:lnTo>
                    <a:pt x="480" y="11"/>
                  </a:lnTo>
                  <a:lnTo>
                    <a:pt x="539" y="22"/>
                  </a:lnTo>
                  <a:lnTo>
                    <a:pt x="588" y="39"/>
                  </a:lnTo>
                  <a:lnTo>
                    <a:pt x="631" y="56"/>
                  </a:lnTo>
                  <a:lnTo>
                    <a:pt x="663" y="79"/>
                  </a:lnTo>
                  <a:lnTo>
                    <a:pt x="685" y="101"/>
                  </a:lnTo>
                  <a:lnTo>
                    <a:pt x="690" y="129"/>
                  </a:lnTo>
                  <a:lnTo>
                    <a:pt x="685" y="152"/>
                  </a:lnTo>
                  <a:lnTo>
                    <a:pt x="663" y="174"/>
                  </a:lnTo>
                  <a:lnTo>
                    <a:pt x="631" y="197"/>
                  </a:lnTo>
                  <a:lnTo>
                    <a:pt x="588" y="214"/>
                  </a:lnTo>
                  <a:lnTo>
                    <a:pt x="539" y="230"/>
                  </a:lnTo>
                  <a:lnTo>
                    <a:pt x="480" y="242"/>
                  </a:lnTo>
                  <a:lnTo>
                    <a:pt x="415" y="253"/>
                  </a:lnTo>
                  <a:lnTo>
                    <a:pt x="345" y="253"/>
                  </a:lnTo>
                  <a:lnTo>
                    <a:pt x="275" y="253"/>
                  </a:lnTo>
                  <a:lnTo>
                    <a:pt x="210" y="242"/>
                  </a:lnTo>
                  <a:lnTo>
                    <a:pt x="151" y="230"/>
                  </a:lnTo>
                  <a:lnTo>
                    <a:pt x="102" y="214"/>
                  </a:lnTo>
                  <a:lnTo>
                    <a:pt x="59" y="197"/>
                  </a:lnTo>
                  <a:lnTo>
                    <a:pt x="26" y="174"/>
                  </a:lnTo>
                  <a:lnTo>
                    <a:pt x="5" y="152"/>
                  </a:lnTo>
                  <a:lnTo>
                    <a:pt x="0" y="129"/>
                  </a:lnTo>
                  <a:close/>
                </a:path>
              </a:pathLst>
            </a:custGeom>
            <a:solidFill>
              <a:srgbClr val="BBE0E3"/>
            </a:solidFill>
            <a:ln w="9525">
              <a:noFill/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90" name="Freeform 146"/>
            <p:cNvSpPr>
              <a:spLocks noEditPoints="1"/>
            </p:cNvSpPr>
            <p:nvPr/>
          </p:nvSpPr>
          <p:spPr bwMode="auto">
            <a:xfrm>
              <a:off x="6427788" y="1317458"/>
              <a:ext cx="1122363" cy="439905"/>
            </a:xfrm>
            <a:custGeom>
              <a:avLst/>
              <a:gdLst>
                <a:gd name="T0" fmla="*/ 0 w 707"/>
                <a:gd name="T1" fmla="*/ 2147483647 h 270"/>
                <a:gd name="T2" fmla="*/ 2147483647 w 707"/>
                <a:gd name="T3" fmla="*/ 2147483647 h 270"/>
                <a:gd name="T4" fmla="*/ 2147483647 w 707"/>
                <a:gd name="T5" fmla="*/ 2147483647 h 270"/>
                <a:gd name="T6" fmla="*/ 2147483647 w 707"/>
                <a:gd name="T7" fmla="*/ 2147483647 h 270"/>
                <a:gd name="T8" fmla="*/ 2147483647 w 707"/>
                <a:gd name="T9" fmla="*/ 2147483647 h 270"/>
                <a:gd name="T10" fmla="*/ 2147483647 w 707"/>
                <a:gd name="T11" fmla="*/ 0 h 270"/>
                <a:gd name="T12" fmla="*/ 2147483647 w 707"/>
                <a:gd name="T13" fmla="*/ 2147483647 h 270"/>
                <a:gd name="T14" fmla="*/ 2147483647 w 707"/>
                <a:gd name="T15" fmla="*/ 2147483647 h 270"/>
                <a:gd name="T16" fmla="*/ 2147483647 w 707"/>
                <a:gd name="T17" fmla="*/ 2147483647 h 270"/>
                <a:gd name="T18" fmla="*/ 2147483647 w 707"/>
                <a:gd name="T19" fmla="*/ 2147483647 h 270"/>
                <a:gd name="T20" fmla="*/ 2147483647 w 707"/>
                <a:gd name="T21" fmla="*/ 2147483647 h 270"/>
                <a:gd name="T22" fmla="*/ 2147483647 w 707"/>
                <a:gd name="T23" fmla="*/ 2147483647 h 270"/>
                <a:gd name="T24" fmla="*/ 2147483647 w 707"/>
                <a:gd name="T25" fmla="*/ 2147483647 h 270"/>
                <a:gd name="T26" fmla="*/ 2147483647 w 707"/>
                <a:gd name="T27" fmla="*/ 2147483647 h 270"/>
                <a:gd name="T28" fmla="*/ 2147483647 w 707"/>
                <a:gd name="T29" fmla="*/ 2147483647 h 270"/>
                <a:gd name="T30" fmla="*/ 2147483647 w 707"/>
                <a:gd name="T31" fmla="*/ 2147483647 h 270"/>
                <a:gd name="T32" fmla="*/ 2147483647 w 707"/>
                <a:gd name="T33" fmla="*/ 2147483647 h 270"/>
                <a:gd name="T34" fmla="*/ 2147483647 w 707"/>
                <a:gd name="T35" fmla="*/ 2147483647 h 270"/>
                <a:gd name="T36" fmla="*/ 2147483647 w 707"/>
                <a:gd name="T37" fmla="*/ 2147483647 h 270"/>
                <a:gd name="T38" fmla="*/ 2147483647 w 707"/>
                <a:gd name="T39" fmla="*/ 2147483647 h 270"/>
                <a:gd name="T40" fmla="*/ 2147483647 w 707"/>
                <a:gd name="T41" fmla="*/ 2147483647 h 270"/>
                <a:gd name="T42" fmla="*/ 2147483647 w 707"/>
                <a:gd name="T43" fmla="*/ 2147483647 h 270"/>
                <a:gd name="T44" fmla="*/ 0 w 707"/>
                <a:gd name="T45" fmla="*/ 2147483647 h 270"/>
                <a:gd name="T46" fmla="*/ 2147483647 w 707"/>
                <a:gd name="T47" fmla="*/ 2147483647 h 270"/>
                <a:gd name="T48" fmla="*/ 2147483647 w 707"/>
                <a:gd name="T49" fmla="*/ 2147483647 h 270"/>
                <a:gd name="T50" fmla="*/ 2147483647 w 707"/>
                <a:gd name="T51" fmla="*/ 2147483647 h 270"/>
                <a:gd name="T52" fmla="*/ 2147483647 w 707"/>
                <a:gd name="T53" fmla="*/ 2147483647 h 270"/>
                <a:gd name="T54" fmla="*/ 2147483647 w 707"/>
                <a:gd name="T55" fmla="*/ 2147483647 h 270"/>
                <a:gd name="T56" fmla="*/ 2147483647 w 707"/>
                <a:gd name="T57" fmla="*/ 2147483647 h 270"/>
                <a:gd name="T58" fmla="*/ 2147483647 w 707"/>
                <a:gd name="T59" fmla="*/ 2147483647 h 270"/>
                <a:gd name="T60" fmla="*/ 2147483647 w 707"/>
                <a:gd name="T61" fmla="*/ 2147483647 h 270"/>
                <a:gd name="T62" fmla="*/ 2147483647 w 707"/>
                <a:gd name="T63" fmla="*/ 2147483647 h 270"/>
                <a:gd name="T64" fmla="*/ 2147483647 w 707"/>
                <a:gd name="T65" fmla="*/ 2147483647 h 270"/>
                <a:gd name="T66" fmla="*/ 2147483647 w 707"/>
                <a:gd name="T67" fmla="*/ 2147483647 h 270"/>
                <a:gd name="T68" fmla="*/ 2147483647 w 707"/>
                <a:gd name="T69" fmla="*/ 2147483647 h 270"/>
                <a:gd name="T70" fmla="*/ 2147483647 w 707"/>
                <a:gd name="T71" fmla="*/ 2147483647 h 270"/>
                <a:gd name="T72" fmla="*/ 2147483647 w 707"/>
                <a:gd name="T73" fmla="*/ 2147483647 h 270"/>
                <a:gd name="T74" fmla="*/ 2147483647 w 707"/>
                <a:gd name="T75" fmla="*/ 2147483647 h 270"/>
                <a:gd name="T76" fmla="*/ 2147483647 w 707"/>
                <a:gd name="T77" fmla="*/ 2147483647 h 270"/>
                <a:gd name="T78" fmla="*/ 2147483647 w 707"/>
                <a:gd name="T79" fmla="*/ 2147483647 h 270"/>
                <a:gd name="T80" fmla="*/ 2147483647 w 707"/>
                <a:gd name="T81" fmla="*/ 2147483647 h 270"/>
                <a:gd name="T82" fmla="*/ 2147483647 w 707"/>
                <a:gd name="T83" fmla="*/ 2147483647 h 270"/>
                <a:gd name="T84" fmla="*/ 2147483647 w 707"/>
                <a:gd name="T85" fmla="*/ 2147483647 h 270"/>
                <a:gd name="T86" fmla="*/ 2147483647 w 707"/>
                <a:gd name="T87" fmla="*/ 2147483647 h 270"/>
                <a:gd name="T88" fmla="*/ 2147483647 w 707"/>
                <a:gd name="T89" fmla="*/ 2147483647 h 270"/>
                <a:gd name="T90" fmla="*/ 2147483647 w 707"/>
                <a:gd name="T91" fmla="*/ 2147483647 h 270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w 707"/>
                <a:gd name="T139" fmla="*/ 0 h 270"/>
                <a:gd name="T140" fmla="*/ 707 w 707"/>
                <a:gd name="T141" fmla="*/ 270 h 270"/>
              </a:gdLst>
              <a:ahLst/>
              <a:cxnLst>
                <a:cxn ang="T92">
                  <a:pos x="T0" y="T1"/>
                </a:cxn>
                <a:cxn ang="T93">
                  <a:pos x="T2" y="T3"/>
                </a:cxn>
                <a:cxn ang="T94">
                  <a:pos x="T4" y="T5"/>
                </a:cxn>
                <a:cxn ang="T95">
                  <a:pos x="T6" y="T7"/>
                </a:cxn>
                <a:cxn ang="T96">
                  <a:pos x="T8" y="T9"/>
                </a:cxn>
                <a:cxn ang="T97">
                  <a:pos x="T10" y="T11"/>
                </a:cxn>
                <a:cxn ang="T98">
                  <a:pos x="T12" y="T13"/>
                </a:cxn>
                <a:cxn ang="T99">
                  <a:pos x="T14" y="T15"/>
                </a:cxn>
                <a:cxn ang="T100">
                  <a:pos x="T16" y="T17"/>
                </a:cxn>
                <a:cxn ang="T101">
                  <a:pos x="T18" y="T19"/>
                </a:cxn>
                <a:cxn ang="T102">
                  <a:pos x="T20" y="T21"/>
                </a:cxn>
                <a:cxn ang="T103">
                  <a:pos x="T22" y="T23"/>
                </a:cxn>
                <a:cxn ang="T104">
                  <a:pos x="T24" y="T25"/>
                </a:cxn>
                <a:cxn ang="T105">
                  <a:pos x="T26" y="T27"/>
                </a:cxn>
                <a:cxn ang="T106">
                  <a:pos x="T28" y="T29"/>
                </a:cxn>
                <a:cxn ang="T107">
                  <a:pos x="T30" y="T31"/>
                </a:cxn>
                <a:cxn ang="T108">
                  <a:pos x="T32" y="T33"/>
                </a:cxn>
                <a:cxn ang="T109">
                  <a:pos x="T34" y="T35"/>
                </a:cxn>
                <a:cxn ang="T110">
                  <a:pos x="T36" y="T37"/>
                </a:cxn>
                <a:cxn ang="T111">
                  <a:pos x="T38" y="T39"/>
                </a:cxn>
                <a:cxn ang="T112">
                  <a:pos x="T40" y="T41"/>
                </a:cxn>
                <a:cxn ang="T113">
                  <a:pos x="T42" y="T43"/>
                </a:cxn>
                <a:cxn ang="T114">
                  <a:pos x="T44" y="T45"/>
                </a:cxn>
                <a:cxn ang="T115">
                  <a:pos x="T46" y="T47"/>
                </a:cxn>
                <a:cxn ang="T116">
                  <a:pos x="T48" y="T49"/>
                </a:cxn>
                <a:cxn ang="T117">
                  <a:pos x="T50" y="T51"/>
                </a:cxn>
                <a:cxn ang="T118">
                  <a:pos x="T52" y="T53"/>
                </a:cxn>
                <a:cxn ang="T119">
                  <a:pos x="T54" y="T55"/>
                </a:cxn>
                <a:cxn ang="T120">
                  <a:pos x="T56" y="T57"/>
                </a:cxn>
                <a:cxn ang="T121">
                  <a:pos x="T58" y="T59"/>
                </a:cxn>
                <a:cxn ang="T122">
                  <a:pos x="T60" y="T61"/>
                </a:cxn>
                <a:cxn ang="T123">
                  <a:pos x="T62" y="T63"/>
                </a:cxn>
                <a:cxn ang="T124">
                  <a:pos x="T64" y="T65"/>
                </a:cxn>
                <a:cxn ang="T125">
                  <a:pos x="T66" y="T67"/>
                </a:cxn>
                <a:cxn ang="T126">
                  <a:pos x="T68" y="T69"/>
                </a:cxn>
                <a:cxn ang="T127">
                  <a:pos x="T70" y="T71"/>
                </a:cxn>
                <a:cxn ang="T128">
                  <a:pos x="T72" y="T73"/>
                </a:cxn>
                <a:cxn ang="T129">
                  <a:pos x="T74" y="T75"/>
                </a:cxn>
                <a:cxn ang="T130">
                  <a:pos x="T76" y="T77"/>
                </a:cxn>
                <a:cxn ang="T131">
                  <a:pos x="T78" y="T79"/>
                </a:cxn>
                <a:cxn ang="T132">
                  <a:pos x="T80" y="T81"/>
                </a:cxn>
                <a:cxn ang="T133">
                  <a:pos x="T82" y="T83"/>
                </a:cxn>
                <a:cxn ang="T134">
                  <a:pos x="T84" y="T85"/>
                </a:cxn>
                <a:cxn ang="T135">
                  <a:pos x="T86" y="T87"/>
                </a:cxn>
                <a:cxn ang="T136">
                  <a:pos x="T88" y="T89"/>
                </a:cxn>
                <a:cxn ang="T137">
                  <a:pos x="T90" y="T91"/>
                </a:cxn>
              </a:cxnLst>
              <a:rect l="T138" t="T139" r="T140" b="T141"/>
              <a:pathLst>
                <a:path w="707" h="270">
                  <a:moveTo>
                    <a:pt x="0" y="135"/>
                  </a:moveTo>
                  <a:lnTo>
                    <a:pt x="0" y="130"/>
                  </a:lnTo>
                  <a:lnTo>
                    <a:pt x="0" y="118"/>
                  </a:lnTo>
                  <a:lnTo>
                    <a:pt x="6" y="102"/>
                  </a:lnTo>
                  <a:lnTo>
                    <a:pt x="16" y="90"/>
                  </a:lnTo>
                  <a:lnTo>
                    <a:pt x="27" y="79"/>
                  </a:lnTo>
                  <a:lnTo>
                    <a:pt x="43" y="68"/>
                  </a:lnTo>
                  <a:lnTo>
                    <a:pt x="59" y="57"/>
                  </a:lnTo>
                  <a:lnTo>
                    <a:pt x="81" y="45"/>
                  </a:lnTo>
                  <a:lnTo>
                    <a:pt x="103" y="34"/>
                  </a:lnTo>
                  <a:lnTo>
                    <a:pt x="130" y="28"/>
                  </a:lnTo>
                  <a:lnTo>
                    <a:pt x="157" y="17"/>
                  </a:lnTo>
                  <a:lnTo>
                    <a:pt x="216" y="6"/>
                  </a:lnTo>
                  <a:lnTo>
                    <a:pt x="281" y="0"/>
                  </a:lnTo>
                  <a:lnTo>
                    <a:pt x="351" y="0"/>
                  </a:lnTo>
                  <a:lnTo>
                    <a:pt x="421" y="0"/>
                  </a:lnTo>
                  <a:lnTo>
                    <a:pt x="486" y="6"/>
                  </a:lnTo>
                  <a:lnTo>
                    <a:pt x="545" y="17"/>
                  </a:lnTo>
                  <a:lnTo>
                    <a:pt x="572" y="28"/>
                  </a:lnTo>
                  <a:lnTo>
                    <a:pt x="599" y="34"/>
                  </a:lnTo>
                  <a:lnTo>
                    <a:pt x="621" y="45"/>
                  </a:lnTo>
                  <a:lnTo>
                    <a:pt x="642" y="57"/>
                  </a:lnTo>
                  <a:lnTo>
                    <a:pt x="658" y="68"/>
                  </a:lnTo>
                  <a:lnTo>
                    <a:pt x="675" y="79"/>
                  </a:lnTo>
                  <a:lnTo>
                    <a:pt x="685" y="90"/>
                  </a:lnTo>
                  <a:lnTo>
                    <a:pt x="696" y="102"/>
                  </a:lnTo>
                  <a:lnTo>
                    <a:pt x="702" y="118"/>
                  </a:lnTo>
                  <a:lnTo>
                    <a:pt x="707" y="130"/>
                  </a:lnTo>
                  <a:lnTo>
                    <a:pt x="707" y="135"/>
                  </a:lnTo>
                  <a:lnTo>
                    <a:pt x="702" y="147"/>
                  </a:lnTo>
                  <a:lnTo>
                    <a:pt x="696" y="163"/>
                  </a:lnTo>
                  <a:lnTo>
                    <a:pt x="685" y="175"/>
                  </a:lnTo>
                  <a:lnTo>
                    <a:pt x="675" y="186"/>
                  </a:lnTo>
                  <a:lnTo>
                    <a:pt x="675" y="191"/>
                  </a:lnTo>
                  <a:lnTo>
                    <a:pt x="658" y="203"/>
                  </a:lnTo>
                  <a:lnTo>
                    <a:pt x="642" y="208"/>
                  </a:lnTo>
                  <a:lnTo>
                    <a:pt x="621" y="220"/>
                  </a:lnTo>
                  <a:lnTo>
                    <a:pt x="599" y="231"/>
                  </a:lnTo>
                  <a:lnTo>
                    <a:pt x="572" y="236"/>
                  </a:lnTo>
                  <a:lnTo>
                    <a:pt x="545" y="248"/>
                  </a:lnTo>
                  <a:lnTo>
                    <a:pt x="486" y="259"/>
                  </a:lnTo>
                  <a:lnTo>
                    <a:pt x="421" y="265"/>
                  </a:lnTo>
                  <a:lnTo>
                    <a:pt x="351" y="270"/>
                  </a:lnTo>
                  <a:lnTo>
                    <a:pt x="281" y="265"/>
                  </a:lnTo>
                  <a:lnTo>
                    <a:pt x="216" y="259"/>
                  </a:lnTo>
                  <a:lnTo>
                    <a:pt x="157" y="248"/>
                  </a:lnTo>
                  <a:lnTo>
                    <a:pt x="130" y="236"/>
                  </a:lnTo>
                  <a:lnTo>
                    <a:pt x="103" y="231"/>
                  </a:lnTo>
                  <a:lnTo>
                    <a:pt x="81" y="220"/>
                  </a:lnTo>
                  <a:lnTo>
                    <a:pt x="59" y="208"/>
                  </a:lnTo>
                  <a:lnTo>
                    <a:pt x="43" y="203"/>
                  </a:lnTo>
                  <a:lnTo>
                    <a:pt x="27" y="191"/>
                  </a:lnTo>
                  <a:lnTo>
                    <a:pt x="16" y="175"/>
                  </a:lnTo>
                  <a:lnTo>
                    <a:pt x="6" y="163"/>
                  </a:lnTo>
                  <a:lnTo>
                    <a:pt x="0" y="147"/>
                  </a:lnTo>
                  <a:lnTo>
                    <a:pt x="0" y="135"/>
                  </a:lnTo>
                  <a:close/>
                  <a:moveTo>
                    <a:pt x="16" y="147"/>
                  </a:moveTo>
                  <a:lnTo>
                    <a:pt x="16" y="141"/>
                  </a:lnTo>
                  <a:lnTo>
                    <a:pt x="22" y="158"/>
                  </a:lnTo>
                  <a:lnTo>
                    <a:pt x="22" y="152"/>
                  </a:lnTo>
                  <a:lnTo>
                    <a:pt x="27" y="163"/>
                  </a:lnTo>
                  <a:lnTo>
                    <a:pt x="38" y="175"/>
                  </a:lnTo>
                  <a:lnTo>
                    <a:pt x="54" y="186"/>
                  </a:lnTo>
                  <a:lnTo>
                    <a:pt x="70" y="197"/>
                  </a:lnTo>
                  <a:lnTo>
                    <a:pt x="86" y="203"/>
                  </a:lnTo>
                  <a:lnTo>
                    <a:pt x="108" y="214"/>
                  </a:lnTo>
                  <a:lnTo>
                    <a:pt x="135" y="220"/>
                  </a:lnTo>
                  <a:lnTo>
                    <a:pt x="162" y="231"/>
                  </a:lnTo>
                  <a:lnTo>
                    <a:pt x="216" y="242"/>
                  </a:lnTo>
                  <a:lnTo>
                    <a:pt x="281" y="248"/>
                  </a:lnTo>
                  <a:lnTo>
                    <a:pt x="351" y="253"/>
                  </a:lnTo>
                  <a:lnTo>
                    <a:pt x="421" y="248"/>
                  </a:lnTo>
                  <a:lnTo>
                    <a:pt x="486" y="242"/>
                  </a:lnTo>
                  <a:lnTo>
                    <a:pt x="540" y="231"/>
                  </a:lnTo>
                  <a:lnTo>
                    <a:pt x="567" y="225"/>
                  </a:lnTo>
                  <a:lnTo>
                    <a:pt x="594" y="214"/>
                  </a:lnTo>
                  <a:lnTo>
                    <a:pt x="615" y="208"/>
                  </a:lnTo>
                  <a:lnTo>
                    <a:pt x="631" y="197"/>
                  </a:lnTo>
                  <a:lnTo>
                    <a:pt x="648" y="186"/>
                  </a:lnTo>
                  <a:lnTo>
                    <a:pt x="664" y="175"/>
                  </a:lnTo>
                  <a:lnTo>
                    <a:pt x="675" y="163"/>
                  </a:lnTo>
                  <a:lnTo>
                    <a:pt x="685" y="152"/>
                  </a:lnTo>
                  <a:lnTo>
                    <a:pt x="680" y="158"/>
                  </a:lnTo>
                  <a:lnTo>
                    <a:pt x="685" y="141"/>
                  </a:lnTo>
                  <a:lnTo>
                    <a:pt x="685" y="147"/>
                  </a:lnTo>
                  <a:lnTo>
                    <a:pt x="691" y="130"/>
                  </a:lnTo>
                  <a:lnTo>
                    <a:pt x="691" y="135"/>
                  </a:lnTo>
                  <a:lnTo>
                    <a:pt x="685" y="118"/>
                  </a:lnTo>
                  <a:lnTo>
                    <a:pt x="685" y="124"/>
                  </a:lnTo>
                  <a:lnTo>
                    <a:pt x="680" y="113"/>
                  </a:lnTo>
                  <a:lnTo>
                    <a:pt x="685" y="113"/>
                  </a:lnTo>
                  <a:lnTo>
                    <a:pt x="675" y="102"/>
                  </a:lnTo>
                  <a:lnTo>
                    <a:pt x="664" y="90"/>
                  </a:lnTo>
                  <a:lnTo>
                    <a:pt x="653" y="79"/>
                  </a:lnTo>
                  <a:lnTo>
                    <a:pt x="631" y="68"/>
                  </a:lnTo>
                  <a:lnTo>
                    <a:pt x="615" y="62"/>
                  </a:lnTo>
                  <a:lnTo>
                    <a:pt x="594" y="51"/>
                  </a:lnTo>
                  <a:lnTo>
                    <a:pt x="567" y="45"/>
                  </a:lnTo>
                  <a:lnTo>
                    <a:pt x="545" y="34"/>
                  </a:lnTo>
                  <a:lnTo>
                    <a:pt x="486" y="23"/>
                  </a:lnTo>
                  <a:lnTo>
                    <a:pt x="421" y="17"/>
                  </a:lnTo>
                  <a:lnTo>
                    <a:pt x="351" y="17"/>
                  </a:lnTo>
                  <a:lnTo>
                    <a:pt x="281" y="17"/>
                  </a:lnTo>
                  <a:lnTo>
                    <a:pt x="216" y="23"/>
                  </a:lnTo>
                  <a:lnTo>
                    <a:pt x="162" y="34"/>
                  </a:lnTo>
                  <a:lnTo>
                    <a:pt x="135" y="45"/>
                  </a:lnTo>
                  <a:lnTo>
                    <a:pt x="108" y="51"/>
                  </a:lnTo>
                  <a:lnTo>
                    <a:pt x="86" y="62"/>
                  </a:lnTo>
                  <a:lnTo>
                    <a:pt x="70" y="68"/>
                  </a:lnTo>
                  <a:lnTo>
                    <a:pt x="54" y="79"/>
                  </a:lnTo>
                  <a:lnTo>
                    <a:pt x="38" y="90"/>
                  </a:lnTo>
                  <a:lnTo>
                    <a:pt x="27" y="102"/>
                  </a:lnTo>
                  <a:lnTo>
                    <a:pt x="22" y="113"/>
                  </a:lnTo>
                  <a:lnTo>
                    <a:pt x="16" y="124"/>
                  </a:lnTo>
                  <a:lnTo>
                    <a:pt x="16" y="118"/>
                  </a:lnTo>
                  <a:lnTo>
                    <a:pt x="16" y="135"/>
                  </a:lnTo>
                  <a:lnTo>
                    <a:pt x="16" y="130"/>
                  </a:lnTo>
                  <a:lnTo>
                    <a:pt x="16" y="147"/>
                  </a:lnTo>
                  <a:close/>
                </a:path>
              </a:pathLst>
            </a:custGeom>
            <a:solidFill>
              <a:srgbClr val="89A4A7"/>
            </a:solidFill>
            <a:ln w="0">
              <a:solidFill>
                <a:srgbClr val="89A4A7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91" name="Rectangle 147"/>
            <p:cNvSpPr>
              <a:spLocks noChangeArrowheads="1"/>
            </p:cNvSpPr>
            <p:nvPr/>
          </p:nvSpPr>
          <p:spPr bwMode="auto">
            <a:xfrm>
              <a:off x="6745288" y="1364707"/>
              <a:ext cx="600075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NEPAD </a:t>
              </a:r>
              <a:endParaRPr lang="en-US" dirty="0"/>
            </a:p>
          </p:txBody>
        </p:sp>
        <p:sp>
          <p:nvSpPr>
            <p:cNvPr id="31892" name="Rectangle 148"/>
            <p:cNvSpPr>
              <a:spLocks noChangeArrowheads="1"/>
            </p:cNvSpPr>
            <p:nvPr/>
          </p:nvSpPr>
          <p:spPr bwMode="auto">
            <a:xfrm>
              <a:off x="6735763" y="1539039"/>
              <a:ext cx="5651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b="1" dirty="0">
                  <a:solidFill>
                    <a:srgbClr val="000000"/>
                  </a:solidFill>
                </a:rPr>
                <a:t>Agency</a:t>
              </a:r>
              <a:endParaRPr lang="en-US" dirty="0"/>
            </a:p>
          </p:txBody>
        </p:sp>
        <p:pic>
          <p:nvPicPr>
            <p:cNvPr id="31893" name="Picture 149"/>
            <p:cNvPicPr>
              <a:picLocks noChangeAspect="1" noChangeArrowheads="1"/>
            </p:cNvPicPr>
            <p:nvPr/>
          </p:nvPicPr>
          <p:blipFill>
            <a:blip r:embed="rId20"/>
            <a:srcRect/>
            <a:stretch>
              <a:fillRect/>
            </a:stretch>
          </p:blipFill>
          <p:spPr bwMode="auto">
            <a:xfrm>
              <a:off x="5272088" y="1428249"/>
              <a:ext cx="1216025" cy="273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31894" name="Picture 150"/>
            <p:cNvPicPr>
              <a:picLocks noChangeAspect="1" noChangeArrowheads="1"/>
            </p:cNvPicPr>
            <p:nvPr/>
          </p:nvPicPr>
          <p:blipFill>
            <a:blip r:embed="rId21"/>
            <a:srcRect/>
            <a:stretch>
              <a:fillRect/>
            </a:stretch>
          </p:blipFill>
          <p:spPr bwMode="auto">
            <a:xfrm>
              <a:off x="5272088" y="1428249"/>
              <a:ext cx="1216025" cy="27371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31895" name="Freeform 151"/>
            <p:cNvSpPr>
              <a:spLocks noEditPoints="1"/>
            </p:cNvSpPr>
            <p:nvPr/>
          </p:nvSpPr>
          <p:spPr bwMode="auto">
            <a:xfrm>
              <a:off x="5400675" y="1501566"/>
              <a:ext cx="1036638" cy="81464"/>
            </a:xfrm>
            <a:custGeom>
              <a:avLst/>
              <a:gdLst>
                <a:gd name="T0" fmla="*/ 2147483647 w 653"/>
                <a:gd name="T1" fmla="*/ 2147483647 h 50"/>
                <a:gd name="T2" fmla="*/ 2147483647 w 653"/>
                <a:gd name="T3" fmla="*/ 2147483647 h 50"/>
                <a:gd name="T4" fmla="*/ 2147483647 w 653"/>
                <a:gd name="T5" fmla="*/ 2147483647 h 50"/>
                <a:gd name="T6" fmla="*/ 2147483647 w 653"/>
                <a:gd name="T7" fmla="*/ 2147483647 h 50"/>
                <a:gd name="T8" fmla="*/ 2147483647 w 653"/>
                <a:gd name="T9" fmla="*/ 2147483647 h 50"/>
                <a:gd name="T10" fmla="*/ 2147483647 w 653"/>
                <a:gd name="T11" fmla="*/ 2147483647 h 50"/>
                <a:gd name="T12" fmla="*/ 0 w 653"/>
                <a:gd name="T13" fmla="*/ 2147483647 h 50"/>
                <a:gd name="T14" fmla="*/ 2147483647 w 653"/>
                <a:gd name="T15" fmla="*/ 0 h 50"/>
                <a:gd name="T16" fmla="*/ 2147483647 w 653"/>
                <a:gd name="T17" fmla="*/ 2147483647 h 50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653"/>
                <a:gd name="T28" fmla="*/ 0 h 50"/>
                <a:gd name="T29" fmla="*/ 653 w 653"/>
                <a:gd name="T30" fmla="*/ 50 h 50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653" h="50">
                  <a:moveTo>
                    <a:pt x="653" y="34"/>
                  </a:moveTo>
                  <a:lnTo>
                    <a:pt x="43" y="34"/>
                  </a:lnTo>
                  <a:lnTo>
                    <a:pt x="43" y="17"/>
                  </a:lnTo>
                  <a:lnTo>
                    <a:pt x="653" y="17"/>
                  </a:lnTo>
                  <a:lnTo>
                    <a:pt x="653" y="34"/>
                  </a:lnTo>
                  <a:close/>
                  <a:moveTo>
                    <a:pt x="48" y="50"/>
                  </a:moveTo>
                  <a:lnTo>
                    <a:pt x="0" y="22"/>
                  </a:lnTo>
                  <a:lnTo>
                    <a:pt x="48" y="0"/>
                  </a:lnTo>
                  <a:lnTo>
                    <a:pt x="48" y="50"/>
                  </a:lnTo>
                  <a:close/>
                </a:path>
              </a:pathLst>
            </a:custGeom>
            <a:solidFill>
              <a:srgbClr val="000000"/>
            </a:solidFill>
            <a:ln w="0">
              <a:solidFill>
                <a:srgbClr val="000000"/>
              </a:solidFill>
              <a:round/>
              <a:headEnd/>
              <a:tailEnd/>
            </a:ln>
          </p:spPr>
          <p:txBody>
            <a:bodyPr>
              <a:prstTxWarp prst="textNoShape">
                <a:avLst/>
              </a:prstTxWarp>
            </a:bodyPr>
            <a:lstStyle/>
            <a:p>
              <a:endParaRPr lang="en-US" dirty="0">
                <a:latin typeface="Calibri" charset="0"/>
              </a:endParaRPr>
            </a:p>
          </p:txBody>
        </p:sp>
        <p:sp>
          <p:nvSpPr>
            <p:cNvPr id="31896" name="Rectangle 152"/>
            <p:cNvSpPr>
              <a:spLocks noChangeArrowheads="1"/>
            </p:cNvSpPr>
            <p:nvPr/>
          </p:nvSpPr>
          <p:spPr bwMode="auto">
            <a:xfrm>
              <a:off x="5673725" y="1657977"/>
              <a:ext cx="120650" cy="21017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r>
                <a:rPr lang="en-US" sz="1100" dirty="0">
                  <a:solidFill>
                    <a:srgbClr val="000000"/>
                  </a:solidFill>
                </a:rPr>
                <a:t>•</a:t>
              </a:r>
              <a:endParaRPr lang="en-US" dirty="0"/>
            </a:p>
          </p:txBody>
        </p:sp>
        <p:sp>
          <p:nvSpPr>
            <p:cNvPr id="31897" name="Rectangle 153"/>
            <p:cNvSpPr>
              <a:spLocks noChangeArrowheads="1"/>
            </p:cNvSpPr>
            <p:nvPr/>
          </p:nvSpPr>
          <p:spPr bwMode="auto">
            <a:xfrm>
              <a:off x="5562600" y="1657977"/>
              <a:ext cx="1112661" cy="33855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lIns="0" tIns="0" rIns="0" bIns="0">
              <a:prstTxWarp prst="textNoShape">
                <a:avLst/>
              </a:prstTxWarp>
              <a:spAutoFit/>
            </a:bodyPr>
            <a:lstStyle/>
            <a:p>
              <a:pPr marL="228600" indent="-228600">
                <a:buFont typeface="Arial" charset="0"/>
                <a:buChar char="•"/>
              </a:pPr>
              <a:r>
                <a:rPr lang="en-US" sz="1100" b="1" dirty="0">
                  <a:solidFill>
                    <a:srgbClr val="000000"/>
                  </a:solidFill>
                </a:rPr>
                <a:t>Advocacy</a:t>
              </a:r>
            </a:p>
            <a:p>
              <a:pPr marL="228600" indent="-228600">
                <a:buFont typeface="Arial" charset="0"/>
                <a:buChar char="•"/>
              </a:pPr>
              <a:r>
                <a:rPr lang="en-US" sz="1100" b="1" dirty="0">
                  <a:solidFill>
                    <a:srgbClr val="000000"/>
                  </a:solidFill>
                </a:rPr>
                <a:t>Coordination</a:t>
              </a:r>
              <a:endParaRPr lang="en-US" dirty="0"/>
            </a:p>
          </p:txBody>
        </p:sp>
        <p:sp>
          <p:nvSpPr>
            <p:cNvPr id="31898" name="Rectangle 155"/>
            <p:cNvSpPr>
              <a:spLocks noChangeArrowheads="1"/>
            </p:cNvSpPr>
            <p:nvPr/>
          </p:nvSpPr>
          <p:spPr bwMode="auto">
            <a:xfrm>
              <a:off x="2547938" y="540293"/>
              <a:ext cx="65" cy="27699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 lIns="0" tIns="0" rIns="0" bIns="0">
              <a:prstTxWarp prst="textNoShape">
                <a:avLst/>
              </a:prstTxWarp>
              <a:spAutoFit/>
            </a:bodyPr>
            <a:lstStyle/>
            <a:p>
              <a:endParaRPr lang="en-US" dirty="0"/>
            </a:p>
          </p:txBody>
        </p:sp>
      </p:grpSp>
      <p:sp>
        <p:nvSpPr>
          <p:cNvPr id="31747" name="Rectangle 156"/>
          <p:cNvSpPr>
            <a:spLocks noChangeArrowheads="1"/>
          </p:cNvSpPr>
          <p:nvPr/>
        </p:nvSpPr>
        <p:spPr bwMode="auto">
          <a:xfrm>
            <a:off x="0" y="292705"/>
            <a:ext cx="91440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0" rIns="0" bIns="0">
            <a:prstTxWarp prst="textNoShape">
              <a:avLst/>
            </a:prstTxWarp>
            <a:spAutoFit/>
          </a:bodyPr>
          <a:lstStyle/>
          <a:p>
            <a:pPr algn="ctr">
              <a:spcBef>
                <a:spcPct val="0"/>
              </a:spcBef>
            </a:pPr>
            <a:r>
              <a:rPr lang="en-US" sz="28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Implementation Arrangements for EAC - MRH </a:t>
            </a:r>
          </a:p>
          <a:p>
            <a:pPr algn="ctr">
              <a:spcBef>
                <a:spcPct val="0"/>
              </a:spcBef>
            </a:pPr>
            <a:r>
              <a:rPr lang="en-US" sz="28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-PV- Programme 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BF11BB-3C3B-44FD-9F49-3DF03DAE53B7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56" name="Picture 7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Left Brace 4"/>
          <p:cNvSpPr/>
          <p:nvPr/>
        </p:nvSpPr>
        <p:spPr>
          <a:xfrm>
            <a:off x="1897107" y="1425544"/>
            <a:ext cx="830865" cy="1575634"/>
          </a:xfrm>
          <a:prstGeom prst="leftBrac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849288" y="1792161"/>
            <a:ext cx="1047819" cy="731602"/>
          </a:xfrm>
          <a:prstGeom prst="ellipse">
            <a:avLst/>
          </a:prstGeom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AMRH</a:t>
            </a:r>
          </a:p>
          <a:p>
            <a:pPr algn="ctr"/>
            <a:r>
              <a:rPr lang="en-US" sz="1200" dirty="0" smtClean="0">
                <a:solidFill>
                  <a:schemeClr val="tx1"/>
                </a:solidFill>
              </a:rPr>
              <a:t>Partners </a:t>
            </a:r>
            <a:endParaRPr lang="en-US" sz="1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0836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>
                <a:ln w="0">
                  <a:solidFill>
                    <a:schemeClr val="tx1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latin typeface="Times New Roman" pitchFamily="18" charset="0"/>
                <a:ea typeface="+mn-ea"/>
                <a:cs typeface="Times New Roman" pitchFamily="18" charset="0"/>
              </a:rPr>
              <a:t>Experts Working Group on PV and PMS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76200" y="1269187"/>
            <a:ext cx="9067800" cy="5588814"/>
          </a:xfrm>
        </p:spPr>
        <p:txBody>
          <a:bodyPr>
            <a:normAutofit/>
          </a:bodyPr>
          <a:lstStyle/>
          <a:p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Membership: Total 12</a:t>
            </a:r>
          </a:p>
          <a:p>
            <a:pPr marL="0" indent="0">
              <a:buNone/>
            </a:pPr>
            <a:r>
              <a:rPr lang="en-US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members drawn from the PV and PMS departments/Units of the six NMRAs</a:t>
            </a:r>
          </a:p>
          <a:p>
            <a:r>
              <a:rPr lang="en-US" sz="2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Key Mandate of the EWG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Facilitate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development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&amp; implementation 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harmonized PV and PMS technical requirements and guidelines in the EAC </a:t>
            </a: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lvl="2">
              <a:buFont typeface="Wingdings" panose="05000000000000000000" pitchFamily="2" charset="2"/>
              <a:buChar char="Ø"/>
            </a:pP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Facilitate implementation of a regional harmonized system for detecting, assessing, preventing and responding to adverse events and other issues related to health products </a:t>
            </a:r>
          </a:p>
          <a:p>
            <a:pPr>
              <a:buFont typeface="Wingdings" panose="05000000000000000000" pitchFamily="2" charset="2"/>
              <a:buChar char="Ø"/>
            </a:pPr>
            <a:endParaRPr lang="en-US" sz="2800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38100"/>
            <a:ext cx="998538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97176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2867</TotalTime>
  <Words>856</Words>
  <Application>Microsoft Office PowerPoint</Application>
  <PresentationFormat>On-screen Show (4:3)</PresentationFormat>
  <Paragraphs>175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6" baseType="lpstr">
      <vt:lpstr>ＭＳ Ｐゴシック</vt:lpstr>
      <vt:lpstr>Apple Chancery</vt:lpstr>
      <vt:lpstr>Arial</vt:lpstr>
      <vt:lpstr>Calibri</vt:lpstr>
      <vt:lpstr>Helvetica</vt:lpstr>
      <vt:lpstr>Helvetica Light</vt:lpstr>
      <vt:lpstr>Times New Roman</vt:lpstr>
      <vt:lpstr>Wingdings</vt:lpstr>
      <vt:lpstr>Office Theme</vt:lpstr>
      <vt:lpstr>Overview of the EAC  Pharmacovigilance and Post-Marketing Surveillance Systems    1ST International High Level Multi-Stakeholder Conference Nairobi, 2-4 November, 2016          Mary Njeri  PV &amp; PMS         Pharmacy and Poisons Board-Kenya </vt:lpstr>
      <vt:lpstr>Presentation Outline</vt:lpstr>
      <vt:lpstr>East Africa Community</vt:lpstr>
      <vt:lpstr>Current Status of PV  &amp; PMS Systems  in East African community  </vt:lpstr>
      <vt:lpstr>Current Status of PV  &amp; PMS Systems  in East African community  </vt:lpstr>
      <vt:lpstr>PowerPoint Presentation</vt:lpstr>
      <vt:lpstr>EAC –Health Sectoral Council  Consideration – April 2014</vt:lpstr>
      <vt:lpstr>PowerPoint Presentation</vt:lpstr>
      <vt:lpstr>Experts Working Group on PV and PMS</vt:lpstr>
      <vt:lpstr>Experts Working Group on PV and PMS.</vt:lpstr>
      <vt:lpstr>Experts Working Group on PV and PMS.</vt:lpstr>
      <vt:lpstr>Draft proposal on harmonization  of PV systems in EAC region</vt:lpstr>
      <vt:lpstr>Draft proposal justification</vt:lpstr>
      <vt:lpstr> Proposal Objectives</vt:lpstr>
      <vt:lpstr>Partners Supporting PV/PMS Activities </vt:lpstr>
      <vt:lpstr>Way forward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EAC</dc:creator>
  <cp:lastModifiedBy>Admin</cp:lastModifiedBy>
  <cp:revision>120</cp:revision>
  <dcterms:created xsi:type="dcterms:W3CDTF">2015-05-13T22:09:13Z</dcterms:created>
  <dcterms:modified xsi:type="dcterms:W3CDTF">2016-11-02T15:47:03Z</dcterms:modified>
</cp:coreProperties>
</file>