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8" r:id="rId1"/>
    <p:sldMasterId id="2147483676" r:id="rId2"/>
    <p:sldMasterId id="2147483691" r:id="rId3"/>
  </p:sldMasterIdLst>
  <p:notesMasterIdLst>
    <p:notesMasterId r:id="rId19"/>
  </p:notesMasterIdLst>
  <p:sldIdLst>
    <p:sldId id="256" r:id="rId4"/>
    <p:sldId id="402" r:id="rId5"/>
    <p:sldId id="405" r:id="rId6"/>
    <p:sldId id="406" r:id="rId7"/>
    <p:sldId id="407" r:id="rId8"/>
    <p:sldId id="408" r:id="rId9"/>
    <p:sldId id="416" r:id="rId10"/>
    <p:sldId id="414" r:id="rId11"/>
    <p:sldId id="417" r:id="rId12"/>
    <p:sldId id="415" r:id="rId13"/>
    <p:sldId id="418" r:id="rId14"/>
    <p:sldId id="259" r:id="rId15"/>
    <p:sldId id="412" r:id="rId16"/>
    <p:sldId id="328" r:id="rId17"/>
    <p:sldId id="420" r:id="rId18"/>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7BEC4"/>
    <a:srgbClr val="D6DEE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24" autoAdjust="0"/>
    <p:restoredTop sz="82718" autoAdjust="0"/>
  </p:normalViewPr>
  <p:slideViewPr>
    <p:cSldViewPr>
      <p:cViewPr varScale="1">
        <p:scale>
          <a:sx n="61" d="100"/>
          <a:sy n="61" d="100"/>
        </p:scale>
        <p:origin x="1482" y="78"/>
      </p:cViewPr>
      <p:guideLst>
        <p:guide orient="horz" pos="2160"/>
        <p:guide pos="2880"/>
        <p:guide pos="3120"/>
      </p:guideLst>
    </p:cSldViewPr>
  </p:slideViewPr>
  <p:notesTextViewPr>
    <p:cViewPr>
      <p:scale>
        <a:sx n="1" d="1"/>
        <a:sy n="1" d="1"/>
      </p:scale>
      <p:origin x="0" y="0"/>
    </p:cViewPr>
  </p:notesTextViewPr>
  <p:sorterViewPr>
    <p:cViewPr>
      <p:scale>
        <a:sx n="100" d="100"/>
        <a:sy n="100" d="100"/>
      </p:scale>
      <p:origin x="0" y="-12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BFED7D-FC83-4FF2-AAC4-639515EF268E}" type="doc">
      <dgm:prSet loTypeId="urn:microsoft.com/office/officeart/2005/8/layout/hierarchy1" loCatId="hierarchy" qsTypeId="urn:microsoft.com/office/officeart/2005/8/quickstyle/3d2" qsCatId="3D" csTypeId="urn:microsoft.com/office/officeart/2005/8/colors/accent1_2" csCatId="accent1" phldr="1"/>
      <dgm:spPr/>
      <dgm:t>
        <a:bodyPr/>
        <a:lstStyle/>
        <a:p>
          <a:endParaRPr lang="en-GB"/>
        </a:p>
      </dgm:t>
    </dgm:pt>
    <dgm:pt modelId="{F5F5A2CA-D3D5-4724-8555-AC249B3CB6A4}">
      <dgm:prSet phldrT="[Text]" custT="1"/>
      <dgm:spPr/>
      <dgm:t>
        <a:bodyPr/>
        <a:lstStyle/>
        <a:p>
          <a:r>
            <a:rPr lang="en-GB" sz="2000" b="1" dirty="0" smtClean="0">
              <a:solidFill>
                <a:schemeClr val="tx2"/>
              </a:solidFill>
            </a:rPr>
            <a:t>Executive Secretary</a:t>
          </a:r>
          <a:endParaRPr lang="en-GB" sz="2000" b="1" dirty="0">
            <a:solidFill>
              <a:schemeClr val="tx2"/>
            </a:solidFill>
          </a:endParaRPr>
        </a:p>
      </dgm:t>
    </dgm:pt>
    <dgm:pt modelId="{72314B73-4580-4E34-9967-890A5BA4EE92}" type="parTrans" cxnId="{702016B5-04FB-43A7-BE4D-E17195B71BA1}">
      <dgm:prSet/>
      <dgm:spPr/>
      <dgm:t>
        <a:bodyPr/>
        <a:lstStyle/>
        <a:p>
          <a:endParaRPr lang="en-GB"/>
        </a:p>
      </dgm:t>
    </dgm:pt>
    <dgm:pt modelId="{29A47899-BAC0-45C7-801A-BEBA56F85E04}" type="sibTrans" cxnId="{702016B5-04FB-43A7-BE4D-E17195B71BA1}">
      <dgm:prSet/>
      <dgm:spPr/>
      <dgm:t>
        <a:bodyPr/>
        <a:lstStyle/>
        <a:p>
          <a:endParaRPr lang="en-GB"/>
        </a:p>
      </dgm:t>
    </dgm:pt>
    <dgm:pt modelId="{28CC1222-5CE7-4615-B95C-301FA27F9387}">
      <dgm:prSet phldrT="[Text]" custT="1"/>
      <dgm:spPr/>
      <dgm:t>
        <a:bodyPr/>
        <a:lstStyle/>
        <a:p>
          <a:r>
            <a:rPr lang="en-GB" sz="1200" b="1" dirty="0" smtClean="0">
              <a:solidFill>
                <a:schemeClr val="tx2"/>
              </a:solidFill>
            </a:rPr>
            <a:t>Deputy Executive Secretary – Research </a:t>
          </a:r>
          <a:endParaRPr lang="en-GB" sz="1200" b="1" dirty="0">
            <a:solidFill>
              <a:schemeClr val="tx2"/>
            </a:solidFill>
          </a:endParaRPr>
        </a:p>
      </dgm:t>
    </dgm:pt>
    <dgm:pt modelId="{70F385AC-09CD-4F12-9B81-DCF37D911177}" type="parTrans" cxnId="{FB7D14B1-4DC0-4F40-B80D-CAAA97C0C2E2}">
      <dgm:prSet/>
      <dgm:spPr/>
      <dgm:t>
        <a:bodyPr/>
        <a:lstStyle/>
        <a:p>
          <a:endParaRPr lang="en-GB"/>
        </a:p>
      </dgm:t>
    </dgm:pt>
    <dgm:pt modelId="{11002259-9062-4B37-B657-17F2E8588D08}" type="sibTrans" cxnId="{FB7D14B1-4DC0-4F40-B80D-CAAA97C0C2E2}">
      <dgm:prSet/>
      <dgm:spPr/>
      <dgm:t>
        <a:bodyPr/>
        <a:lstStyle/>
        <a:p>
          <a:endParaRPr lang="en-GB"/>
        </a:p>
      </dgm:t>
    </dgm:pt>
    <dgm:pt modelId="{2E0481A3-2217-4B67-AACA-05AC4A1ABE1E}">
      <dgm:prSet phldrT="[Text]"/>
      <dgm:spPr/>
      <dgm:t>
        <a:bodyPr/>
        <a:lstStyle/>
        <a:p>
          <a:r>
            <a:rPr lang="en-GB" b="1" dirty="0" smtClean="0">
              <a:solidFill>
                <a:schemeClr val="tx2"/>
              </a:solidFill>
            </a:rPr>
            <a:t>Research, Innovation, &amp; Development </a:t>
          </a:r>
          <a:endParaRPr lang="en-GB" dirty="0">
            <a:solidFill>
              <a:schemeClr val="tx2"/>
            </a:solidFill>
          </a:endParaRPr>
        </a:p>
      </dgm:t>
    </dgm:pt>
    <dgm:pt modelId="{A553F290-5618-4FD8-BECA-05501E161B0E}" type="parTrans" cxnId="{42D713F8-D0B0-48DC-AA71-388044783DA1}">
      <dgm:prSet/>
      <dgm:spPr/>
      <dgm:t>
        <a:bodyPr/>
        <a:lstStyle/>
        <a:p>
          <a:endParaRPr lang="en-GB"/>
        </a:p>
      </dgm:t>
    </dgm:pt>
    <dgm:pt modelId="{CFAE0023-BB40-4F3E-B735-4D40CF0E1F20}" type="sibTrans" cxnId="{42D713F8-D0B0-48DC-AA71-388044783DA1}">
      <dgm:prSet/>
      <dgm:spPr/>
      <dgm:t>
        <a:bodyPr/>
        <a:lstStyle/>
        <a:p>
          <a:endParaRPr lang="en-GB"/>
        </a:p>
      </dgm:t>
    </dgm:pt>
    <dgm:pt modelId="{E319CA05-2838-4269-A01C-B1D9FA8AA0E9}">
      <dgm:prSet phldrT="[Text]"/>
      <dgm:spPr/>
      <dgm:t>
        <a:bodyPr/>
        <a:lstStyle/>
        <a:p>
          <a:r>
            <a:rPr lang="en-US" b="1" dirty="0" smtClean="0">
              <a:solidFill>
                <a:schemeClr val="tx2"/>
              </a:solidFill>
            </a:rPr>
            <a:t>Research Capacity Development </a:t>
          </a:r>
          <a:endParaRPr lang="en-GB" dirty="0">
            <a:solidFill>
              <a:schemeClr val="tx2"/>
            </a:solidFill>
          </a:endParaRPr>
        </a:p>
      </dgm:t>
    </dgm:pt>
    <dgm:pt modelId="{90BEE03A-E947-4637-9EF8-A7517F314AA0}" type="parTrans" cxnId="{E4E0B83C-E2F6-495F-AD2A-B9F23AC12D74}">
      <dgm:prSet/>
      <dgm:spPr/>
      <dgm:t>
        <a:bodyPr/>
        <a:lstStyle/>
        <a:p>
          <a:endParaRPr lang="en-GB"/>
        </a:p>
      </dgm:t>
    </dgm:pt>
    <dgm:pt modelId="{40C18B81-1CCD-4A2F-A3C1-388165C2CD4A}" type="sibTrans" cxnId="{E4E0B83C-E2F6-495F-AD2A-B9F23AC12D74}">
      <dgm:prSet/>
      <dgm:spPr/>
      <dgm:t>
        <a:bodyPr/>
        <a:lstStyle/>
        <a:p>
          <a:endParaRPr lang="en-GB"/>
        </a:p>
      </dgm:t>
    </dgm:pt>
    <dgm:pt modelId="{3C7828B7-B5DB-4AEB-9907-7DBC20F31A86}">
      <dgm:prSet phldrT="[Text]" custT="1"/>
      <dgm:spPr/>
      <dgm:t>
        <a:bodyPr/>
        <a:lstStyle/>
        <a:p>
          <a:r>
            <a:rPr lang="en-GB" sz="1200" b="1" dirty="0" smtClean="0">
              <a:solidFill>
                <a:schemeClr val="tx2"/>
              </a:solidFill>
            </a:rPr>
            <a:t>Deputy Executive Secretary – Finance &amp; Administration</a:t>
          </a:r>
          <a:endParaRPr lang="en-GB" sz="1200" b="1" dirty="0">
            <a:solidFill>
              <a:schemeClr val="tx2"/>
            </a:solidFill>
          </a:endParaRPr>
        </a:p>
      </dgm:t>
    </dgm:pt>
    <dgm:pt modelId="{6D45E8A5-F4E8-4E55-BEFB-109E69C3FF64}" type="parTrans" cxnId="{07E13A4C-8AD1-4DD8-BDDF-50D49FE632CB}">
      <dgm:prSet/>
      <dgm:spPr/>
      <dgm:t>
        <a:bodyPr/>
        <a:lstStyle/>
        <a:p>
          <a:endParaRPr lang="en-GB"/>
        </a:p>
      </dgm:t>
    </dgm:pt>
    <dgm:pt modelId="{7F72B632-8E6F-48AD-917D-D47D8EFA5468}" type="sibTrans" cxnId="{07E13A4C-8AD1-4DD8-BDDF-50D49FE632CB}">
      <dgm:prSet/>
      <dgm:spPr/>
      <dgm:t>
        <a:bodyPr/>
        <a:lstStyle/>
        <a:p>
          <a:endParaRPr lang="en-GB"/>
        </a:p>
      </dgm:t>
    </dgm:pt>
    <dgm:pt modelId="{CEA0CDC5-F5ED-4E9B-911F-5772651E8551}">
      <dgm:prSet phldrT="[Text]"/>
      <dgm:spPr/>
      <dgm:t>
        <a:bodyPr/>
        <a:lstStyle/>
        <a:p>
          <a:r>
            <a:rPr lang="en-US" b="1" dirty="0" smtClean="0">
              <a:solidFill>
                <a:schemeClr val="tx2"/>
              </a:solidFill>
            </a:rPr>
            <a:t>Ethics, Regulatory Affairs, and Research Environment</a:t>
          </a:r>
          <a:endParaRPr lang="en-GB" b="1" dirty="0">
            <a:solidFill>
              <a:schemeClr val="tx2"/>
            </a:solidFill>
          </a:endParaRPr>
        </a:p>
      </dgm:t>
    </dgm:pt>
    <dgm:pt modelId="{BE58AE39-8358-42BA-8D53-EAB7C25C1002}" type="parTrans" cxnId="{67371D92-D7B0-4851-95AD-BFF9EB15F7CB}">
      <dgm:prSet/>
      <dgm:spPr/>
      <dgm:t>
        <a:bodyPr/>
        <a:lstStyle/>
        <a:p>
          <a:endParaRPr lang="en-GB"/>
        </a:p>
      </dgm:t>
    </dgm:pt>
    <dgm:pt modelId="{41142F47-E56B-42A2-B470-A6D2A3263D94}" type="sibTrans" cxnId="{67371D92-D7B0-4851-95AD-BFF9EB15F7CB}">
      <dgm:prSet/>
      <dgm:spPr/>
      <dgm:t>
        <a:bodyPr/>
        <a:lstStyle/>
        <a:p>
          <a:endParaRPr lang="en-GB"/>
        </a:p>
      </dgm:t>
    </dgm:pt>
    <dgm:pt modelId="{D615F38F-F018-4048-A2F1-513D2A0EC32B}">
      <dgm:prSet phldrT="[Text]"/>
      <dgm:spPr/>
      <dgm:t>
        <a:bodyPr/>
        <a:lstStyle/>
        <a:p>
          <a:r>
            <a:rPr lang="en-GB" b="1" dirty="0" smtClean="0">
              <a:solidFill>
                <a:schemeClr val="tx2"/>
              </a:solidFill>
            </a:rPr>
            <a:t>Human Resource, Administration &amp; Finance</a:t>
          </a:r>
          <a:endParaRPr lang="en-GB" b="1" dirty="0">
            <a:solidFill>
              <a:schemeClr val="tx2"/>
            </a:solidFill>
          </a:endParaRPr>
        </a:p>
      </dgm:t>
    </dgm:pt>
    <dgm:pt modelId="{07CB775F-D20D-4BE7-B4B8-01BE1DAE02D7}" type="parTrans" cxnId="{ADD6A306-FE06-4C95-B318-8AB1158075A8}">
      <dgm:prSet/>
      <dgm:spPr/>
      <dgm:t>
        <a:bodyPr/>
        <a:lstStyle/>
        <a:p>
          <a:endParaRPr lang="en-GB"/>
        </a:p>
      </dgm:t>
    </dgm:pt>
    <dgm:pt modelId="{95AFC76B-3F1F-4BF6-ABA4-B21F6E67DEF2}" type="sibTrans" cxnId="{ADD6A306-FE06-4C95-B318-8AB1158075A8}">
      <dgm:prSet/>
      <dgm:spPr/>
      <dgm:t>
        <a:bodyPr/>
        <a:lstStyle/>
        <a:p>
          <a:endParaRPr lang="en-GB"/>
        </a:p>
      </dgm:t>
    </dgm:pt>
    <dgm:pt modelId="{4CBC01EF-675B-4088-970E-9B5F90F73CEB}">
      <dgm:prSet phldrT="[Text]" custT="1"/>
      <dgm:spPr/>
      <dgm:t>
        <a:bodyPr/>
        <a:lstStyle/>
        <a:p>
          <a:r>
            <a:rPr lang="en-GB" sz="900" b="1" dirty="0" smtClean="0">
              <a:solidFill>
                <a:schemeClr val="tx2"/>
              </a:solidFill>
            </a:rPr>
            <a:t>TWGs/EWGs</a:t>
          </a:r>
        </a:p>
        <a:p>
          <a:r>
            <a:rPr lang="en-GB" sz="900" b="1" dirty="0" smtClean="0">
              <a:solidFill>
                <a:schemeClr val="tx2"/>
              </a:solidFill>
            </a:rPr>
            <a:t>NFPs</a:t>
          </a:r>
        </a:p>
        <a:p>
          <a:r>
            <a:rPr lang="en-GB" sz="900" b="1" dirty="0" smtClean="0">
              <a:solidFill>
                <a:schemeClr val="tx2"/>
              </a:solidFill>
            </a:rPr>
            <a:t>NSHs</a:t>
          </a:r>
        </a:p>
        <a:p>
          <a:r>
            <a:rPr lang="en-GB" sz="900" b="1" dirty="0" smtClean="0">
              <a:solidFill>
                <a:schemeClr val="tx2"/>
              </a:solidFill>
            </a:rPr>
            <a:t>Dev Partners</a:t>
          </a:r>
          <a:endParaRPr lang="en-GB" sz="900" b="1" dirty="0">
            <a:solidFill>
              <a:schemeClr val="tx2"/>
            </a:solidFill>
          </a:endParaRPr>
        </a:p>
      </dgm:t>
    </dgm:pt>
    <dgm:pt modelId="{A31F7976-0E67-4685-87DE-81ADA09A822A}" type="parTrans" cxnId="{B6F92477-4632-46CC-B728-DF2676DA968A}">
      <dgm:prSet/>
      <dgm:spPr/>
      <dgm:t>
        <a:bodyPr/>
        <a:lstStyle/>
        <a:p>
          <a:endParaRPr lang="en-GB"/>
        </a:p>
      </dgm:t>
    </dgm:pt>
    <dgm:pt modelId="{FEDE82FA-B50D-44DA-850A-BE2D529A3F79}" type="sibTrans" cxnId="{B6F92477-4632-46CC-B728-DF2676DA968A}">
      <dgm:prSet/>
      <dgm:spPr/>
      <dgm:t>
        <a:bodyPr/>
        <a:lstStyle/>
        <a:p>
          <a:endParaRPr lang="en-GB"/>
        </a:p>
      </dgm:t>
    </dgm:pt>
    <dgm:pt modelId="{D363BE7F-C9DC-4144-B052-E75102D3D154}">
      <dgm:prSet phldrT="[Text]"/>
      <dgm:spPr/>
      <dgm:t>
        <a:bodyPr/>
        <a:lstStyle/>
        <a:p>
          <a:r>
            <a:rPr lang="en-US" b="1" dirty="0" smtClean="0">
              <a:solidFill>
                <a:schemeClr val="tx2"/>
              </a:solidFill>
            </a:rPr>
            <a:t>PS</a:t>
          </a:r>
        </a:p>
        <a:p>
          <a:r>
            <a:rPr lang="en-US" b="1" dirty="0" smtClean="0">
              <a:solidFill>
                <a:schemeClr val="tx2"/>
              </a:solidFill>
            </a:rPr>
            <a:t>Legal  Affairs </a:t>
          </a:r>
        </a:p>
        <a:p>
          <a:r>
            <a:rPr lang="en-US" b="1" dirty="0" smtClean="0">
              <a:solidFill>
                <a:schemeClr val="tx2"/>
              </a:solidFill>
            </a:rPr>
            <a:t>Procurement</a:t>
          </a:r>
        </a:p>
        <a:p>
          <a:r>
            <a:rPr lang="en-US" b="1" dirty="0" smtClean="0">
              <a:solidFill>
                <a:schemeClr val="tx2"/>
              </a:solidFill>
            </a:rPr>
            <a:t>Internal Audit </a:t>
          </a:r>
        </a:p>
        <a:p>
          <a:r>
            <a:rPr lang="en-US" b="1" dirty="0" smtClean="0">
              <a:solidFill>
                <a:schemeClr val="tx2"/>
              </a:solidFill>
            </a:rPr>
            <a:t>Planning &amp; Development</a:t>
          </a:r>
        </a:p>
        <a:p>
          <a:r>
            <a:rPr lang="en-US" b="1" dirty="0" smtClean="0">
              <a:solidFill>
                <a:schemeClr val="tx2"/>
              </a:solidFill>
            </a:rPr>
            <a:t>Resource Mobilization</a:t>
          </a:r>
        </a:p>
        <a:p>
          <a:r>
            <a:rPr lang="en-US" b="1" dirty="0" smtClean="0">
              <a:solidFill>
                <a:schemeClr val="tx2"/>
              </a:solidFill>
            </a:rPr>
            <a:t>Public Relations Office</a:t>
          </a:r>
        </a:p>
      </dgm:t>
    </dgm:pt>
    <dgm:pt modelId="{E23D5E24-58D7-409E-93CA-D0779E58D052}" type="parTrans" cxnId="{F462E12E-A1CF-473C-B62A-63A5DD97B684}">
      <dgm:prSet/>
      <dgm:spPr/>
      <dgm:t>
        <a:bodyPr/>
        <a:lstStyle/>
        <a:p>
          <a:endParaRPr lang="en-GB"/>
        </a:p>
      </dgm:t>
    </dgm:pt>
    <dgm:pt modelId="{652D5ABB-E4F0-4C62-94E3-0D90B2963D9C}" type="sibTrans" cxnId="{F462E12E-A1CF-473C-B62A-63A5DD97B684}">
      <dgm:prSet/>
      <dgm:spPr/>
      <dgm:t>
        <a:bodyPr/>
        <a:lstStyle/>
        <a:p>
          <a:endParaRPr lang="en-GB"/>
        </a:p>
      </dgm:t>
    </dgm:pt>
    <dgm:pt modelId="{2E12D779-3BE7-40EA-8D48-BDB3B05FF40F}">
      <dgm:prSet phldrT="[Text]"/>
      <dgm:spPr/>
      <dgm:t>
        <a:bodyPr/>
        <a:lstStyle/>
        <a:p>
          <a:r>
            <a:rPr lang="en-GB" b="1" smtClean="0">
              <a:solidFill>
                <a:schemeClr val="tx2"/>
              </a:solidFill>
            </a:rPr>
            <a:t>Knowledge Management</a:t>
          </a:r>
          <a:endParaRPr lang="en-GB" b="1" dirty="0">
            <a:solidFill>
              <a:schemeClr val="tx2"/>
            </a:solidFill>
          </a:endParaRPr>
        </a:p>
      </dgm:t>
    </dgm:pt>
    <dgm:pt modelId="{B7DF7960-88C0-4711-9CDF-14B27C279C2C}" type="parTrans" cxnId="{59A13F85-A855-4E61-B45E-143B31916681}">
      <dgm:prSet/>
      <dgm:spPr/>
      <dgm:t>
        <a:bodyPr/>
        <a:lstStyle/>
        <a:p>
          <a:endParaRPr lang="en-GB"/>
        </a:p>
      </dgm:t>
    </dgm:pt>
    <dgm:pt modelId="{37265E8F-E387-46BE-868F-57B2FB4547C9}" type="sibTrans" cxnId="{59A13F85-A855-4E61-B45E-143B31916681}">
      <dgm:prSet/>
      <dgm:spPr/>
      <dgm:t>
        <a:bodyPr/>
        <a:lstStyle/>
        <a:p>
          <a:endParaRPr lang="en-GB"/>
        </a:p>
      </dgm:t>
    </dgm:pt>
    <dgm:pt modelId="{711478E1-36CF-4AEF-A767-ECF6AF2BE863}" type="pres">
      <dgm:prSet presAssocID="{A4BFED7D-FC83-4FF2-AAC4-639515EF268E}" presName="hierChild1" presStyleCnt="0">
        <dgm:presLayoutVars>
          <dgm:chPref val="1"/>
          <dgm:dir/>
          <dgm:animOne val="branch"/>
          <dgm:animLvl val="lvl"/>
          <dgm:resizeHandles/>
        </dgm:presLayoutVars>
      </dgm:prSet>
      <dgm:spPr/>
      <dgm:t>
        <a:bodyPr/>
        <a:lstStyle/>
        <a:p>
          <a:endParaRPr lang="en-GB"/>
        </a:p>
      </dgm:t>
    </dgm:pt>
    <dgm:pt modelId="{F57961D6-AA1F-4D6A-8E90-EE7A84DA0319}" type="pres">
      <dgm:prSet presAssocID="{F5F5A2CA-D3D5-4724-8555-AC249B3CB6A4}" presName="hierRoot1" presStyleCnt="0"/>
      <dgm:spPr/>
    </dgm:pt>
    <dgm:pt modelId="{D24AF848-8493-46FC-A36C-6C364C81F846}" type="pres">
      <dgm:prSet presAssocID="{F5F5A2CA-D3D5-4724-8555-AC249B3CB6A4}" presName="composite" presStyleCnt="0"/>
      <dgm:spPr/>
    </dgm:pt>
    <dgm:pt modelId="{F5EC0386-C983-42AA-936F-9E203DA0DC85}" type="pres">
      <dgm:prSet presAssocID="{F5F5A2CA-D3D5-4724-8555-AC249B3CB6A4}" presName="background" presStyleLbl="node0" presStyleIdx="0" presStyleCnt="3"/>
      <dgm:spPr/>
    </dgm:pt>
    <dgm:pt modelId="{22D7D59A-E15C-44CA-AD04-CBAB54C8BB6B}" type="pres">
      <dgm:prSet presAssocID="{F5F5A2CA-D3D5-4724-8555-AC249B3CB6A4}" presName="text" presStyleLbl="fgAcc0" presStyleIdx="0" presStyleCnt="3" custScaleX="142816" custLinFactY="-100000" custLinFactNeighborX="1615" custLinFactNeighborY="-109211">
        <dgm:presLayoutVars>
          <dgm:chPref val="3"/>
        </dgm:presLayoutVars>
      </dgm:prSet>
      <dgm:spPr/>
      <dgm:t>
        <a:bodyPr/>
        <a:lstStyle/>
        <a:p>
          <a:endParaRPr lang="en-GB"/>
        </a:p>
      </dgm:t>
    </dgm:pt>
    <dgm:pt modelId="{E6D53A87-9759-4DDE-86CC-280F8CF53535}" type="pres">
      <dgm:prSet presAssocID="{F5F5A2CA-D3D5-4724-8555-AC249B3CB6A4}" presName="hierChild2" presStyleCnt="0"/>
      <dgm:spPr/>
    </dgm:pt>
    <dgm:pt modelId="{59D0ABC5-2CED-499C-AD82-6F99A970F5E3}" type="pres">
      <dgm:prSet presAssocID="{70F385AC-09CD-4F12-9B81-DCF37D911177}" presName="Name10" presStyleLbl="parChTrans1D2" presStyleIdx="0" presStyleCnt="2"/>
      <dgm:spPr/>
      <dgm:t>
        <a:bodyPr/>
        <a:lstStyle/>
        <a:p>
          <a:endParaRPr lang="en-GB"/>
        </a:p>
      </dgm:t>
    </dgm:pt>
    <dgm:pt modelId="{52AFD782-EAEF-44E6-AE1B-CF637FCFDF9D}" type="pres">
      <dgm:prSet presAssocID="{28CC1222-5CE7-4615-B95C-301FA27F9387}" presName="hierRoot2" presStyleCnt="0"/>
      <dgm:spPr/>
    </dgm:pt>
    <dgm:pt modelId="{CA6561D8-E884-40B9-BD64-C3C464CC770E}" type="pres">
      <dgm:prSet presAssocID="{28CC1222-5CE7-4615-B95C-301FA27F9387}" presName="composite2" presStyleCnt="0"/>
      <dgm:spPr/>
    </dgm:pt>
    <dgm:pt modelId="{831BB1A1-D4F0-4474-8828-8367DF2E99A8}" type="pres">
      <dgm:prSet presAssocID="{28CC1222-5CE7-4615-B95C-301FA27F9387}" presName="background2" presStyleLbl="node2" presStyleIdx="0" presStyleCnt="2"/>
      <dgm:spPr/>
    </dgm:pt>
    <dgm:pt modelId="{A9CC5152-150C-4ABF-B2C0-744B70E702BC}" type="pres">
      <dgm:prSet presAssocID="{28CC1222-5CE7-4615-B95C-301FA27F9387}" presName="text2" presStyleLbl="fgAcc2" presStyleIdx="0" presStyleCnt="2" custScaleX="133593" custLinFactNeighborX="-1982" custLinFactNeighborY="47123">
        <dgm:presLayoutVars>
          <dgm:chPref val="3"/>
        </dgm:presLayoutVars>
      </dgm:prSet>
      <dgm:spPr/>
      <dgm:t>
        <a:bodyPr/>
        <a:lstStyle/>
        <a:p>
          <a:endParaRPr lang="en-GB"/>
        </a:p>
      </dgm:t>
    </dgm:pt>
    <dgm:pt modelId="{7EA6FAD0-9DF1-4D5F-8D91-19A106BF0586}" type="pres">
      <dgm:prSet presAssocID="{28CC1222-5CE7-4615-B95C-301FA27F9387}" presName="hierChild3" presStyleCnt="0"/>
      <dgm:spPr/>
    </dgm:pt>
    <dgm:pt modelId="{7DBEBA3F-7C17-4BE5-8768-BF30E2906D3D}" type="pres">
      <dgm:prSet presAssocID="{A553F290-5618-4FD8-BECA-05501E161B0E}" presName="Name17" presStyleLbl="parChTrans1D3" presStyleIdx="0" presStyleCnt="5"/>
      <dgm:spPr/>
      <dgm:t>
        <a:bodyPr/>
        <a:lstStyle/>
        <a:p>
          <a:endParaRPr lang="en-GB"/>
        </a:p>
      </dgm:t>
    </dgm:pt>
    <dgm:pt modelId="{1FC57121-CBF8-4004-A03D-A507AE967F62}" type="pres">
      <dgm:prSet presAssocID="{2E0481A3-2217-4B67-AACA-05AC4A1ABE1E}" presName="hierRoot3" presStyleCnt="0"/>
      <dgm:spPr/>
    </dgm:pt>
    <dgm:pt modelId="{B0A2EBFF-10DE-420A-907A-21CE5FA53249}" type="pres">
      <dgm:prSet presAssocID="{2E0481A3-2217-4B67-AACA-05AC4A1ABE1E}" presName="composite3" presStyleCnt="0"/>
      <dgm:spPr/>
    </dgm:pt>
    <dgm:pt modelId="{8D467559-CF19-42B6-95FA-0922F6ACD45F}" type="pres">
      <dgm:prSet presAssocID="{2E0481A3-2217-4B67-AACA-05AC4A1ABE1E}" presName="background3" presStyleLbl="node3" presStyleIdx="0" presStyleCnt="5"/>
      <dgm:spPr/>
    </dgm:pt>
    <dgm:pt modelId="{26171BB9-AFFD-4DD6-8383-B07E3EBDC81C}" type="pres">
      <dgm:prSet presAssocID="{2E0481A3-2217-4B67-AACA-05AC4A1ABE1E}" presName="text3" presStyleLbl="fgAcc3" presStyleIdx="0" presStyleCnt="5" custLinFactNeighborX="2538" custLinFactNeighborY="96955">
        <dgm:presLayoutVars>
          <dgm:chPref val="3"/>
        </dgm:presLayoutVars>
      </dgm:prSet>
      <dgm:spPr/>
      <dgm:t>
        <a:bodyPr/>
        <a:lstStyle/>
        <a:p>
          <a:endParaRPr lang="en-GB"/>
        </a:p>
      </dgm:t>
    </dgm:pt>
    <dgm:pt modelId="{45DAA26B-43E9-4249-9DE3-25319707D80B}" type="pres">
      <dgm:prSet presAssocID="{2E0481A3-2217-4B67-AACA-05AC4A1ABE1E}" presName="hierChild4" presStyleCnt="0"/>
      <dgm:spPr/>
    </dgm:pt>
    <dgm:pt modelId="{71214601-FB48-4B5F-8555-93EF44324ECC}" type="pres">
      <dgm:prSet presAssocID="{90BEE03A-E947-4637-9EF8-A7517F314AA0}" presName="Name17" presStyleLbl="parChTrans1D3" presStyleIdx="1" presStyleCnt="5"/>
      <dgm:spPr/>
      <dgm:t>
        <a:bodyPr/>
        <a:lstStyle/>
        <a:p>
          <a:endParaRPr lang="en-GB"/>
        </a:p>
      </dgm:t>
    </dgm:pt>
    <dgm:pt modelId="{DF78BF71-2CDF-40A9-BD1C-63D82E3842B9}" type="pres">
      <dgm:prSet presAssocID="{E319CA05-2838-4269-A01C-B1D9FA8AA0E9}" presName="hierRoot3" presStyleCnt="0"/>
      <dgm:spPr/>
    </dgm:pt>
    <dgm:pt modelId="{C27C4997-8254-4554-A377-B5313EDE43BD}" type="pres">
      <dgm:prSet presAssocID="{E319CA05-2838-4269-A01C-B1D9FA8AA0E9}" presName="composite3" presStyleCnt="0"/>
      <dgm:spPr/>
    </dgm:pt>
    <dgm:pt modelId="{497F4F72-E1EF-4DF5-9A86-5C02EC320FFE}" type="pres">
      <dgm:prSet presAssocID="{E319CA05-2838-4269-A01C-B1D9FA8AA0E9}" presName="background3" presStyleLbl="node3" presStyleIdx="1" presStyleCnt="5"/>
      <dgm:spPr/>
    </dgm:pt>
    <dgm:pt modelId="{0FF2F911-8341-41B9-8234-1EC4EEF0082A}" type="pres">
      <dgm:prSet presAssocID="{E319CA05-2838-4269-A01C-B1D9FA8AA0E9}" presName="text3" presStyleLbl="fgAcc3" presStyleIdx="1" presStyleCnt="5" custLinFactNeighborX="10698" custLinFactNeighborY="96955">
        <dgm:presLayoutVars>
          <dgm:chPref val="3"/>
        </dgm:presLayoutVars>
      </dgm:prSet>
      <dgm:spPr/>
      <dgm:t>
        <a:bodyPr/>
        <a:lstStyle/>
        <a:p>
          <a:endParaRPr lang="en-GB"/>
        </a:p>
      </dgm:t>
    </dgm:pt>
    <dgm:pt modelId="{E011143C-C8E3-403D-BFFE-C56AB73AC171}" type="pres">
      <dgm:prSet presAssocID="{E319CA05-2838-4269-A01C-B1D9FA8AA0E9}" presName="hierChild4" presStyleCnt="0"/>
      <dgm:spPr/>
    </dgm:pt>
    <dgm:pt modelId="{9E5BE436-2BC8-4CAF-BA9A-A296EBF20287}" type="pres">
      <dgm:prSet presAssocID="{BE58AE39-8358-42BA-8D53-EAB7C25C1002}" presName="Name17" presStyleLbl="parChTrans1D3" presStyleIdx="2" presStyleCnt="5"/>
      <dgm:spPr/>
      <dgm:t>
        <a:bodyPr/>
        <a:lstStyle/>
        <a:p>
          <a:endParaRPr lang="en-GB"/>
        </a:p>
      </dgm:t>
    </dgm:pt>
    <dgm:pt modelId="{482DC228-597B-45EB-8558-DD339F3E8598}" type="pres">
      <dgm:prSet presAssocID="{CEA0CDC5-F5ED-4E9B-911F-5772651E8551}" presName="hierRoot3" presStyleCnt="0"/>
      <dgm:spPr/>
    </dgm:pt>
    <dgm:pt modelId="{2E55BB41-E9B1-4DDF-AE8E-8EFEEDF9A4BC}" type="pres">
      <dgm:prSet presAssocID="{CEA0CDC5-F5ED-4E9B-911F-5772651E8551}" presName="composite3" presStyleCnt="0"/>
      <dgm:spPr/>
    </dgm:pt>
    <dgm:pt modelId="{6EE1EAC7-D933-4916-A29C-779E88C9C13E}" type="pres">
      <dgm:prSet presAssocID="{CEA0CDC5-F5ED-4E9B-911F-5772651E8551}" presName="background3" presStyleLbl="node3" presStyleIdx="2" presStyleCnt="5"/>
      <dgm:spPr/>
    </dgm:pt>
    <dgm:pt modelId="{C13291AF-4BBB-4D83-8771-B0FE25B2EDB5}" type="pres">
      <dgm:prSet presAssocID="{CEA0CDC5-F5ED-4E9B-911F-5772651E8551}" presName="text3" presStyleLbl="fgAcc3" presStyleIdx="2" presStyleCnt="5" custLinFactNeighborX="20351" custLinFactNeighborY="96955">
        <dgm:presLayoutVars>
          <dgm:chPref val="3"/>
        </dgm:presLayoutVars>
      </dgm:prSet>
      <dgm:spPr/>
      <dgm:t>
        <a:bodyPr/>
        <a:lstStyle/>
        <a:p>
          <a:endParaRPr lang="en-GB"/>
        </a:p>
      </dgm:t>
    </dgm:pt>
    <dgm:pt modelId="{79E6CEAB-26AE-4382-9255-585ACC8D04F3}" type="pres">
      <dgm:prSet presAssocID="{CEA0CDC5-F5ED-4E9B-911F-5772651E8551}" presName="hierChild4" presStyleCnt="0"/>
      <dgm:spPr/>
    </dgm:pt>
    <dgm:pt modelId="{148118B1-01B0-4C02-8BC7-0FE3CA366CE3}" type="pres">
      <dgm:prSet presAssocID="{B7DF7960-88C0-4711-9CDF-14B27C279C2C}" presName="Name17" presStyleLbl="parChTrans1D3" presStyleIdx="3" presStyleCnt="5"/>
      <dgm:spPr/>
      <dgm:t>
        <a:bodyPr/>
        <a:lstStyle/>
        <a:p>
          <a:endParaRPr lang="en-GB"/>
        </a:p>
      </dgm:t>
    </dgm:pt>
    <dgm:pt modelId="{9EEADB3D-05EF-48DC-8647-066E05E9703A}" type="pres">
      <dgm:prSet presAssocID="{2E12D779-3BE7-40EA-8D48-BDB3B05FF40F}" presName="hierRoot3" presStyleCnt="0"/>
      <dgm:spPr/>
    </dgm:pt>
    <dgm:pt modelId="{C500D103-218A-4876-B157-594A6950EDE1}" type="pres">
      <dgm:prSet presAssocID="{2E12D779-3BE7-40EA-8D48-BDB3B05FF40F}" presName="composite3" presStyleCnt="0"/>
      <dgm:spPr/>
    </dgm:pt>
    <dgm:pt modelId="{FE6EAB3F-6813-43BB-BDD2-8F6221418049}" type="pres">
      <dgm:prSet presAssocID="{2E12D779-3BE7-40EA-8D48-BDB3B05FF40F}" presName="background3" presStyleLbl="node3" presStyleIdx="3" presStyleCnt="5"/>
      <dgm:spPr/>
    </dgm:pt>
    <dgm:pt modelId="{D97842F2-9CBD-488D-85C3-81359924199A}" type="pres">
      <dgm:prSet presAssocID="{2E12D779-3BE7-40EA-8D48-BDB3B05FF40F}" presName="text3" presStyleLbl="fgAcc3" presStyleIdx="3" presStyleCnt="5" custScaleX="97873" custLinFactNeighborX="49961" custLinFactNeighborY="96955">
        <dgm:presLayoutVars>
          <dgm:chPref val="3"/>
        </dgm:presLayoutVars>
      </dgm:prSet>
      <dgm:spPr/>
      <dgm:t>
        <a:bodyPr/>
        <a:lstStyle/>
        <a:p>
          <a:endParaRPr lang="en-GB"/>
        </a:p>
      </dgm:t>
    </dgm:pt>
    <dgm:pt modelId="{1356CCBC-9C76-4626-80E9-60AA4D460693}" type="pres">
      <dgm:prSet presAssocID="{2E12D779-3BE7-40EA-8D48-BDB3B05FF40F}" presName="hierChild4" presStyleCnt="0"/>
      <dgm:spPr/>
    </dgm:pt>
    <dgm:pt modelId="{99F2B6B7-2597-4CA8-BF1E-1022F562E1BE}" type="pres">
      <dgm:prSet presAssocID="{6D45E8A5-F4E8-4E55-BEFB-109E69C3FF64}" presName="Name10" presStyleLbl="parChTrans1D2" presStyleIdx="1" presStyleCnt="2"/>
      <dgm:spPr/>
      <dgm:t>
        <a:bodyPr/>
        <a:lstStyle/>
        <a:p>
          <a:endParaRPr lang="en-GB"/>
        </a:p>
      </dgm:t>
    </dgm:pt>
    <dgm:pt modelId="{D50F3C83-93E1-4116-8A3C-2A3057C9F525}" type="pres">
      <dgm:prSet presAssocID="{3C7828B7-B5DB-4AEB-9907-7DBC20F31A86}" presName="hierRoot2" presStyleCnt="0"/>
      <dgm:spPr/>
    </dgm:pt>
    <dgm:pt modelId="{C455D8C5-9D61-46FC-81E8-1D92D188F3A8}" type="pres">
      <dgm:prSet presAssocID="{3C7828B7-B5DB-4AEB-9907-7DBC20F31A86}" presName="composite2" presStyleCnt="0"/>
      <dgm:spPr/>
    </dgm:pt>
    <dgm:pt modelId="{9C5284BF-6704-4C48-B3C0-C33477DE6E6A}" type="pres">
      <dgm:prSet presAssocID="{3C7828B7-B5DB-4AEB-9907-7DBC20F31A86}" presName="background2" presStyleLbl="node2" presStyleIdx="1" presStyleCnt="2"/>
      <dgm:spPr/>
    </dgm:pt>
    <dgm:pt modelId="{E7C09BB3-95A0-40DC-BCBB-7F1E8780E3E0}" type="pres">
      <dgm:prSet presAssocID="{3C7828B7-B5DB-4AEB-9907-7DBC20F31A86}" presName="text2" presStyleLbl="fgAcc2" presStyleIdx="1" presStyleCnt="2" custScaleX="172762" custLinFactNeighborX="69770" custLinFactNeighborY="47123">
        <dgm:presLayoutVars>
          <dgm:chPref val="3"/>
        </dgm:presLayoutVars>
      </dgm:prSet>
      <dgm:spPr/>
      <dgm:t>
        <a:bodyPr/>
        <a:lstStyle/>
        <a:p>
          <a:endParaRPr lang="en-GB"/>
        </a:p>
      </dgm:t>
    </dgm:pt>
    <dgm:pt modelId="{BA5973D1-4254-415B-AEA4-7A1D0D172514}" type="pres">
      <dgm:prSet presAssocID="{3C7828B7-B5DB-4AEB-9907-7DBC20F31A86}" presName="hierChild3" presStyleCnt="0"/>
      <dgm:spPr/>
    </dgm:pt>
    <dgm:pt modelId="{632E380B-E2F3-4EA9-98A4-8D6B5C1055B4}" type="pres">
      <dgm:prSet presAssocID="{07CB775F-D20D-4BE7-B4B8-01BE1DAE02D7}" presName="Name17" presStyleLbl="parChTrans1D3" presStyleIdx="4" presStyleCnt="5"/>
      <dgm:spPr/>
      <dgm:t>
        <a:bodyPr/>
        <a:lstStyle/>
        <a:p>
          <a:endParaRPr lang="en-GB"/>
        </a:p>
      </dgm:t>
    </dgm:pt>
    <dgm:pt modelId="{925E137C-6B51-463F-9BC3-9FA92F749526}" type="pres">
      <dgm:prSet presAssocID="{D615F38F-F018-4048-A2F1-513D2A0EC32B}" presName="hierRoot3" presStyleCnt="0"/>
      <dgm:spPr/>
    </dgm:pt>
    <dgm:pt modelId="{3F742CD1-727D-43FB-B2CD-B05A7AE8875B}" type="pres">
      <dgm:prSet presAssocID="{D615F38F-F018-4048-A2F1-513D2A0EC32B}" presName="composite3" presStyleCnt="0"/>
      <dgm:spPr/>
    </dgm:pt>
    <dgm:pt modelId="{AAB4A5A2-E1BF-474A-99A6-EDE484116987}" type="pres">
      <dgm:prSet presAssocID="{D615F38F-F018-4048-A2F1-513D2A0EC32B}" presName="background3" presStyleLbl="node3" presStyleIdx="4" presStyleCnt="5"/>
      <dgm:spPr/>
    </dgm:pt>
    <dgm:pt modelId="{FBB03C25-A0D9-437A-BFD7-F94B53733F6D}" type="pres">
      <dgm:prSet presAssocID="{D615F38F-F018-4048-A2F1-513D2A0EC32B}" presName="text3" presStyleLbl="fgAcc3" presStyleIdx="4" presStyleCnt="5" custLinFactNeighborX="69112" custLinFactNeighborY="96956">
        <dgm:presLayoutVars>
          <dgm:chPref val="3"/>
        </dgm:presLayoutVars>
      </dgm:prSet>
      <dgm:spPr/>
      <dgm:t>
        <a:bodyPr/>
        <a:lstStyle/>
        <a:p>
          <a:endParaRPr lang="en-GB"/>
        </a:p>
      </dgm:t>
    </dgm:pt>
    <dgm:pt modelId="{A9F5C8F6-3184-44AF-A4CC-E7263F4F2E2B}" type="pres">
      <dgm:prSet presAssocID="{D615F38F-F018-4048-A2F1-513D2A0EC32B}" presName="hierChild4" presStyleCnt="0"/>
      <dgm:spPr/>
    </dgm:pt>
    <dgm:pt modelId="{639D075D-D697-48F5-8FCF-9EBE729402CA}" type="pres">
      <dgm:prSet presAssocID="{4CBC01EF-675B-4088-970E-9B5F90F73CEB}" presName="hierRoot1" presStyleCnt="0"/>
      <dgm:spPr/>
    </dgm:pt>
    <dgm:pt modelId="{AEFFF29E-25E7-4D86-A62A-4CD620A67419}" type="pres">
      <dgm:prSet presAssocID="{4CBC01EF-675B-4088-970E-9B5F90F73CEB}" presName="composite" presStyleCnt="0"/>
      <dgm:spPr/>
    </dgm:pt>
    <dgm:pt modelId="{A6B777E0-4098-4D2D-B6BA-82633159CD00}" type="pres">
      <dgm:prSet presAssocID="{4CBC01EF-675B-4088-970E-9B5F90F73CEB}" presName="background" presStyleLbl="node0" presStyleIdx="1" presStyleCnt="3"/>
      <dgm:spPr/>
    </dgm:pt>
    <dgm:pt modelId="{12EC6281-EA27-4539-A616-66E4FEEDE3A8}" type="pres">
      <dgm:prSet presAssocID="{4CBC01EF-675B-4088-970E-9B5F90F73CEB}" presName="text" presStyleLbl="fgAcc0" presStyleIdx="1" presStyleCnt="3" custLinFactNeighborX="97180" custLinFactNeighborY="-33215">
        <dgm:presLayoutVars>
          <dgm:chPref val="3"/>
        </dgm:presLayoutVars>
      </dgm:prSet>
      <dgm:spPr/>
      <dgm:t>
        <a:bodyPr/>
        <a:lstStyle/>
        <a:p>
          <a:endParaRPr lang="en-GB"/>
        </a:p>
      </dgm:t>
    </dgm:pt>
    <dgm:pt modelId="{FC3C6E14-14D2-427E-85E5-87DBABA741CC}" type="pres">
      <dgm:prSet presAssocID="{4CBC01EF-675B-4088-970E-9B5F90F73CEB}" presName="hierChild2" presStyleCnt="0"/>
      <dgm:spPr/>
    </dgm:pt>
    <dgm:pt modelId="{E04FFB8B-3826-4AC6-8FFE-9B2E9F92812C}" type="pres">
      <dgm:prSet presAssocID="{D363BE7F-C9DC-4144-B052-E75102D3D154}" presName="hierRoot1" presStyleCnt="0"/>
      <dgm:spPr/>
    </dgm:pt>
    <dgm:pt modelId="{01B50637-BC6A-4061-81F6-B2991D01429D}" type="pres">
      <dgm:prSet presAssocID="{D363BE7F-C9DC-4144-B052-E75102D3D154}" presName="composite" presStyleCnt="0"/>
      <dgm:spPr/>
    </dgm:pt>
    <dgm:pt modelId="{346C9065-177C-454F-8A2C-002B09D1E864}" type="pres">
      <dgm:prSet presAssocID="{D363BE7F-C9DC-4144-B052-E75102D3D154}" presName="background" presStyleLbl="node0" presStyleIdx="2" presStyleCnt="3"/>
      <dgm:spPr/>
    </dgm:pt>
    <dgm:pt modelId="{5356AA9F-C2C2-4AE9-86F7-83022487BE99}" type="pres">
      <dgm:prSet presAssocID="{D363BE7F-C9DC-4144-B052-E75102D3D154}" presName="text" presStyleLbl="fgAcc0" presStyleIdx="2" presStyleCnt="3" custScaleX="131970" custScaleY="224837" custLinFactX="-243912" custLinFactY="-9978" custLinFactNeighborX="-300000" custLinFactNeighborY="-100000">
        <dgm:presLayoutVars>
          <dgm:chPref val="3"/>
        </dgm:presLayoutVars>
      </dgm:prSet>
      <dgm:spPr/>
      <dgm:t>
        <a:bodyPr/>
        <a:lstStyle/>
        <a:p>
          <a:endParaRPr lang="en-GB"/>
        </a:p>
      </dgm:t>
    </dgm:pt>
    <dgm:pt modelId="{D68413F0-01CB-4D80-B137-8482B447878E}" type="pres">
      <dgm:prSet presAssocID="{D363BE7F-C9DC-4144-B052-E75102D3D154}" presName="hierChild2" presStyleCnt="0"/>
      <dgm:spPr/>
    </dgm:pt>
  </dgm:ptLst>
  <dgm:cxnLst>
    <dgm:cxn modelId="{B6F92477-4632-46CC-B728-DF2676DA968A}" srcId="{A4BFED7D-FC83-4FF2-AAC4-639515EF268E}" destId="{4CBC01EF-675B-4088-970E-9B5F90F73CEB}" srcOrd="1" destOrd="0" parTransId="{A31F7976-0E67-4685-87DE-81ADA09A822A}" sibTransId="{FEDE82FA-B50D-44DA-850A-BE2D529A3F79}"/>
    <dgm:cxn modelId="{C8209705-FCE0-4D7A-A157-1E0FC2D1BF55}" type="presOf" srcId="{E319CA05-2838-4269-A01C-B1D9FA8AA0E9}" destId="{0FF2F911-8341-41B9-8234-1EC4EEF0082A}" srcOrd="0" destOrd="0" presId="urn:microsoft.com/office/officeart/2005/8/layout/hierarchy1"/>
    <dgm:cxn modelId="{ADD6A306-FE06-4C95-B318-8AB1158075A8}" srcId="{3C7828B7-B5DB-4AEB-9907-7DBC20F31A86}" destId="{D615F38F-F018-4048-A2F1-513D2A0EC32B}" srcOrd="0" destOrd="0" parTransId="{07CB775F-D20D-4BE7-B4B8-01BE1DAE02D7}" sibTransId="{95AFC76B-3F1F-4BF6-ABA4-B21F6E67DEF2}"/>
    <dgm:cxn modelId="{9960594C-952A-4BBB-B290-DF136CAA9A84}" type="presOf" srcId="{70F385AC-09CD-4F12-9B81-DCF37D911177}" destId="{59D0ABC5-2CED-499C-AD82-6F99A970F5E3}" srcOrd="0" destOrd="0" presId="urn:microsoft.com/office/officeart/2005/8/layout/hierarchy1"/>
    <dgm:cxn modelId="{1949E6EC-085C-4257-95E2-BAE98FFD5373}" type="presOf" srcId="{4CBC01EF-675B-4088-970E-9B5F90F73CEB}" destId="{12EC6281-EA27-4539-A616-66E4FEEDE3A8}" srcOrd="0" destOrd="0" presId="urn:microsoft.com/office/officeart/2005/8/layout/hierarchy1"/>
    <dgm:cxn modelId="{098BB85D-2924-4EB9-BD26-8391BA3B8474}" type="presOf" srcId="{D363BE7F-C9DC-4144-B052-E75102D3D154}" destId="{5356AA9F-C2C2-4AE9-86F7-83022487BE99}" srcOrd="0" destOrd="0" presId="urn:microsoft.com/office/officeart/2005/8/layout/hierarchy1"/>
    <dgm:cxn modelId="{BA3E46F5-4D0D-4971-91D7-1B0EB16DAD53}" type="presOf" srcId="{BE58AE39-8358-42BA-8D53-EAB7C25C1002}" destId="{9E5BE436-2BC8-4CAF-BA9A-A296EBF20287}" srcOrd="0" destOrd="0" presId="urn:microsoft.com/office/officeart/2005/8/layout/hierarchy1"/>
    <dgm:cxn modelId="{E4E0B83C-E2F6-495F-AD2A-B9F23AC12D74}" srcId="{28CC1222-5CE7-4615-B95C-301FA27F9387}" destId="{E319CA05-2838-4269-A01C-B1D9FA8AA0E9}" srcOrd="1" destOrd="0" parTransId="{90BEE03A-E947-4637-9EF8-A7517F314AA0}" sibTransId="{40C18B81-1CCD-4A2F-A3C1-388165C2CD4A}"/>
    <dgm:cxn modelId="{42D713F8-D0B0-48DC-AA71-388044783DA1}" srcId="{28CC1222-5CE7-4615-B95C-301FA27F9387}" destId="{2E0481A3-2217-4B67-AACA-05AC4A1ABE1E}" srcOrd="0" destOrd="0" parTransId="{A553F290-5618-4FD8-BECA-05501E161B0E}" sibTransId="{CFAE0023-BB40-4F3E-B735-4D40CF0E1F20}"/>
    <dgm:cxn modelId="{49DACE41-E1A8-49AF-A749-F49AEFDA4567}" type="presOf" srcId="{2E0481A3-2217-4B67-AACA-05AC4A1ABE1E}" destId="{26171BB9-AFFD-4DD6-8383-B07E3EBDC81C}" srcOrd="0" destOrd="0" presId="urn:microsoft.com/office/officeart/2005/8/layout/hierarchy1"/>
    <dgm:cxn modelId="{A6D83E60-D5F8-4E80-85EA-2995606DE33B}" type="presOf" srcId="{F5F5A2CA-D3D5-4724-8555-AC249B3CB6A4}" destId="{22D7D59A-E15C-44CA-AD04-CBAB54C8BB6B}" srcOrd="0" destOrd="0" presId="urn:microsoft.com/office/officeart/2005/8/layout/hierarchy1"/>
    <dgm:cxn modelId="{FB7D14B1-4DC0-4F40-B80D-CAAA97C0C2E2}" srcId="{F5F5A2CA-D3D5-4724-8555-AC249B3CB6A4}" destId="{28CC1222-5CE7-4615-B95C-301FA27F9387}" srcOrd="0" destOrd="0" parTransId="{70F385AC-09CD-4F12-9B81-DCF37D911177}" sibTransId="{11002259-9062-4B37-B657-17F2E8588D08}"/>
    <dgm:cxn modelId="{C3A92EE7-C491-4C96-9FCB-FA13BBDEE604}" type="presOf" srcId="{A4BFED7D-FC83-4FF2-AAC4-639515EF268E}" destId="{711478E1-36CF-4AEF-A767-ECF6AF2BE863}" srcOrd="0" destOrd="0" presId="urn:microsoft.com/office/officeart/2005/8/layout/hierarchy1"/>
    <dgm:cxn modelId="{791B5DEC-CE78-4712-9C1C-CE482B3C1270}" type="presOf" srcId="{07CB775F-D20D-4BE7-B4B8-01BE1DAE02D7}" destId="{632E380B-E2F3-4EA9-98A4-8D6B5C1055B4}" srcOrd="0" destOrd="0" presId="urn:microsoft.com/office/officeart/2005/8/layout/hierarchy1"/>
    <dgm:cxn modelId="{72512630-0A6E-4234-BFA6-DC8ACCAF8C96}" type="presOf" srcId="{3C7828B7-B5DB-4AEB-9907-7DBC20F31A86}" destId="{E7C09BB3-95A0-40DC-BCBB-7F1E8780E3E0}" srcOrd="0" destOrd="0" presId="urn:microsoft.com/office/officeart/2005/8/layout/hierarchy1"/>
    <dgm:cxn modelId="{1D82BB79-D32A-4B54-911A-48585EF95C28}" type="presOf" srcId="{D615F38F-F018-4048-A2F1-513D2A0EC32B}" destId="{FBB03C25-A0D9-437A-BFD7-F94B53733F6D}" srcOrd="0" destOrd="0" presId="urn:microsoft.com/office/officeart/2005/8/layout/hierarchy1"/>
    <dgm:cxn modelId="{07E13A4C-8AD1-4DD8-BDDF-50D49FE632CB}" srcId="{F5F5A2CA-D3D5-4724-8555-AC249B3CB6A4}" destId="{3C7828B7-B5DB-4AEB-9907-7DBC20F31A86}" srcOrd="1" destOrd="0" parTransId="{6D45E8A5-F4E8-4E55-BEFB-109E69C3FF64}" sibTransId="{7F72B632-8E6F-48AD-917D-D47D8EFA5468}"/>
    <dgm:cxn modelId="{F462E12E-A1CF-473C-B62A-63A5DD97B684}" srcId="{A4BFED7D-FC83-4FF2-AAC4-639515EF268E}" destId="{D363BE7F-C9DC-4144-B052-E75102D3D154}" srcOrd="2" destOrd="0" parTransId="{E23D5E24-58D7-409E-93CA-D0779E58D052}" sibTransId="{652D5ABB-E4F0-4C62-94E3-0D90B2963D9C}"/>
    <dgm:cxn modelId="{9240B9D3-C5B7-4F2B-BF45-557C73C7352C}" type="presOf" srcId="{CEA0CDC5-F5ED-4E9B-911F-5772651E8551}" destId="{C13291AF-4BBB-4D83-8771-B0FE25B2EDB5}" srcOrd="0" destOrd="0" presId="urn:microsoft.com/office/officeart/2005/8/layout/hierarchy1"/>
    <dgm:cxn modelId="{D1182AB1-9AB9-4682-8C6A-C8302B5A6880}" type="presOf" srcId="{90BEE03A-E947-4637-9EF8-A7517F314AA0}" destId="{71214601-FB48-4B5F-8555-93EF44324ECC}" srcOrd="0" destOrd="0" presId="urn:microsoft.com/office/officeart/2005/8/layout/hierarchy1"/>
    <dgm:cxn modelId="{2A7110F8-A92D-4602-A386-FE3D01B67369}" type="presOf" srcId="{B7DF7960-88C0-4711-9CDF-14B27C279C2C}" destId="{148118B1-01B0-4C02-8BC7-0FE3CA366CE3}" srcOrd="0" destOrd="0" presId="urn:microsoft.com/office/officeart/2005/8/layout/hierarchy1"/>
    <dgm:cxn modelId="{59A13F85-A855-4E61-B45E-143B31916681}" srcId="{28CC1222-5CE7-4615-B95C-301FA27F9387}" destId="{2E12D779-3BE7-40EA-8D48-BDB3B05FF40F}" srcOrd="3" destOrd="0" parTransId="{B7DF7960-88C0-4711-9CDF-14B27C279C2C}" sibTransId="{37265E8F-E387-46BE-868F-57B2FB4547C9}"/>
    <dgm:cxn modelId="{56393F03-D7A3-40CF-B673-B8F13C5023BC}" type="presOf" srcId="{6D45E8A5-F4E8-4E55-BEFB-109E69C3FF64}" destId="{99F2B6B7-2597-4CA8-BF1E-1022F562E1BE}" srcOrd="0" destOrd="0" presId="urn:microsoft.com/office/officeart/2005/8/layout/hierarchy1"/>
    <dgm:cxn modelId="{67371D92-D7B0-4851-95AD-BFF9EB15F7CB}" srcId="{28CC1222-5CE7-4615-B95C-301FA27F9387}" destId="{CEA0CDC5-F5ED-4E9B-911F-5772651E8551}" srcOrd="2" destOrd="0" parTransId="{BE58AE39-8358-42BA-8D53-EAB7C25C1002}" sibTransId="{41142F47-E56B-42A2-B470-A6D2A3263D94}"/>
    <dgm:cxn modelId="{6997D68F-F88E-4286-9CB8-B373079D1C21}" type="presOf" srcId="{2E12D779-3BE7-40EA-8D48-BDB3B05FF40F}" destId="{D97842F2-9CBD-488D-85C3-81359924199A}" srcOrd="0" destOrd="0" presId="urn:microsoft.com/office/officeart/2005/8/layout/hierarchy1"/>
    <dgm:cxn modelId="{702016B5-04FB-43A7-BE4D-E17195B71BA1}" srcId="{A4BFED7D-FC83-4FF2-AAC4-639515EF268E}" destId="{F5F5A2CA-D3D5-4724-8555-AC249B3CB6A4}" srcOrd="0" destOrd="0" parTransId="{72314B73-4580-4E34-9967-890A5BA4EE92}" sibTransId="{29A47899-BAC0-45C7-801A-BEBA56F85E04}"/>
    <dgm:cxn modelId="{BFE2978B-5834-41A8-8BCE-7AEAFFD5533C}" type="presOf" srcId="{28CC1222-5CE7-4615-B95C-301FA27F9387}" destId="{A9CC5152-150C-4ABF-B2C0-744B70E702BC}" srcOrd="0" destOrd="0" presId="urn:microsoft.com/office/officeart/2005/8/layout/hierarchy1"/>
    <dgm:cxn modelId="{BEE57E77-46A2-4E95-A980-954C7FF61339}" type="presOf" srcId="{A553F290-5618-4FD8-BECA-05501E161B0E}" destId="{7DBEBA3F-7C17-4BE5-8768-BF30E2906D3D}" srcOrd="0" destOrd="0" presId="urn:microsoft.com/office/officeart/2005/8/layout/hierarchy1"/>
    <dgm:cxn modelId="{AFCEB1E4-05FF-46E3-844D-B78AAD505D15}" type="presParOf" srcId="{711478E1-36CF-4AEF-A767-ECF6AF2BE863}" destId="{F57961D6-AA1F-4D6A-8E90-EE7A84DA0319}" srcOrd="0" destOrd="0" presId="urn:microsoft.com/office/officeart/2005/8/layout/hierarchy1"/>
    <dgm:cxn modelId="{0B41A6FA-754E-4214-ABCE-BB9854BBC697}" type="presParOf" srcId="{F57961D6-AA1F-4D6A-8E90-EE7A84DA0319}" destId="{D24AF848-8493-46FC-A36C-6C364C81F846}" srcOrd="0" destOrd="0" presId="urn:microsoft.com/office/officeart/2005/8/layout/hierarchy1"/>
    <dgm:cxn modelId="{4F7957D5-61CD-4F07-822E-1C96B849D7B0}" type="presParOf" srcId="{D24AF848-8493-46FC-A36C-6C364C81F846}" destId="{F5EC0386-C983-42AA-936F-9E203DA0DC85}" srcOrd="0" destOrd="0" presId="urn:microsoft.com/office/officeart/2005/8/layout/hierarchy1"/>
    <dgm:cxn modelId="{583FAF50-3A24-42DF-BDE0-79E5B1D066B7}" type="presParOf" srcId="{D24AF848-8493-46FC-A36C-6C364C81F846}" destId="{22D7D59A-E15C-44CA-AD04-CBAB54C8BB6B}" srcOrd="1" destOrd="0" presId="urn:microsoft.com/office/officeart/2005/8/layout/hierarchy1"/>
    <dgm:cxn modelId="{330CB40E-A749-45BF-80F3-B68C851FF1C6}" type="presParOf" srcId="{F57961D6-AA1F-4D6A-8E90-EE7A84DA0319}" destId="{E6D53A87-9759-4DDE-86CC-280F8CF53535}" srcOrd="1" destOrd="0" presId="urn:microsoft.com/office/officeart/2005/8/layout/hierarchy1"/>
    <dgm:cxn modelId="{45FC89FF-6847-4E5C-9B6B-712D06303841}" type="presParOf" srcId="{E6D53A87-9759-4DDE-86CC-280F8CF53535}" destId="{59D0ABC5-2CED-499C-AD82-6F99A970F5E3}" srcOrd="0" destOrd="0" presId="urn:microsoft.com/office/officeart/2005/8/layout/hierarchy1"/>
    <dgm:cxn modelId="{D4DE2E31-A79B-4FFA-BDD4-2F90D3DF1550}" type="presParOf" srcId="{E6D53A87-9759-4DDE-86CC-280F8CF53535}" destId="{52AFD782-EAEF-44E6-AE1B-CF637FCFDF9D}" srcOrd="1" destOrd="0" presId="urn:microsoft.com/office/officeart/2005/8/layout/hierarchy1"/>
    <dgm:cxn modelId="{FF6C5C1A-7D08-41A3-8DAF-7A1B0E93F077}" type="presParOf" srcId="{52AFD782-EAEF-44E6-AE1B-CF637FCFDF9D}" destId="{CA6561D8-E884-40B9-BD64-C3C464CC770E}" srcOrd="0" destOrd="0" presId="urn:microsoft.com/office/officeart/2005/8/layout/hierarchy1"/>
    <dgm:cxn modelId="{1CA3E5B1-6D59-44B2-99F1-DD36A270CF8D}" type="presParOf" srcId="{CA6561D8-E884-40B9-BD64-C3C464CC770E}" destId="{831BB1A1-D4F0-4474-8828-8367DF2E99A8}" srcOrd="0" destOrd="0" presId="urn:microsoft.com/office/officeart/2005/8/layout/hierarchy1"/>
    <dgm:cxn modelId="{95F3E139-0BEA-48BD-BCA2-1997423BB392}" type="presParOf" srcId="{CA6561D8-E884-40B9-BD64-C3C464CC770E}" destId="{A9CC5152-150C-4ABF-B2C0-744B70E702BC}" srcOrd="1" destOrd="0" presId="urn:microsoft.com/office/officeart/2005/8/layout/hierarchy1"/>
    <dgm:cxn modelId="{BEDDB7D7-F1F4-4B73-88C6-9CF21D57C408}" type="presParOf" srcId="{52AFD782-EAEF-44E6-AE1B-CF637FCFDF9D}" destId="{7EA6FAD0-9DF1-4D5F-8D91-19A106BF0586}" srcOrd="1" destOrd="0" presId="urn:microsoft.com/office/officeart/2005/8/layout/hierarchy1"/>
    <dgm:cxn modelId="{EC36A65A-15BC-427C-AE53-8E7A9FE051A5}" type="presParOf" srcId="{7EA6FAD0-9DF1-4D5F-8D91-19A106BF0586}" destId="{7DBEBA3F-7C17-4BE5-8768-BF30E2906D3D}" srcOrd="0" destOrd="0" presId="urn:microsoft.com/office/officeart/2005/8/layout/hierarchy1"/>
    <dgm:cxn modelId="{BFD3C41A-C974-44C2-B724-418612E1C0D7}" type="presParOf" srcId="{7EA6FAD0-9DF1-4D5F-8D91-19A106BF0586}" destId="{1FC57121-CBF8-4004-A03D-A507AE967F62}" srcOrd="1" destOrd="0" presId="urn:microsoft.com/office/officeart/2005/8/layout/hierarchy1"/>
    <dgm:cxn modelId="{55125508-F841-4A41-B6DC-E993711433CA}" type="presParOf" srcId="{1FC57121-CBF8-4004-A03D-A507AE967F62}" destId="{B0A2EBFF-10DE-420A-907A-21CE5FA53249}" srcOrd="0" destOrd="0" presId="urn:microsoft.com/office/officeart/2005/8/layout/hierarchy1"/>
    <dgm:cxn modelId="{7D5BF50B-0EAB-42A2-83F8-DB0B5B0BBB26}" type="presParOf" srcId="{B0A2EBFF-10DE-420A-907A-21CE5FA53249}" destId="{8D467559-CF19-42B6-95FA-0922F6ACD45F}" srcOrd="0" destOrd="0" presId="urn:microsoft.com/office/officeart/2005/8/layout/hierarchy1"/>
    <dgm:cxn modelId="{462884A8-66FF-4D26-BFAA-1107F7363C76}" type="presParOf" srcId="{B0A2EBFF-10DE-420A-907A-21CE5FA53249}" destId="{26171BB9-AFFD-4DD6-8383-B07E3EBDC81C}" srcOrd="1" destOrd="0" presId="urn:microsoft.com/office/officeart/2005/8/layout/hierarchy1"/>
    <dgm:cxn modelId="{B9A7549C-96CC-480A-A949-65C554CEE426}" type="presParOf" srcId="{1FC57121-CBF8-4004-A03D-A507AE967F62}" destId="{45DAA26B-43E9-4249-9DE3-25319707D80B}" srcOrd="1" destOrd="0" presId="urn:microsoft.com/office/officeart/2005/8/layout/hierarchy1"/>
    <dgm:cxn modelId="{2F1472FC-8172-4EED-99A2-7FCD7EEE79B9}" type="presParOf" srcId="{7EA6FAD0-9DF1-4D5F-8D91-19A106BF0586}" destId="{71214601-FB48-4B5F-8555-93EF44324ECC}" srcOrd="2" destOrd="0" presId="urn:microsoft.com/office/officeart/2005/8/layout/hierarchy1"/>
    <dgm:cxn modelId="{537DF1C5-30A3-4815-940B-50BED1F9D6B8}" type="presParOf" srcId="{7EA6FAD0-9DF1-4D5F-8D91-19A106BF0586}" destId="{DF78BF71-2CDF-40A9-BD1C-63D82E3842B9}" srcOrd="3" destOrd="0" presId="urn:microsoft.com/office/officeart/2005/8/layout/hierarchy1"/>
    <dgm:cxn modelId="{83288E2F-1940-48CF-8733-C376FF1C2F2D}" type="presParOf" srcId="{DF78BF71-2CDF-40A9-BD1C-63D82E3842B9}" destId="{C27C4997-8254-4554-A377-B5313EDE43BD}" srcOrd="0" destOrd="0" presId="urn:microsoft.com/office/officeart/2005/8/layout/hierarchy1"/>
    <dgm:cxn modelId="{C5656063-A1FD-437D-9EEE-72B1CD9AE282}" type="presParOf" srcId="{C27C4997-8254-4554-A377-B5313EDE43BD}" destId="{497F4F72-E1EF-4DF5-9A86-5C02EC320FFE}" srcOrd="0" destOrd="0" presId="urn:microsoft.com/office/officeart/2005/8/layout/hierarchy1"/>
    <dgm:cxn modelId="{CF2583DF-9024-4624-BAD0-3BD5BA6BB47F}" type="presParOf" srcId="{C27C4997-8254-4554-A377-B5313EDE43BD}" destId="{0FF2F911-8341-41B9-8234-1EC4EEF0082A}" srcOrd="1" destOrd="0" presId="urn:microsoft.com/office/officeart/2005/8/layout/hierarchy1"/>
    <dgm:cxn modelId="{CB888DD4-3C75-4B87-BDDB-739780575A03}" type="presParOf" srcId="{DF78BF71-2CDF-40A9-BD1C-63D82E3842B9}" destId="{E011143C-C8E3-403D-BFFE-C56AB73AC171}" srcOrd="1" destOrd="0" presId="urn:microsoft.com/office/officeart/2005/8/layout/hierarchy1"/>
    <dgm:cxn modelId="{FDBE83DC-815F-46F8-B59C-ECFE8B7CE7B7}" type="presParOf" srcId="{7EA6FAD0-9DF1-4D5F-8D91-19A106BF0586}" destId="{9E5BE436-2BC8-4CAF-BA9A-A296EBF20287}" srcOrd="4" destOrd="0" presId="urn:microsoft.com/office/officeart/2005/8/layout/hierarchy1"/>
    <dgm:cxn modelId="{815D9BC6-16D8-4679-8357-7D1533175751}" type="presParOf" srcId="{7EA6FAD0-9DF1-4D5F-8D91-19A106BF0586}" destId="{482DC228-597B-45EB-8558-DD339F3E8598}" srcOrd="5" destOrd="0" presId="urn:microsoft.com/office/officeart/2005/8/layout/hierarchy1"/>
    <dgm:cxn modelId="{5B8D46E6-BDBA-436D-8323-F896E6D3FD73}" type="presParOf" srcId="{482DC228-597B-45EB-8558-DD339F3E8598}" destId="{2E55BB41-E9B1-4DDF-AE8E-8EFEEDF9A4BC}" srcOrd="0" destOrd="0" presId="urn:microsoft.com/office/officeart/2005/8/layout/hierarchy1"/>
    <dgm:cxn modelId="{9EAF1BBC-27B8-4F50-B787-69A6AE81D287}" type="presParOf" srcId="{2E55BB41-E9B1-4DDF-AE8E-8EFEEDF9A4BC}" destId="{6EE1EAC7-D933-4916-A29C-779E88C9C13E}" srcOrd="0" destOrd="0" presId="urn:microsoft.com/office/officeart/2005/8/layout/hierarchy1"/>
    <dgm:cxn modelId="{10446C3C-664F-4F04-8D08-342011B63E2B}" type="presParOf" srcId="{2E55BB41-E9B1-4DDF-AE8E-8EFEEDF9A4BC}" destId="{C13291AF-4BBB-4D83-8771-B0FE25B2EDB5}" srcOrd="1" destOrd="0" presId="urn:microsoft.com/office/officeart/2005/8/layout/hierarchy1"/>
    <dgm:cxn modelId="{34A42B20-479A-48A2-8C70-1B1F57B1E738}" type="presParOf" srcId="{482DC228-597B-45EB-8558-DD339F3E8598}" destId="{79E6CEAB-26AE-4382-9255-585ACC8D04F3}" srcOrd="1" destOrd="0" presId="urn:microsoft.com/office/officeart/2005/8/layout/hierarchy1"/>
    <dgm:cxn modelId="{425E10B0-E337-4DDD-B755-1A2769D46210}" type="presParOf" srcId="{7EA6FAD0-9DF1-4D5F-8D91-19A106BF0586}" destId="{148118B1-01B0-4C02-8BC7-0FE3CA366CE3}" srcOrd="6" destOrd="0" presId="urn:microsoft.com/office/officeart/2005/8/layout/hierarchy1"/>
    <dgm:cxn modelId="{111D2D20-42D2-4FF6-8CDF-2C6B45BB74BC}" type="presParOf" srcId="{7EA6FAD0-9DF1-4D5F-8D91-19A106BF0586}" destId="{9EEADB3D-05EF-48DC-8647-066E05E9703A}" srcOrd="7" destOrd="0" presId="urn:microsoft.com/office/officeart/2005/8/layout/hierarchy1"/>
    <dgm:cxn modelId="{21E1183B-DC85-4DBA-8485-82CB4E2F6916}" type="presParOf" srcId="{9EEADB3D-05EF-48DC-8647-066E05E9703A}" destId="{C500D103-218A-4876-B157-594A6950EDE1}" srcOrd="0" destOrd="0" presId="urn:microsoft.com/office/officeart/2005/8/layout/hierarchy1"/>
    <dgm:cxn modelId="{56D17F45-7B37-4CC9-A67B-5FBDA0DE224A}" type="presParOf" srcId="{C500D103-218A-4876-B157-594A6950EDE1}" destId="{FE6EAB3F-6813-43BB-BDD2-8F6221418049}" srcOrd="0" destOrd="0" presId="urn:microsoft.com/office/officeart/2005/8/layout/hierarchy1"/>
    <dgm:cxn modelId="{9DD88647-2636-4409-9825-026900BBB924}" type="presParOf" srcId="{C500D103-218A-4876-B157-594A6950EDE1}" destId="{D97842F2-9CBD-488D-85C3-81359924199A}" srcOrd="1" destOrd="0" presId="urn:microsoft.com/office/officeart/2005/8/layout/hierarchy1"/>
    <dgm:cxn modelId="{B61D6680-FAF4-44E3-AFA8-A08A06F90CD6}" type="presParOf" srcId="{9EEADB3D-05EF-48DC-8647-066E05E9703A}" destId="{1356CCBC-9C76-4626-80E9-60AA4D460693}" srcOrd="1" destOrd="0" presId="urn:microsoft.com/office/officeart/2005/8/layout/hierarchy1"/>
    <dgm:cxn modelId="{AB69DE75-16C1-4C7E-ADEA-FCC2B8BBA534}" type="presParOf" srcId="{E6D53A87-9759-4DDE-86CC-280F8CF53535}" destId="{99F2B6B7-2597-4CA8-BF1E-1022F562E1BE}" srcOrd="2" destOrd="0" presId="urn:microsoft.com/office/officeart/2005/8/layout/hierarchy1"/>
    <dgm:cxn modelId="{6AC1F561-1DF1-49D0-8DEB-16BF172F76DA}" type="presParOf" srcId="{E6D53A87-9759-4DDE-86CC-280F8CF53535}" destId="{D50F3C83-93E1-4116-8A3C-2A3057C9F525}" srcOrd="3" destOrd="0" presId="urn:microsoft.com/office/officeart/2005/8/layout/hierarchy1"/>
    <dgm:cxn modelId="{74C55DE3-43F2-463D-818E-F9433BE01968}" type="presParOf" srcId="{D50F3C83-93E1-4116-8A3C-2A3057C9F525}" destId="{C455D8C5-9D61-46FC-81E8-1D92D188F3A8}" srcOrd="0" destOrd="0" presId="urn:microsoft.com/office/officeart/2005/8/layout/hierarchy1"/>
    <dgm:cxn modelId="{50B67A82-D532-4BA7-95B9-CA1FE17D55A9}" type="presParOf" srcId="{C455D8C5-9D61-46FC-81E8-1D92D188F3A8}" destId="{9C5284BF-6704-4C48-B3C0-C33477DE6E6A}" srcOrd="0" destOrd="0" presId="urn:microsoft.com/office/officeart/2005/8/layout/hierarchy1"/>
    <dgm:cxn modelId="{9A46D67C-C9A4-489E-8E7D-7CB4C70BDDB6}" type="presParOf" srcId="{C455D8C5-9D61-46FC-81E8-1D92D188F3A8}" destId="{E7C09BB3-95A0-40DC-BCBB-7F1E8780E3E0}" srcOrd="1" destOrd="0" presId="urn:microsoft.com/office/officeart/2005/8/layout/hierarchy1"/>
    <dgm:cxn modelId="{AD3F5ED0-66B4-43D6-86EE-073066727811}" type="presParOf" srcId="{D50F3C83-93E1-4116-8A3C-2A3057C9F525}" destId="{BA5973D1-4254-415B-AEA4-7A1D0D172514}" srcOrd="1" destOrd="0" presId="urn:microsoft.com/office/officeart/2005/8/layout/hierarchy1"/>
    <dgm:cxn modelId="{170F026B-08E9-4C46-BF55-B3ECF1ACA0E4}" type="presParOf" srcId="{BA5973D1-4254-415B-AEA4-7A1D0D172514}" destId="{632E380B-E2F3-4EA9-98A4-8D6B5C1055B4}" srcOrd="0" destOrd="0" presId="urn:microsoft.com/office/officeart/2005/8/layout/hierarchy1"/>
    <dgm:cxn modelId="{A55AA251-02A5-4E27-A439-CFFCF2F5BE5B}" type="presParOf" srcId="{BA5973D1-4254-415B-AEA4-7A1D0D172514}" destId="{925E137C-6B51-463F-9BC3-9FA92F749526}" srcOrd="1" destOrd="0" presId="urn:microsoft.com/office/officeart/2005/8/layout/hierarchy1"/>
    <dgm:cxn modelId="{AED2D12D-D515-4124-950C-1F50822519B6}" type="presParOf" srcId="{925E137C-6B51-463F-9BC3-9FA92F749526}" destId="{3F742CD1-727D-43FB-B2CD-B05A7AE8875B}" srcOrd="0" destOrd="0" presId="urn:microsoft.com/office/officeart/2005/8/layout/hierarchy1"/>
    <dgm:cxn modelId="{8639193C-0EE6-45ED-A799-6BEE00934DB8}" type="presParOf" srcId="{3F742CD1-727D-43FB-B2CD-B05A7AE8875B}" destId="{AAB4A5A2-E1BF-474A-99A6-EDE484116987}" srcOrd="0" destOrd="0" presId="urn:microsoft.com/office/officeart/2005/8/layout/hierarchy1"/>
    <dgm:cxn modelId="{50D36AD1-A6EE-4F9C-9220-8C722900ECD6}" type="presParOf" srcId="{3F742CD1-727D-43FB-B2CD-B05A7AE8875B}" destId="{FBB03C25-A0D9-437A-BFD7-F94B53733F6D}" srcOrd="1" destOrd="0" presId="urn:microsoft.com/office/officeart/2005/8/layout/hierarchy1"/>
    <dgm:cxn modelId="{381E3F28-DDDC-4489-ADF8-53ACD1663C54}" type="presParOf" srcId="{925E137C-6B51-463F-9BC3-9FA92F749526}" destId="{A9F5C8F6-3184-44AF-A4CC-E7263F4F2E2B}" srcOrd="1" destOrd="0" presId="urn:microsoft.com/office/officeart/2005/8/layout/hierarchy1"/>
    <dgm:cxn modelId="{38DF3BFD-74C8-4604-ADD6-59BCF403433E}" type="presParOf" srcId="{711478E1-36CF-4AEF-A767-ECF6AF2BE863}" destId="{639D075D-D697-48F5-8FCF-9EBE729402CA}" srcOrd="1" destOrd="0" presId="urn:microsoft.com/office/officeart/2005/8/layout/hierarchy1"/>
    <dgm:cxn modelId="{BB29FA83-4F24-4E7C-8418-F6CCFCC8DFFF}" type="presParOf" srcId="{639D075D-D697-48F5-8FCF-9EBE729402CA}" destId="{AEFFF29E-25E7-4D86-A62A-4CD620A67419}" srcOrd="0" destOrd="0" presId="urn:microsoft.com/office/officeart/2005/8/layout/hierarchy1"/>
    <dgm:cxn modelId="{19293928-B578-4CAD-AD44-53E3B3EC81D0}" type="presParOf" srcId="{AEFFF29E-25E7-4D86-A62A-4CD620A67419}" destId="{A6B777E0-4098-4D2D-B6BA-82633159CD00}" srcOrd="0" destOrd="0" presId="urn:microsoft.com/office/officeart/2005/8/layout/hierarchy1"/>
    <dgm:cxn modelId="{027EF54E-C8E5-4E17-A901-41808333B9FA}" type="presParOf" srcId="{AEFFF29E-25E7-4D86-A62A-4CD620A67419}" destId="{12EC6281-EA27-4539-A616-66E4FEEDE3A8}" srcOrd="1" destOrd="0" presId="urn:microsoft.com/office/officeart/2005/8/layout/hierarchy1"/>
    <dgm:cxn modelId="{782BAF2B-1CD3-4764-8969-7AC87941CD27}" type="presParOf" srcId="{639D075D-D697-48F5-8FCF-9EBE729402CA}" destId="{FC3C6E14-14D2-427E-85E5-87DBABA741CC}" srcOrd="1" destOrd="0" presId="urn:microsoft.com/office/officeart/2005/8/layout/hierarchy1"/>
    <dgm:cxn modelId="{90196E12-8CB7-46AE-A12C-D02326CC17BC}" type="presParOf" srcId="{711478E1-36CF-4AEF-A767-ECF6AF2BE863}" destId="{E04FFB8B-3826-4AC6-8FFE-9B2E9F92812C}" srcOrd="2" destOrd="0" presId="urn:microsoft.com/office/officeart/2005/8/layout/hierarchy1"/>
    <dgm:cxn modelId="{06D83E03-F850-49EA-A901-EB8216497666}" type="presParOf" srcId="{E04FFB8B-3826-4AC6-8FFE-9B2E9F92812C}" destId="{01B50637-BC6A-4061-81F6-B2991D01429D}" srcOrd="0" destOrd="0" presId="urn:microsoft.com/office/officeart/2005/8/layout/hierarchy1"/>
    <dgm:cxn modelId="{B30985F2-4C76-4FCC-B5D1-7494C83F59F0}" type="presParOf" srcId="{01B50637-BC6A-4061-81F6-B2991D01429D}" destId="{346C9065-177C-454F-8A2C-002B09D1E864}" srcOrd="0" destOrd="0" presId="urn:microsoft.com/office/officeart/2005/8/layout/hierarchy1"/>
    <dgm:cxn modelId="{676D6994-30B9-46D5-817F-007F4374B5C4}" type="presParOf" srcId="{01B50637-BC6A-4061-81F6-B2991D01429D}" destId="{5356AA9F-C2C2-4AE9-86F7-83022487BE99}" srcOrd="1" destOrd="0" presId="urn:microsoft.com/office/officeart/2005/8/layout/hierarchy1"/>
    <dgm:cxn modelId="{35CC5675-EC18-42CF-8771-84E61C3ED78E}" type="presParOf" srcId="{E04FFB8B-3826-4AC6-8FFE-9B2E9F92812C}" destId="{D68413F0-01CB-4D80-B137-8482B447878E}" srcOrd="1" destOrd="0" presId="urn:microsoft.com/office/officeart/2005/8/layout/hierarchy1"/>
  </dgm:cxnLst>
  <dgm:bg>
    <a:solidFill>
      <a:schemeClr val="bg1">
        <a:lumMod val="95000"/>
      </a:schemeClr>
    </a:solid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2E380B-E2F3-4EA9-98A4-8D6B5C1055B4}">
      <dsp:nvSpPr>
        <dsp:cNvPr id="0" name=""/>
        <dsp:cNvSpPr/>
      </dsp:nvSpPr>
      <dsp:spPr>
        <a:xfrm>
          <a:off x="6689672" y="3217577"/>
          <a:ext cx="91440" cy="674923"/>
        </a:xfrm>
        <a:custGeom>
          <a:avLst/>
          <a:gdLst/>
          <a:ahLst/>
          <a:cxnLst/>
          <a:rect l="0" t="0" r="0" b="0"/>
          <a:pathLst>
            <a:path>
              <a:moveTo>
                <a:pt x="53033" y="0"/>
              </a:moveTo>
              <a:lnTo>
                <a:pt x="53033" y="571964"/>
              </a:lnTo>
              <a:lnTo>
                <a:pt x="45720" y="571964"/>
              </a:lnTo>
              <a:lnTo>
                <a:pt x="45720" y="674923"/>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9F2B6B7-2597-4CA8-BF1E-1022F562E1BE}">
      <dsp:nvSpPr>
        <dsp:cNvPr id="0" name=""/>
        <dsp:cNvSpPr/>
      </dsp:nvSpPr>
      <dsp:spPr>
        <a:xfrm>
          <a:off x="4401999" y="588424"/>
          <a:ext cx="2340705" cy="1923414"/>
        </a:xfrm>
        <a:custGeom>
          <a:avLst/>
          <a:gdLst/>
          <a:ahLst/>
          <a:cxnLst/>
          <a:rect l="0" t="0" r="0" b="0"/>
          <a:pathLst>
            <a:path>
              <a:moveTo>
                <a:pt x="0" y="0"/>
              </a:moveTo>
              <a:lnTo>
                <a:pt x="0" y="1820455"/>
              </a:lnTo>
              <a:lnTo>
                <a:pt x="2340705" y="1820455"/>
              </a:lnTo>
              <a:lnTo>
                <a:pt x="2340705" y="1923414"/>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148118B1-01B0-4C02-8BC7-0FE3CA366CE3}">
      <dsp:nvSpPr>
        <dsp:cNvPr id="0" name=""/>
        <dsp:cNvSpPr/>
      </dsp:nvSpPr>
      <dsp:spPr>
        <a:xfrm>
          <a:off x="2561129" y="3217577"/>
          <a:ext cx="2614860" cy="674915"/>
        </a:xfrm>
        <a:custGeom>
          <a:avLst/>
          <a:gdLst/>
          <a:ahLst/>
          <a:cxnLst/>
          <a:rect l="0" t="0" r="0" b="0"/>
          <a:pathLst>
            <a:path>
              <a:moveTo>
                <a:pt x="0" y="0"/>
              </a:moveTo>
              <a:lnTo>
                <a:pt x="0" y="571957"/>
              </a:lnTo>
              <a:lnTo>
                <a:pt x="2614860" y="571957"/>
              </a:lnTo>
              <a:lnTo>
                <a:pt x="2614860" y="674915"/>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9E5BE436-2BC8-4CAF-BA9A-A296EBF20287}">
      <dsp:nvSpPr>
        <dsp:cNvPr id="0" name=""/>
        <dsp:cNvSpPr/>
      </dsp:nvSpPr>
      <dsp:spPr>
        <a:xfrm>
          <a:off x="2561129" y="3217577"/>
          <a:ext cx="939217" cy="674915"/>
        </a:xfrm>
        <a:custGeom>
          <a:avLst/>
          <a:gdLst/>
          <a:ahLst/>
          <a:cxnLst/>
          <a:rect l="0" t="0" r="0" b="0"/>
          <a:pathLst>
            <a:path>
              <a:moveTo>
                <a:pt x="0" y="0"/>
              </a:moveTo>
              <a:lnTo>
                <a:pt x="0" y="571957"/>
              </a:lnTo>
              <a:lnTo>
                <a:pt x="939217" y="571957"/>
              </a:lnTo>
              <a:lnTo>
                <a:pt x="939217" y="674915"/>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1214601-FB48-4B5F-8555-93EF44324ECC}">
      <dsp:nvSpPr>
        <dsp:cNvPr id="0" name=""/>
        <dsp:cNvSpPr/>
      </dsp:nvSpPr>
      <dsp:spPr>
        <a:xfrm>
          <a:off x="2034685" y="3217577"/>
          <a:ext cx="526443" cy="674915"/>
        </a:xfrm>
        <a:custGeom>
          <a:avLst/>
          <a:gdLst/>
          <a:ahLst/>
          <a:cxnLst/>
          <a:rect l="0" t="0" r="0" b="0"/>
          <a:pathLst>
            <a:path>
              <a:moveTo>
                <a:pt x="526443" y="0"/>
              </a:moveTo>
              <a:lnTo>
                <a:pt x="526443" y="571957"/>
              </a:lnTo>
              <a:lnTo>
                <a:pt x="0" y="571957"/>
              </a:lnTo>
              <a:lnTo>
                <a:pt x="0" y="674915"/>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7DBEBA3F-7C17-4BE5-8768-BF30E2906D3D}">
      <dsp:nvSpPr>
        <dsp:cNvPr id="0" name=""/>
        <dsp:cNvSpPr/>
      </dsp:nvSpPr>
      <dsp:spPr>
        <a:xfrm>
          <a:off x="585618" y="3217577"/>
          <a:ext cx="1975511" cy="674915"/>
        </a:xfrm>
        <a:custGeom>
          <a:avLst/>
          <a:gdLst/>
          <a:ahLst/>
          <a:cxnLst/>
          <a:rect l="0" t="0" r="0" b="0"/>
          <a:pathLst>
            <a:path>
              <a:moveTo>
                <a:pt x="1975511" y="0"/>
              </a:moveTo>
              <a:lnTo>
                <a:pt x="1975511" y="571957"/>
              </a:lnTo>
              <a:lnTo>
                <a:pt x="0" y="571957"/>
              </a:lnTo>
              <a:lnTo>
                <a:pt x="0" y="674915"/>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59D0ABC5-2CED-499C-AD82-6F99A970F5E3}">
      <dsp:nvSpPr>
        <dsp:cNvPr id="0" name=""/>
        <dsp:cNvSpPr/>
      </dsp:nvSpPr>
      <dsp:spPr>
        <a:xfrm>
          <a:off x="2561129" y="588424"/>
          <a:ext cx="1840870" cy="1923414"/>
        </a:xfrm>
        <a:custGeom>
          <a:avLst/>
          <a:gdLst/>
          <a:ahLst/>
          <a:cxnLst/>
          <a:rect l="0" t="0" r="0" b="0"/>
          <a:pathLst>
            <a:path>
              <a:moveTo>
                <a:pt x="1840870" y="0"/>
              </a:moveTo>
              <a:lnTo>
                <a:pt x="1840870" y="1820455"/>
              </a:lnTo>
              <a:lnTo>
                <a:pt x="0" y="1820455"/>
              </a:lnTo>
              <a:lnTo>
                <a:pt x="0" y="1923414"/>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F5EC0386-C983-42AA-936F-9E203DA0DC85}">
      <dsp:nvSpPr>
        <dsp:cNvPr id="0" name=""/>
        <dsp:cNvSpPr/>
      </dsp:nvSpPr>
      <dsp:spPr>
        <a:xfrm>
          <a:off x="3608371" y="-117314"/>
          <a:ext cx="1587256"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2D7D59A-E15C-44CA-AD04-CBAB54C8BB6B}">
      <dsp:nvSpPr>
        <dsp:cNvPr id="0" name=""/>
        <dsp:cNvSpPr/>
      </dsp:nvSpPr>
      <dsp:spPr>
        <a:xfrm>
          <a:off x="3731860" y="0"/>
          <a:ext cx="1587256"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GB" sz="2000" b="1" kern="1200" dirty="0" smtClean="0">
              <a:solidFill>
                <a:schemeClr val="tx2"/>
              </a:solidFill>
            </a:rPr>
            <a:t>Executive Secretary</a:t>
          </a:r>
          <a:endParaRPr lang="en-GB" sz="2000" b="1" kern="1200" dirty="0">
            <a:solidFill>
              <a:schemeClr val="tx2"/>
            </a:solidFill>
          </a:endParaRPr>
        </a:p>
      </dsp:txBody>
      <dsp:txXfrm>
        <a:off x="3752530" y="20670"/>
        <a:ext cx="1545916" cy="664398"/>
      </dsp:txXfrm>
    </dsp:sp>
    <dsp:sp modelId="{831BB1A1-D4F0-4474-8828-8367DF2E99A8}">
      <dsp:nvSpPr>
        <dsp:cNvPr id="0" name=""/>
        <dsp:cNvSpPr/>
      </dsp:nvSpPr>
      <dsp:spPr>
        <a:xfrm>
          <a:off x="1818753" y="2511838"/>
          <a:ext cx="1484752"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9CC5152-150C-4ABF-B2C0-744B70E702BC}">
      <dsp:nvSpPr>
        <dsp:cNvPr id="0" name=""/>
        <dsp:cNvSpPr/>
      </dsp:nvSpPr>
      <dsp:spPr>
        <a:xfrm>
          <a:off x="1942242" y="2629153"/>
          <a:ext cx="1484752"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solidFill>
                <a:schemeClr val="tx2"/>
              </a:solidFill>
            </a:rPr>
            <a:t>Deputy Executive Secretary – Research </a:t>
          </a:r>
          <a:endParaRPr lang="en-GB" sz="1200" b="1" kern="1200" dirty="0">
            <a:solidFill>
              <a:schemeClr val="tx2"/>
            </a:solidFill>
          </a:endParaRPr>
        </a:p>
      </dsp:txBody>
      <dsp:txXfrm>
        <a:off x="1962912" y="2649823"/>
        <a:ext cx="1443412" cy="664398"/>
      </dsp:txXfrm>
    </dsp:sp>
    <dsp:sp modelId="{8D467559-CF19-42B6-95FA-0922F6ACD45F}">
      <dsp:nvSpPr>
        <dsp:cNvPr id="0" name=""/>
        <dsp:cNvSpPr/>
      </dsp:nvSpPr>
      <dsp:spPr>
        <a:xfrm>
          <a:off x="29918" y="3892493"/>
          <a:ext cx="1111399"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6171BB9-AFFD-4DD6-8383-B07E3EBDC81C}">
      <dsp:nvSpPr>
        <dsp:cNvPr id="0" name=""/>
        <dsp:cNvSpPr/>
      </dsp:nvSpPr>
      <dsp:spPr>
        <a:xfrm>
          <a:off x="153407" y="4009807"/>
          <a:ext cx="1111399"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b="1" kern="1200" dirty="0" smtClean="0">
              <a:solidFill>
                <a:schemeClr val="tx2"/>
              </a:solidFill>
            </a:rPr>
            <a:t>Research, Innovation, &amp; Development </a:t>
          </a:r>
          <a:endParaRPr lang="en-GB" sz="900" kern="1200" dirty="0">
            <a:solidFill>
              <a:schemeClr val="tx2"/>
            </a:solidFill>
          </a:endParaRPr>
        </a:p>
      </dsp:txBody>
      <dsp:txXfrm>
        <a:off x="174077" y="4030477"/>
        <a:ext cx="1070059" cy="664398"/>
      </dsp:txXfrm>
    </dsp:sp>
    <dsp:sp modelId="{497F4F72-E1EF-4DF5-9A86-5C02EC320FFE}">
      <dsp:nvSpPr>
        <dsp:cNvPr id="0" name=""/>
        <dsp:cNvSpPr/>
      </dsp:nvSpPr>
      <dsp:spPr>
        <a:xfrm>
          <a:off x="1478986" y="3892493"/>
          <a:ext cx="1111399"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FF2F911-8341-41B9-8234-1EC4EEF0082A}">
      <dsp:nvSpPr>
        <dsp:cNvPr id="0" name=""/>
        <dsp:cNvSpPr/>
      </dsp:nvSpPr>
      <dsp:spPr>
        <a:xfrm>
          <a:off x="1602474" y="4009807"/>
          <a:ext cx="1111399"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tx2"/>
              </a:solidFill>
            </a:rPr>
            <a:t>Research Capacity Development </a:t>
          </a:r>
          <a:endParaRPr lang="en-GB" sz="900" kern="1200" dirty="0">
            <a:solidFill>
              <a:schemeClr val="tx2"/>
            </a:solidFill>
          </a:endParaRPr>
        </a:p>
      </dsp:txBody>
      <dsp:txXfrm>
        <a:off x="1623144" y="4030477"/>
        <a:ext cx="1070059" cy="664398"/>
      </dsp:txXfrm>
    </dsp:sp>
    <dsp:sp modelId="{6EE1EAC7-D933-4916-A29C-779E88C9C13E}">
      <dsp:nvSpPr>
        <dsp:cNvPr id="0" name=""/>
        <dsp:cNvSpPr/>
      </dsp:nvSpPr>
      <dsp:spPr>
        <a:xfrm>
          <a:off x="2944647" y="3892493"/>
          <a:ext cx="1111399"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13291AF-4BBB-4D83-8771-B0FE25B2EDB5}">
      <dsp:nvSpPr>
        <dsp:cNvPr id="0" name=""/>
        <dsp:cNvSpPr/>
      </dsp:nvSpPr>
      <dsp:spPr>
        <a:xfrm>
          <a:off x="3068135" y="4009807"/>
          <a:ext cx="1111399"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tx2"/>
              </a:solidFill>
            </a:rPr>
            <a:t>Ethics, Regulatory Affairs, and Research Environment</a:t>
          </a:r>
          <a:endParaRPr lang="en-GB" sz="900" b="1" kern="1200" dirty="0">
            <a:solidFill>
              <a:schemeClr val="tx2"/>
            </a:solidFill>
          </a:endParaRPr>
        </a:p>
      </dsp:txBody>
      <dsp:txXfrm>
        <a:off x="3088805" y="4030477"/>
        <a:ext cx="1070059" cy="664398"/>
      </dsp:txXfrm>
    </dsp:sp>
    <dsp:sp modelId="{FE6EAB3F-6813-43BB-BDD2-8F6221418049}">
      <dsp:nvSpPr>
        <dsp:cNvPr id="0" name=""/>
        <dsp:cNvSpPr/>
      </dsp:nvSpPr>
      <dsp:spPr>
        <a:xfrm>
          <a:off x="4632110" y="3892493"/>
          <a:ext cx="1087760"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97842F2-9CBD-488D-85C3-81359924199A}">
      <dsp:nvSpPr>
        <dsp:cNvPr id="0" name=""/>
        <dsp:cNvSpPr/>
      </dsp:nvSpPr>
      <dsp:spPr>
        <a:xfrm>
          <a:off x="4755599" y="4009807"/>
          <a:ext cx="1087760"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b="1" kern="1200" smtClean="0">
              <a:solidFill>
                <a:schemeClr val="tx2"/>
              </a:solidFill>
            </a:rPr>
            <a:t>Knowledge Management</a:t>
          </a:r>
          <a:endParaRPr lang="en-GB" sz="900" b="1" kern="1200" dirty="0">
            <a:solidFill>
              <a:schemeClr val="tx2"/>
            </a:solidFill>
          </a:endParaRPr>
        </a:p>
      </dsp:txBody>
      <dsp:txXfrm>
        <a:off x="4776269" y="4030477"/>
        <a:ext cx="1046420" cy="664398"/>
      </dsp:txXfrm>
    </dsp:sp>
    <dsp:sp modelId="{9C5284BF-6704-4C48-B3C0-C33477DE6E6A}">
      <dsp:nvSpPr>
        <dsp:cNvPr id="0" name=""/>
        <dsp:cNvSpPr/>
      </dsp:nvSpPr>
      <dsp:spPr>
        <a:xfrm>
          <a:off x="5782667" y="2511838"/>
          <a:ext cx="1920076"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7C09BB3-95A0-40DC-BCBB-7F1E8780E3E0}">
      <dsp:nvSpPr>
        <dsp:cNvPr id="0" name=""/>
        <dsp:cNvSpPr/>
      </dsp:nvSpPr>
      <dsp:spPr>
        <a:xfrm>
          <a:off x="5906156" y="2629153"/>
          <a:ext cx="1920076"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GB" sz="1200" b="1" kern="1200" dirty="0" smtClean="0">
              <a:solidFill>
                <a:schemeClr val="tx2"/>
              </a:solidFill>
            </a:rPr>
            <a:t>Deputy Executive Secretary – Finance &amp; Administration</a:t>
          </a:r>
          <a:endParaRPr lang="en-GB" sz="1200" b="1" kern="1200" dirty="0">
            <a:solidFill>
              <a:schemeClr val="tx2"/>
            </a:solidFill>
          </a:endParaRPr>
        </a:p>
      </dsp:txBody>
      <dsp:txXfrm>
        <a:off x="5926826" y="2649823"/>
        <a:ext cx="1878736" cy="664398"/>
      </dsp:txXfrm>
    </dsp:sp>
    <dsp:sp modelId="{AAB4A5A2-E1BF-474A-99A6-EDE484116987}">
      <dsp:nvSpPr>
        <dsp:cNvPr id="0" name=""/>
        <dsp:cNvSpPr/>
      </dsp:nvSpPr>
      <dsp:spPr>
        <a:xfrm>
          <a:off x="6179692" y="3892500"/>
          <a:ext cx="1111399"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BB03C25-A0D9-437A-BFD7-F94B53733F6D}">
      <dsp:nvSpPr>
        <dsp:cNvPr id="0" name=""/>
        <dsp:cNvSpPr/>
      </dsp:nvSpPr>
      <dsp:spPr>
        <a:xfrm>
          <a:off x="6303181" y="4009815"/>
          <a:ext cx="1111399"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b="1" kern="1200" dirty="0" smtClean="0">
              <a:solidFill>
                <a:schemeClr val="tx2"/>
              </a:solidFill>
            </a:rPr>
            <a:t>Human Resource, Administration &amp; Finance</a:t>
          </a:r>
          <a:endParaRPr lang="en-GB" sz="900" b="1" kern="1200" dirty="0">
            <a:solidFill>
              <a:schemeClr val="tx2"/>
            </a:solidFill>
          </a:endParaRPr>
        </a:p>
      </dsp:txBody>
      <dsp:txXfrm>
        <a:off x="6323851" y="4030485"/>
        <a:ext cx="1070059" cy="664398"/>
      </dsp:txXfrm>
    </dsp:sp>
    <dsp:sp modelId="{A6B777E0-4098-4D2D-B6BA-82633159CD00}">
      <dsp:nvSpPr>
        <dsp:cNvPr id="0" name=""/>
        <dsp:cNvSpPr/>
      </dsp:nvSpPr>
      <dsp:spPr>
        <a:xfrm>
          <a:off x="6504715" y="915891"/>
          <a:ext cx="1111399" cy="7057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2EC6281-EA27-4539-A616-66E4FEEDE3A8}">
      <dsp:nvSpPr>
        <dsp:cNvPr id="0" name=""/>
        <dsp:cNvSpPr/>
      </dsp:nvSpPr>
      <dsp:spPr>
        <a:xfrm>
          <a:off x="6628204" y="1033205"/>
          <a:ext cx="1111399" cy="705738"/>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GB" sz="900" b="1" kern="1200" dirty="0" smtClean="0">
              <a:solidFill>
                <a:schemeClr val="tx2"/>
              </a:solidFill>
            </a:rPr>
            <a:t>TWGs/EWGs</a:t>
          </a:r>
        </a:p>
        <a:p>
          <a:pPr lvl="0" algn="ctr" defTabSz="400050">
            <a:lnSpc>
              <a:spcPct val="90000"/>
            </a:lnSpc>
            <a:spcBef>
              <a:spcPct val="0"/>
            </a:spcBef>
            <a:spcAft>
              <a:spcPct val="35000"/>
            </a:spcAft>
          </a:pPr>
          <a:r>
            <a:rPr lang="en-GB" sz="900" b="1" kern="1200" dirty="0" smtClean="0">
              <a:solidFill>
                <a:schemeClr val="tx2"/>
              </a:solidFill>
            </a:rPr>
            <a:t>NFPs</a:t>
          </a:r>
        </a:p>
        <a:p>
          <a:pPr lvl="0" algn="ctr" defTabSz="400050">
            <a:lnSpc>
              <a:spcPct val="90000"/>
            </a:lnSpc>
            <a:spcBef>
              <a:spcPct val="0"/>
            </a:spcBef>
            <a:spcAft>
              <a:spcPct val="35000"/>
            </a:spcAft>
          </a:pPr>
          <a:r>
            <a:rPr lang="en-GB" sz="900" b="1" kern="1200" dirty="0" smtClean="0">
              <a:solidFill>
                <a:schemeClr val="tx2"/>
              </a:solidFill>
            </a:rPr>
            <a:t>NSHs</a:t>
          </a:r>
        </a:p>
        <a:p>
          <a:pPr lvl="0" algn="ctr" defTabSz="400050">
            <a:lnSpc>
              <a:spcPct val="90000"/>
            </a:lnSpc>
            <a:spcBef>
              <a:spcPct val="0"/>
            </a:spcBef>
            <a:spcAft>
              <a:spcPct val="35000"/>
            </a:spcAft>
          </a:pPr>
          <a:r>
            <a:rPr lang="en-GB" sz="900" b="1" kern="1200" dirty="0" smtClean="0">
              <a:solidFill>
                <a:schemeClr val="tx2"/>
              </a:solidFill>
            </a:rPr>
            <a:t>Dev Partners</a:t>
          </a:r>
          <a:endParaRPr lang="en-GB" sz="900" b="1" kern="1200" dirty="0">
            <a:solidFill>
              <a:schemeClr val="tx2"/>
            </a:solidFill>
          </a:endParaRPr>
        </a:p>
      </dsp:txBody>
      <dsp:txXfrm>
        <a:off x="6648874" y="1053875"/>
        <a:ext cx="1070059" cy="664398"/>
      </dsp:txXfrm>
    </dsp:sp>
    <dsp:sp modelId="{346C9065-177C-454F-8A2C-002B09D1E864}">
      <dsp:nvSpPr>
        <dsp:cNvPr id="0" name=""/>
        <dsp:cNvSpPr/>
      </dsp:nvSpPr>
      <dsp:spPr>
        <a:xfrm>
          <a:off x="1129260" y="374144"/>
          <a:ext cx="1466714" cy="1586762"/>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356AA9F-C2C2-4AE9-86F7-83022487BE99}">
      <dsp:nvSpPr>
        <dsp:cNvPr id="0" name=""/>
        <dsp:cNvSpPr/>
      </dsp:nvSpPr>
      <dsp:spPr>
        <a:xfrm>
          <a:off x="1252749" y="491459"/>
          <a:ext cx="1466714" cy="1586762"/>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2540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en-US" sz="900" b="1" kern="1200" dirty="0" smtClean="0">
              <a:solidFill>
                <a:schemeClr val="tx2"/>
              </a:solidFill>
            </a:rPr>
            <a:t>PS</a:t>
          </a:r>
        </a:p>
        <a:p>
          <a:pPr lvl="0" algn="ctr" defTabSz="400050">
            <a:lnSpc>
              <a:spcPct val="90000"/>
            </a:lnSpc>
            <a:spcBef>
              <a:spcPct val="0"/>
            </a:spcBef>
            <a:spcAft>
              <a:spcPct val="35000"/>
            </a:spcAft>
          </a:pPr>
          <a:r>
            <a:rPr lang="en-US" sz="900" b="1" kern="1200" dirty="0" smtClean="0">
              <a:solidFill>
                <a:schemeClr val="tx2"/>
              </a:solidFill>
            </a:rPr>
            <a:t>Legal  Affairs </a:t>
          </a:r>
        </a:p>
        <a:p>
          <a:pPr lvl="0" algn="ctr" defTabSz="400050">
            <a:lnSpc>
              <a:spcPct val="90000"/>
            </a:lnSpc>
            <a:spcBef>
              <a:spcPct val="0"/>
            </a:spcBef>
            <a:spcAft>
              <a:spcPct val="35000"/>
            </a:spcAft>
          </a:pPr>
          <a:r>
            <a:rPr lang="en-US" sz="900" b="1" kern="1200" dirty="0" smtClean="0">
              <a:solidFill>
                <a:schemeClr val="tx2"/>
              </a:solidFill>
            </a:rPr>
            <a:t>Procurement</a:t>
          </a:r>
        </a:p>
        <a:p>
          <a:pPr lvl="0" algn="ctr" defTabSz="400050">
            <a:lnSpc>
              <a:spcPct val="90000"/>
            </a:lnSpc>
            <a:spcBef>
              <a:spcPct val="0"/>
            </a:spcBef>
            <a:spcAft>
              <a:spcPct val="35000"/>
            </a:spcAft>
          </a:pPr>
          <a:r>
            <a:rPr lang="en-US" sz="900" b="1" kern="1200" dirty="0" smtClean="0">
              <a:solidFill>
                <a:schemeClr val="tx2"/>
              </a:solidFill>
            </a:rPr>
            <a:t>Internal Audit </a:t>
          </a:r>
        </a:p>
        <a:p>
          <a:pPr lvl="0" algn="ctr" defTabSz="400050">
            <a:lnSpc>
              <a:spcPct val="90000"/>
            </a:lnSpc>
            <a:spcBef>
              <a:spcPct val="0"/>
            </a:spcBef>
            <a:spcAft>
              <a:spcPct val="35000"/>
            </a:spcAft>
          </a:pPr>
          <a:r>
            <a:rPr lang="en-US" sz="900" b="1" kern="1200" dirty="0" smtClean="0">
              <a:solidFill>
                <a:schemeClr val="tx2"/>
              </a:solidFill>
            </a:rPr>
            <a:t>Planning &amp; Development</a:t>
          </a:r>
        </a:p>
        <a:p>
          <a:pPr lvl="0" algn="ctr" defTabSz="400050">
            <a:lnSpc>
              <a:spcPct val="90000"/>
            </a:lnSpc>
            <a:spcBef>
              <a:spcPct val="0"/>
            </a:spcBef>
            <a:spcAft>
              <a:spcPct val="35000"/>
            </a:spcAft>
          </a:pPr>
          <a:r>
            <a:rPr lang="en-US" sz="900" b="1" kern="1200" dirty="0" smtClean="0">
              <a:solidFill>
                <a:schemeClr val="tx2"/>
              </a:solidFill>
            </a:rPr>
            <a:t>Resource Mobilization</a:t>
          </a:r>
        </a:p>
        <a:p>
          <a:pPr lvl="0" algn="ctr" defTabSz="400050">
            <a:lnSpc>
              <a:spcPct val="90000"/>
            </a:lnSpc>
            <a:spcBef>
              <a:spcPct val="0"/>
            </a:spcBef>
            <a:spcAft>
              <a:spcPct val="35000"/>
            </a:spcAft>
          </a:pPr>
          <a:r>
            <a:rPr lang="en-US" sz="900" b="1" kern="1200" dirty="0" smtClean="0">
              <a:solidFill>
                <a:schemeClr val="tx2"/>
              </a:solidFill>
            </a:rPr>
            <a:t>Public Relations Office</a:t>
          </a:r>
        </a:p>
      </dsp:txBody>
      <dsp:txXfrm>
        <a:off x="1295708" y="534418"/>
        <a:ext cx="1380796" cy="150084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236190-7BF4-407B-ABD8-3B28FBBE9394}" type="datetimeFigureOut">
              <a:rPr lang="en-GB" smtClean="0"/>
              <a:pPr/>
              <a:t>02/11/2016</a:t>
            </a:fld>
            <a:endParaRPr lang="en-GB"/>
          </a:p>
        </p:txBody>
      </p:sp>
      <p:sp>
        <p:nvSpPr>
          <p:cNvPr id="4" name="Slide Image Placeholder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338C9D-95C9-4A7A-9B85-5292F0B188C3}" type="slidenum">
              <a:rPr lang="en-GB" smtClean="0"/>
              <a:pPr/>
              <a:t>‹#›</a:t>
            </a:fld>
            <a:endParaRPr lang="en-GB"/>
          </a:p>
        </p:txBody>
      </p:sp>
    </p:spTree>
    <p:extLst>
      <p:ext uri="{BB962C8B-B14F-4D97-AF65-F5344CB8AC3E}">
        <p14:creationId xmlns:p14="http://schemas.microsoft.com/office/powerpoint/2010/main" val="2261297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un.org/ga/search/view_doc.asp?symbol=A/RES/70/1&amp;Lang=E"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pPr/>
              <a:t>1</a:t>
            </a:fld>
            <a:endParaRPr lang="en-GB"/>
          </a:p>
        </p:txBody>
      </p:sp>
    </p:spTree>
    <p:extLst>
      <p:ext uri="{BB962C8B-B14F-4D97-AF65-F5344CB8AC3E}">
        <p14:creationId xmlns:p14="http://schemas.microsoft.com/office/powerpoint/2010/main" val="4292513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t>3</a:t>
            </a:fld>
            <a:endParaRPr lang="en-GB"/>
          </a:p>
        </p:txBody>
      </p:sp>
    </p:spTree>
    <p:extLst>
      <p:ext uri="{BB962C8B-B14F-4D97-AF65-F5344CB8AC3E}">
        <p14:creationId xmlns:p14="http://schemas.microsoft.com/office/powerpoint/2010/main" val="3844374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Commissioners, EAC structure </a:t>
            </a:r>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pPr/>
              <a:t>9</a:t>
            </a:fld>
            <a:endParaRPr lang="en-GB"/>
          </a:p>
        </p:txBody>
      </p:sp>
    </p:spTree>
    <p:extLst>
      <p:ext uri="{BB962C8B-B14F-4D97-AF65-F5344CB8AC3E}">
        <p14:creationId xmlns:p14="http://schemas.microsoft.com/office/powerpoint/2010/main" val="3466092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dirty="0" smtClean="0">
                <a:solidFill>
                  <a:schemeClr val="tx1"/>
                </a:solidFill>
                <a:effectLst/>
                <a:latin typeface="+mn-lt"/>
                <a:ea typeface="+mn-ea"/>
                <a:cs typeface="+mn-cs"/>
              </a:rPr>
              <a:t>the continuous and ongoing data analyses in health systems innovation, health data science, governance and finance in the intersection of globalization, innovation and mobility. This has the overall aim to, in a sustainable manner, increase accessibility to health services, and improve the quality and effectiveness of health services.</a:t>
            </a:r>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t>10</a:t>
            </a:fld>
            <a:endParaRPr lang="en-GB"/>
          </a:p>
        </p:txBody>
      </p:sp>
    </p:spTree>
    <p:extLst>
      <p:ext uri="{BB962C8B-B14F-4D97-AF65-F5344CB8AC3E}">
        <p14:creationId xmlns:p14="http://schemas.microsoft.com/office/powerpoint/2010/main" val="30452900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0" i="0" u="none" strike="noStrike" cap="none" normalizeH="0" baseline="0" dirty="0" smtClean="0">
                <a:ln>
                  <a:noFill/>
                </a:ln>
                <a:solidFill>
                  <a:srgbClr val="5B5B5B"/>
                </a:solidFill>
                <a:effectLst/>
                <a:latin typeface="Open Sans"/>
              </a:rPr>
              <a:t>On September 25th 2015, countries adopted a set of goals to </a:t>
            </a:r>
            <a:r>
              <a:rPr kumimoji="0" lang="en-US" altLang="en-US" sz="1200" b="1" i="0" u="none" strike="noStrike" cap="none" normalizeH="0" baseline="0" dirty="0" smtClean="0">
                <a:ln>
                  <a:noFill/>
                </a:ln>
                <a:solidFill>
                  <a:srgbClr val="5B5B5B"/>
                </a:solidFill>
                <a:effectLst/>
                <a:latin typeface="Georgia" panose="02040502050405020303" pitchFamily="18" charset="0"/>
              </a:rPr>
              <a:t>end poverty</a:t>
            </a:r>
            <a:r>
              <a:rPr kumimoji="0" lang="en-US" altLang="en-US" sz="1200" b="0" i="0" u="none" strike="noStrike" cap="none" normalizeH="0" baseline="0" dirty="0" smtClean="0">
                <a:ln>
                  <a:noFill/>
                </a:ln>
                <a:solidFill>
                  <a:srgbClr val="5B5B5B"/>
                </a:solidFill>
                <a:effectLst/>
                <a:latin typeface="Open Sans"/>
              </a:rPr>
              <a:t>, </a:t>
            </a:r>
            <a:r>
              <a:rPr kumimoji="0" lang="en-US" altLang="en-US" sz="1200" b="1" i="0" u="none" strike="noStrike" cap="none" normalizeH="0" baseline="0" dirty="0" smtClean="0">
                <a:ln>
                  <a:noFill/>
                </a:ln>
                <a:solidFill>
                  <a:srgbClr val="5B5B5B"/>
                </a:solidFill>
                <a:effectLst/>
                <a:latin typeface="Georgia" panose="02040502050405020303" pitchFamily="18" charset="0"/>
              </a:rPr>
              <a:t>protect the planet</a:t>
            </a:r>
            <a:r>
              <a:rPr kumimoji="0" lang="en-US" altLang="en-US" sz="1200" b="0" i="0" u="none" strike="noStrike" cap="none" normalizeH="0" baseline="0" dirty="0" smtClean="0">
                <a:ln>
                  <a:noFill/>
                </a:ln>
                <a:solidFill>
                  <a:srgbClr val="5B5B5B"/>
                </a:solidFill>
                <a:effectLst/>
                <a:latin typeface="Open Sans"/>
              </a:rPr>
              <a:t>, and </a:t>
            </a:r>
            <a:r>
              <a:rPr kumimoji="0" lang="en-US" altLang="en-US" sz="1200" b="1" i="0" u="none" strike="noStrike" cap="none" normalizeH="0" baseline="0" dirty="0" smtClean="0">
                <a:ln>
                  <a:noFill/>
                </a:ln>
                <a:solidFill>
                  <a:srgbClr val="5B5B5B"/>
                </a:solidFill>
                <a:effectLst/>
                <a:latin typeface="Georgia" panose="02040502050405020303" pitchFamily="18" charset="0"/>
              </a:rPr>
              <a:t>ensure prosperity for all</a:t>
            </a:r>
            <a:r>
              <a:rPr kumimoji="0" lang="en-US" altLang="en-US" sz="1200" b="0" i="0" u="none" strike="noStrike" cap="none" normalizeH="0" baseline="0" dirty="0" smtClean="0">
                <a:ln>
                  <a:noFill/>
                </a:ln>
                <a:solidFill>
                  <a:srgbClr val="5B5B5B"/>
                </a:solidFill>
                <a:effectLst/>
                <a:latin typeface="Open Sans"/>
              </a:rPr>
              <a:t> as part of a </a:t>
            </a:r>
            <a:r>
              <a:rPr kumimoji="0" lang="en-US" altLang="en-US" sz="1200" b="0" i="0" u="none" strike="noStrike" cap="none" normalizeH="0" baseline="0" dirty="0" smtClean="0">
                <a:ln>
                  <a:noFill/>
                </a:ln>
                <a:solidFill>
                  <a:srgbClr val="1C75BA"/>
                </a:solidFill>
                <a:effectLst/>
                <a:latin typeface="Open Sans"/>
                <a:hlinkClick r:id="rId3"/>
              </a:rPr>
              <a:t>new sustainable development agenda</a:t>
            </a:r>
            <a:r>
              <a:rPr kumimoji="0" lang="en-US" altLang="en-US" sz="1200" b="0" i="0" u="none" strike="noStrike" cap="none" normalizeH="0" baseline="0" dirty="0" smtClean="0">
                <a:ln>
                  <a:noFill/>
                </a:ln>
                <a:solidFill>
                  <a:srgbClr val="5B5B5B"/>
                </a:solidFill>
                <a:effectLst/>
                <a:latin typeface="Open Sans"/>
              </a:rPr>
              <a:t>. Each goal has specific targets to be achieved over the next 15 years.</a:t>
            </a:r>
            <a:endParaRPr kumimoji="0" lang="en-US" altLang="en-US" sz="9600" b="0" i="0" u="none" strike="noStrike" cap="none" normalizeH="0" baseline="0" dirty="0" smtClean="0">
              <a:ln>
                <a:noFill/>
              </a:ln>
              <a:solidFill>
                <a:srgbClr val="5B5B5B"/>
              </a:solidFill>
              <a:effectLst/>
              <a:latin typeface="Open Sans"/>
            </a:endParaRPr>
          </a:p>
          <a:p>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pPr/>
              <a:t>12</a:t>
            </a:fld>
            <a:endParaRPr lang="en-GB"/>
          </a:p>
        </p:txBody>
      </p:sp>
    </p:spTree>
    <p:extLst>
      <p:ext uri="{BB962C8B-B14F-4D97-AF65-F5344CB8AC3E}">
        <p14:creationId xmlns:p14="http://schemas.microsoft.com/office/powerpoint/2010/main" val="3062769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pPr/>
              <a:t>13</a:t>
            </a:fld>
            <a:endParaRPr lang="en-GB"/>
          </a:p>
        </p:txBody>
      </p:sp>
    </p:spTree>
    <p:extLst>
      <p:ext uri="{BB962C8B-B14F-4D97-AF65-F5344CB8AC3E}">
        <p14:creationId xmlns:p14="http://schemas.microsoft.com/office/powerpoint/2010/main" val="2880311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CEPI to draw attention towards prevention</a:t>
            </a:r>
            <a:r>
              <a:rPr lang="en-GB" baseline="0" dirty="0" smtClean="0"/>
              <a:t> of NTD e.g. vaccine development</a:t>
            </a:r>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pPr/>
              <a:t>14</a:t>
            </a:fld>
            <a:endParaRPr lang="en-GB"/>
          </a:p>
        </p:txBody>
      </p:sp>
    </p:spTree>
    <p:extLst>
      <p:ext uri="{BB962C8B-B14F-4D97-AF65-F5344CB8AC3E}">
        <p14:creationId xmlns:p14="http://schemas.microsoft.com/office/powerpoint/2010/main" val="3402723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B338C9D-95C9-4A7A-9B85-5292F0B188C3}" type="slidenum">
              <a:rPr lang="en-GB" smtClean="0"/>
              <a:pPr/>
              <a:t>15</a:t>
            </a:fld>
            <a:endParaRPr lang="en-GB"/>
          </a:p>
        </p:txBody>
      </p:sp>
    </p:spTree>
    <p:extLst>
      <p:ext uri="{BB962C8B-B14F-4D97-AF65-F5344CB8AC3E}">
        <p14:creationId xmlns:p14="http://schemas.microsoft.com/office/powerpoint/2010/main" val="38343431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0"/>
            <a:ext cx="8420100" cy="1470025"/>
          </a:xfrm>
        </p:spPr>
        <p:txBody>
          <a:bodyPr/>
          <a:lstStyle>
            <a:lvl1pPr>
              <a:defRPr b="1"/>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b="1">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50300" y="6324604"/>
            <a:ext cx="2311400" cy="365125"/>
          </a:xfrm>
          <a:prstGeom prst="rect">
            <a:avLst/>
          </a:prstGeom>
        </p:spPr>
        <p:txBody>
          <a:bodyPr/>
          <a:lstStyle>
            <a:lvl1pPr>
              <a:defRPr sz="1200" b="1" u="none">
                <a:solidFill>
                  <a:schemeClr val="tx2">
                    <a:lumMod val="50000"/>
                  </a:schemeClr>
                </a:solidFill>
              </a:defRPr>
            </a:lvl1p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941645"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6" name="Footer Placeholder 5"/>
          <p:cNvSpPr>
            <a:spLocks noGrp="1"/>
          </p:cNvSpPr>
          <p:nvPr>
            <p:ph type="ftr" sz="quarter" idx="11"/>
          </p:nvPr>
        </p:nvSpPr>
        <p:spPr>
          <a:xfrm>
            <a:off x="3384550" y="6356355"/>
            <a:ext cx="31369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1600205"/>
            <a:ext cx="89154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3"/>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43"/>
            <a:ext cx="65214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0"/>
            <a:ext cx="8420100" cy="1470025"/>
          </a:xfrm>
        </p:spPr>
        <p:txBody>
          <a:bodyPr/>
          <a:lstStyle>
            <a:lvl1pPr>
              <a:defRPr b="1"/>
            </a:lvl1pPr>
          </a:lstStyle>
          <a:p>
            <a:r>
              <a:rPr lang="en-US" smtClean="0"/>
              <a:t>Click to edit Master title style</a:t>
            </a:r>
            <a:endParaRPr lang="en-US" dirty="0"/>
          </a:p>
        </p:txBody>
      </p:sp>
      <p:sp>
        <p:nvSpPr>
          <p:cNvPr id="3" name="Subtitle 2"/>
          <p:cNvSpPr>
            <a:spLocks noGrp="1"/>
          </p:cNvSpPr>
          <p:nvPr>
            <p:ph type="subTitle" idx="1"/>
          </p:nvPr>
        </p:nvSpPr>
        <p:spPr>
          <a:xfrm>
            <a:off x="1485900" y="3886200"/>
            <a:ext cx="6934200" cy="1752600"/>
          </a:xfrm>
          <a:prstGeom prst="rect">
            <a:avLst/>
          </a:prstGeom>
        </p:spPr>
        <p:txBody>
          <a:bodyPr/>
          <a:lstStyle>
            <a:lvl1pPr marL="0" indent="0" algn="ctr">
              <a:buNone/>
              <a:defRPr b="1">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50300" y="6324604"/>
            <a:ext cx="2311400" cy="365125"/>
          </a:xfrm>
          <a:prstGeom prst="rect">
            <a:avLst/>
          </a:prstGeom>
        </p:spPr>
        <p:txBody>
          <a:bodyPr/>
          <a:lstStyle>
            <a:lvl1pPr>
              <a:defRPr sz="1200" b="1" u="none">
                <a:solidFill>
                  <a:schemeClr val="tx2">
                    <a:lumMod val="50000"/>
                  </a:schemeClr>
                </a:solidFill>
              </a:defRPr>
            </a:lvl1pPr>
          </a:lstStyle>
          <a:p>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1143000"/>
          </a:xfrm>
        </p:spPr>
        <p:txBody>
          <a:bodyPr/>
          <a:lstStyle>
            <a:lvl1pPr>
              <a:defRPr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09600" y="1447803"/>
            <a:ext cx="8915400" cy="4525963"/>
          </a:xfrm>
          <a:prstGeom prst="rect">
            <a:avLst/>
          </a:prstGeom>
        </p:spPr>
        <p:txBody>
          <a:bodyPr/>
          <a:lstStyle>
            <a:lvl1pPr>
              <a:defRPr b="1">
                <a:solidFill>
                  <a:srgbClr val="0070C0"/>
                </a:solidFill>
              </a:defRPr>
            </a:lvl1pPr>
          </a:lstStyle>
          <a:p>
            <a:pPr lvl="0"/>
            <a:r>
              <a:rPr lang="en-US" dirty="0" smtClean="0"/>
              <a:t>Click to edit Master text styles</a:t>
            </a:r>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958AAB20-2719-4A52-940F-0A9E320171E8}"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305800" y="6248404"/>
            <a:ext cx="2311400" cy="36512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en-US" dirty="0" smtClean="0"/>
              <a:t>www.eac.int</a:t>
            </a:r>
          </a:p>
          <a:p>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8915400" cy="1143000"/>
          </a:xfrm>
        </p:spPr>
        <p:txBody>
          <a:bodyPr/>
          <a:lstStyle>
            <a:lvl1pPr>
              <a:defRPr b="1">
                <a:solidFill>
                  <a:schemeClr val="bg1">
                    <a:lumMod val="95000"/>
                  </a:schemeClr>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4" name="Footer Placeholder 3"/>
          <p:cNvSpPr>
            <a:spLocks noGrp="1"/>
          </p:cNvSpPr>
          <p:nvPr>
            <p:ph type="ftr" sz="quarter" idx="11"/>
          </p:nvPr>
        </p:nvSpPr>
        <p:spPr>
          <a:xfrm>
            <a:off x="3384550" y="6356355"/>
            <a:ext cx="31369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82506" y="2906713"/>
            <a:ext cx="84201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5"/>
            <a:ext cx="43751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5"/>
            <a:ext cx="43751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6" name="Footer Placeholder 5"/>
          <p:cNvSpPr>
            <a:spLocks noGrp="1"/>
          </p:cNvSpPr>
          <p:nvPr>
            <p:ph type="ftr" sz="quarter" idx="11"/>
          </p:nvPr>
        </p:nvSpPr>
        <p:spPr>
          <a:xfrm>
            <a:off x="3384550" y="6356355"/>
            <a:ext cx="31369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3" y="1535113"/>
            <a:ext cx="437859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3" y="2174875"/>
            <a:ext cx="437859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8" name="Footer Placeholder 7"/>
          <p:cNvSpPr>
            <a:spLocks noGrp="1"/>
          </p:cNvSpPr>
          <p:nvPr>
            <p:ph type="ftr" sz="quarter" idx="11"/>
          </p:nvPr>
        </p:nvSpPr>
        <p:spPr>
          <a:xfrm>
            <a:off x="3384550" y="6356355"/>
            <a:ext cx="31369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4" name="Footer Placeholder 3"/>
          <p:cNvSpPr>
            <a:spLocks noGrp="1"/>
          </p:cNvSpPr>
          <p:nvPr>
            <p:ph type="ftr" sz="quarter" idx="11"/>
          </p:nvPr>
        </p:nvSpPr>
        <p:spPr>
          <a:xfrm>
            <a:off x="3384550" y="6356355"/>
            <a:ext cx="31369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lumMod val="95000"/>
            <a:alpha val="79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667001"/>
            <a:ext cx="84201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485900" y="4343400"/>
            <a:ext cx="6934200" cy="1752600"/>
          </a:xfrm>
          <a:prstGeom prst="rect">
            <a:avLst/>
          </a:prstGeom>
        </p:spPr>
        <p:txBody>
          <a:bodyPr/>
          <a:lstStyle>
            <a:lvl1pPr marL="0" indent="0" algn="ctr">
              <a:buNone/>
              <a:defRPr b="1">
                <a:solidFill>
                  <a:schemeClr val="tx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055"/>
            <a:ext cx="553772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6" name="Footer Placeholder 5"/>
          <p:cNvSpPr>
            <a:spLocks noGrp="1"/>
          </p:cNvSpPr>
          <p:nvPr>
            <p:ph type="ftr" sz="quarter" idx="11"/>
          </p:nvPr>
        </p:nvSpPr>
        <p:spPr>
          <a:xfrm>
            <a:off x="3384550" y="6356355"/>
            <a:ext cx="31369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41645"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941645"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6" name="Footer Placeholder 5"/>
          <p:cNvSpPr>
            <a:spLocks noGrp="1"/>
          </p:cNvSpPr>
          <p:nvPr>
            <p:ph type="ftr" sz="quarter" idx="11"/>
          </p:nvPr>
        </p:nvSpPr>
        <p:spPr>
          <a:xfrm>
            <a:off x="3384550" y="6356355"/>
            <a:ext cx="31369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1600205"/>
            <a:ext cx="89154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3"/>
            <a:ext cx="222885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95300" y="274643"/>
            <a:ext cx="652145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915400" cy="1143000"/>
          </a:xfrm>
        </p:spPr>
        <p:txBody>
          <a:bodyPr/>
          <a:lstStyle>
            <a:lvl1pPr>
              <a:defRPr b="1">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09600" y="1447803"/>
            <a:ext cx="8915400" cy="4525963"/>
          </a:xfrm>
          <a:prstGeom prst="rect">
            <a:avLst/>
          </a:prstGeom>
        </p:spPr>
        <p:txBody>
          <a:bodyPr/>
          <a:lstStyle>
            <a:lvl1pPr>
              <a:defRPr b="1">
                <a:solidFill>
                  <a:srgbClr val="002060"/>
                </a:solidFill>
              </a:defRPr>
            </a:lvl1pPr>
          </a:lstStyle>
          <a:p>
            <a:pPr lvl="0"/>
            <a:r>
              <a:rPr lang="en-US" dirty="0" smtClean="0"/>
              <a:t>Click to edit Master text styles</a:t>
            </a:r>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958AAB20-2719-4A52-940F-0A9E320171E8}"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305800" y="6248404"/>
            <a:ext cx="2311400" cy="365125"/>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Tx/>
              <a:buNone/>
              <a:tabLst/>
              <a:defRPr/>
            </a:lvl1pPr>
          </a:lstStyle>
          <a:p>
            <a:r>
              <a:rPr lang="en-US" dirty="0" smtClean="0"/>
              <a:t>www.eac.int</a:t>
            </a:r>
          </a:p>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8915400" cy="1143000"/>
          </a:xfrm>
        </p:spPr>
        <p:txBody>
          <a:bodyPr/>
          <a:lstStyle>
            <a:lvl1pPr>
              <a:defRPr b="1">
                <a:solidFill>
                  <a:schemeClr val="bg1">
                    <a:lumMod val="95000"/>
                  </a:schemeClr>
                </a:solidFill>
              </a:defRPr>
            </a:lvl1pPr>
          </a:lstStyle>
          <a:p>
            <a:r>
              <a:rPr lang="en-US" smtClean="0"/>
              <a:t>Click to edit Master title style</a:t>
            </a:r>
            <a:endParaRPr lang="en-US" dirty="0"/>
          </a:p>
        </p:txBody>
      </p:sp>
      <p:sp>
        <p:nvSpPr>
          <p:cNvPr id="3" name="Date Placeholder 2"/>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4" name="Footer Placeholder 3"/>
          <p:cNvSpPr>
            <a:spLocks noGrp="1"/>
          </p:cNvSpPr>
          <p:nvPr>
            <p:ph type="ftr" sz="quarter" idx="11"/>
          </p:nvPr>
        </p:nvSpPr>
        <p:spPr>
          <a:xfrm>
            <a:off x="3384550" y="6356355"/>
            <a:ext cx="31369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5"/>
            <a:ext cx="8420100" cy="1362075"/>
          </a:xfr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82506" y="2906713"/>
            <a:ext cx="84201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5" name="Footer Placeholder 4"/>
          <p:cNvSpPr>
            <a:spLocks noGrp="1"/>
          </p:cNvSpPr>
          <p:nvPr>
            <p:ph type="ftr" sz="quarter" idx="11"/>
          </p:nvPr>
        </p:nvSpPr>
        <p:spPr>
          <a:xfrm>
            <a:off x="3384550" y="6356355"/>
            <a:ext cx="31369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95300" y="1600205"/>
            <a:ext cx="43751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035550" y="1600205"/>
            <a:ext cx="43751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6" name="Footer Placeholder 5"/>
          <p:cNvSpPr>
            <a:spLocks noGrp="1"/>
          </p:cNvSpPr>
          <p:nvPr>
            <p:ph type="ftr" sz="quarter" idx="11"/>
          </p:nvPr>
        </p:nvSpPr>
        <p:spPr>
          <a:xfrm>
            <a:off x="3384550" y="6356355"/>
            <a:ext cx="31369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95300" y="1535113"/>
            <a:ext cx="437687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032113" y="1535113"/>
            <a:ext cx="437859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3" y="2174875"/>
            <a:ext cx="437859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8" name="Footer Placeholder 7"/>
          <p:cNvSpPr>
            <a:spLocks noGrp="1"/>
          </p:cNvSpPr>
          <p:nvPr>
            <p:ph type="ftr" sz="quarter" idx="11"/>
          </p:nvPr>
        </p:nvSpPr>
        <p:spPr>
          <a:xfrm>
            <a:off x="3384550" y="6356355"/>
            <a:ext cx="31369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4" name="Footer Placeholder 3"/>
          <p:cNvSpPr>
            <a:spLocks noGrp="1"/>
          </p:cNvSpPr>
          <p:nvPr>
            <p:ph type="ftr" sz="quarter" idx="11"/>
          </p:nvPr>
        </p:nvSpPr>
        <p:spPr>
          <a:xfrm>
            <a:off x="3384550" y="6356355"/>
            <a:ext cx="31369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872972" y="273055"/>
            <a:ext cx="553772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95300" y="1435103"/>
            <a:ext cx="3259006"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95300" y="6356355"/>
            <a:ext cx="2311400" cy="365125"/>
          </a:xfrm>
          <a:prstGeom prst="rect">
            <a:avLst/>
          </a:prstGeom>
        </p:spPr>
        <p:txBody>
          <a:bodyPr/>
          <a:lstStyle/>
          <a:p>
            <a:fld id="{01F1B676-D546-4733-9C6C-D55120E9913A}" type="datetimeFigureOut">
              <a:rPr lang="en-US" smtClean="0"/>
              <a:pPr/>
              <a:t>11/2/2016</a:t>
            </a:fld>
            <a:endParaRPr lang="en-US"/>
          </a:p>
        </p:txBody>
      </p:sp>
      <p:sp>
        <p:nvSpPr>
          <p:cNvPr id="6" name="Footer Placeholder 5"/>
          <p:cNvSpPr>
            <a:spLocks noGrp="1"/>
          </p:cNvSpPr>
          <p:nvPr>
            <p:ph type="ftr" sz="quarter" idx="11"/>
          </p:nvPr>
        </p:nvSpPr>
        <p:spPr>
          <a:xfrm>
            <a:off x="3384550" y="6356355"/>
            <a:ext cx="31369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7099300" y="6356355"/>
            <a:ext cx="2311400" cy="365125"/>
          </a:xfrm>
          <a:prstGeom prst="rect">
            <a:avLst/>
          </a:prstGeom>
        </p:spPr>
        <p:txBody>
          <a:bodyPr/>
          <a:lstStyle/>
          <a:p>
            <a:fld id="{2C82FB4C-045C-4810-B482-260863F188E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4.jpeg"/><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6.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7650" y="2514600"/>
            <a:ext cx="9245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149EC5-A7AE-4CEB-9CF7-36FF3E5AAD25}" type="datetimeFigureOut">
              <a:rPr lang="en-US" smtClean="0"/>
              <a:pPr/>
              <a:t>11/2/2016</a:t>
            </a:fld>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www.eac.int</a:t>
            </a:r>
            <a:endParaRPr lang="en-US" dirty="0"/>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smtClean="0"/>
              <a:t>www.eac.int</a:t>
            </a:r>
            <a:endParaRPr lang="en-US" dirty="0"/>
          </a:p>
        </p:txBody>
      </p:sp>
      <p:sp>
        <p:nvSpPr>
          <p:cNvPr id="10" name="Title 1"/>
          <p:cNvSpPr txBox="1">
            <a:spLocks/>
          </p:cNvSpPr>
          <p:nvPr userDrawn="1"/>
        </p:nvSpPr>
        <p:spPr>
          <a:xfrm>
            <a:off x="0" y="2514600"/>
            <a:ext cx="9906000" cy="1676400"/>
          </a:xfrm>
          <a:prstGeom prst="rect">
            <a:avLst/>
          </a:prstGeom>
        </p:spPr>
        <p:style>
          <a:lnRef idx="0">
            <a:schemeClr val="accent1"/>
          </a:lnRef>
          <a:fillRef idx="3">
            <a:schemeClr val="accent1"/>
          </a:fillRef>
          <a:effectRef idx="3">
            <a:schemeClr val="accent1"/>
          </a:effectRef>
          <a:fontRef idx="minor">
            <a:schemeClr val="lt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3200" b="1" i="0" u="none" strike="noStrike" kern="1200" cap="none" spc="0" normalizeH="0" baseline="0" noProof="0" dirty="0">
              <a:ln>
                <a:noFill/>
              </a:ln>
              <a:solidFill>
                <a:schemeClr val="bg1"/>
              </a:solidFill>
              <a:effectLst/>
              <a:uLnTx/>
              <a:uFillTx/>
              <a:latin typeface="+mn-lt"/>
              <a:ea typeface="+mn-ea"/>
              <a:cs typeface="+mn-cs"/>
            </a:endParaRPr>
          </a:p>
        </p:txBody>
      </p:sp>
      <p:pic>
        <p:nvPicPr>
          <p:cNvPr id="11" name="Content Placeholder 3"/>
          <p:cNvPicPr>
            <a:picLocks noChangeAspect="1"/>
          </p:cNvPicPr>
          <p:nvPr userDrawn="1"/>
        </p:nvPicPr>
        <p:blipFill rotWithShape="1">
          <a:blip r:embed="rId4" cstate="print">
            <a:extLst>
              <a:ext uri="{28A0092B-C50C-407E-A947-70E740481C1C}">
                <a14:useLocalDpi xmlns:a14="http://schemas.microsoft.com/office/drawing/2010/main" val="0"/>
              </a:ext>
            </a:extLst>
          </a:blip>
          <a:srcRect t="1853"/>
          <a:stretch/>
        </p:blipFill>
        <p:spPr>
          <a:xfrm>
            <a:off x="0" y="5905"/>
            <a:ext cx="1380356" cy="1494309"/>
          </a:xfrm>
          <a:prstGeom prst="rect">
            <a:avLst/>
          </a:prstGeom>
        </p:spPr>
        <p:style>
          <a:lnRef idx="0">
            <a:schemeClr val="accent5"/>
          </a:lnRef>
          <a:fillRef idx="3">
            <a:schemeClr val="accent5"/>
          </a:fillRef>
          <a:effectRef idx="3">
            <a:schemeClr val="accent5"/>
          </a:effectRef>
          <a:fontRef idx="minor">
            <a:schemeClr val="lt1"/>
          </a:fontRef>
        </p:style>
      </p:pic>
      <p:pic>
        <p:nvPicPr>
          <p:cNvPr id="12" name="Picture 1"/>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430344" y="0"/>
            <a:ext cx="1475656" cy="1484313"/>
          </a:xfrm>
          <a:prstGeom prst="rect">
            <a:avLst/>
          </a:prstGeom>
          <a:ln/>
          <a:extLst/>
        </p:spPr>
        <p:style>
          <a:lnRef idx="0">
            <a:schemeClr val="accent1"/>
          </a:lnRef>
          <a:fillRef idx="3">
            <a:schemeClr val="accent1"/>
          </a:fillRef>
          <a:effectRef idx="3">
            <a:schemeClr val="accent1"/>
          </a:effectRef>
          <a:fontRef idx="minor">
            <a:schemeClr val="lt1"/>
          </a:fontRef>
        </p:style>
      </p:pic>
    </p:spTree>
  </p:cSld>
  <p:clrMap bg1="lt1" tx1="dk1" bg2="lt2" tx2="dk2" accent1="accent1" accent2="accent2" accent3="accent3" accent4="accent4" accent5="accent5" accent6="accent6" hlink="hlink" folHlink="folHlink"/>
  <p:sldLayoutIdLst>
    <p:sldLayoutId id="2147483677" r:id="rId1"/>
    <p:sldLayoutId id="2147483689" r:id="rId2"/>
  </p:sldLayoutIdLst>
  <p:txStyles>
    <p:titleStyle>
      <a:lvl1pPr algn="ctr"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950" y="0"/>
            <a:ext cx="89154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pic>
        <p:nvPicPr>
          <p:cNvPr id="7" name="Picture 24"/>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 y="6575710"/>
            <a:ext cx="9906001" cy="282291"/>
          </a:xfrm>
          <a:prstGeom prst="rect">
            <a:avLst/>
          </a:prstGeom>
          <a:ln/>
          <a:extLst/>
        </p:spPr>
        <p:style>
          <a:lnRef idx="0">
            <a:schemeClr val="accent1"/>
          </a:lnRef>
          <a:fillRef idx="3">
            <a:schemeClr val="accent1"/>
          </a:fillRef>
          <a:effectRef idx="3">
            <a:schemeClr val="accent1"/>
          </a:effectRef>
          <a:fontRef idx="minor">
            <a:schemeClr val="lt1"/>
          </a:fontRef>
        </p:style>
      </p:pic>
      <p:sp>
        <p:nvSpPr>
          <p:cNvPr id="9" name="Text Placeholder 8"/>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Date Placeholder 9"/>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DCF279-79C3-446D-ADAD-CE97E109232B}" type="datetimeFigureOut">
              <a:rPr lang="en-US" smtClean="0"/>
              <a:pPr/>
              <a:t>11/2/2016</a:t>
            </a:fld>
            <a:endParaRPr lang="en-US"/>
          </a:p>
        </p:txBody>
      </p:sp>
      <p:sp>
        <p:nvSpPr>
          <p:cNvPr id="11" name="Slide Number Placeholder 10"/>
          <p:cNvSpPr>
            <a:spLocks noGrp="1"/>
          </p:cNvSpPr>
          <p:nvPr>
            <p:ph type="sldNum" sz="quarter" idx="4"/>
          </p:nvPr>
        </p:nvSpPr>
        <p:spPr>
          <a:xfrm>
            <a:off x="4572000" y="632460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76EA99-0194-4BA8-BEDB-2D53C2B26CEE}" type="slidenum">
              <a:rPr lang="en-US" smtClean="0"/>
              <a:pPr/>
              <a:t>‹#›</a:t>
            </a:fld>
            <a:endParaRPr lang="en-US" dirty="0"/>
          </a:p>
        </p:txBody>
      </p:sp>
      <p:sp>
        <p:nvSpPr>
          <p:cNvPr id="8" name="Footer Placeholder 7"/>
          <p:cNvSpPr>
            <a:spLocks noGrp="1"/>
          </p:cNvSpPr>
          <p:nvPr>
            <p:ph type="ftr" sz="quarter" idx="3"/>
          </p:nvPr>
        </p:nvSpPr>
        <p:spPr>
          <a:xfrm>
            <a:off x="7696200" y="6248402"/>
            <a:ext cx="3136900" cy="365125"/>
          </a:xfrm>
          <a:prstGeom prst="rect">
            <a:avLst/>
          </a:prstGeom>
        </p:spPr>
        <p:txBody>
          <a:bodyPr vert="horz" lIns="91440" tIns="45720" rIns="91440" bIns="45720" rtlCol="0" anchor="ctr"/>
          <a:lstStyle>
            <a:lvl1pPr algn="ctr">
              <a:defRPr sz="1200" b="1">
                <a:solidFill>
                  <a:schemeClr val="tx1">
                    <a:tint val="75000"/>
                  </a:schemeClr>
                </a:solidFill>
              </a:defRPr>
            </a:lvl1pPr>
          </a:lstStyle>
          <a:p>
            <a:r>
              <a:rPr lang="en-US" dirty="0" smtClean="0"/>
              <a:t>www.eac.int</a:t>
            </a:r>
            <a:endParaRPr lang="en-US" dirty="0"/>
          </a:p>
        </p:txBody>
      </p:sp>
      <p:sp>
        <p:nvSpPr>
          <p:cNvPr id="13" name="Title 1"/>
          <p:cNvSpPr txBox="1">
            <a:spLocks/>
          </p:cNvSpPr>
          <p:nvPr userDrawn="1"/>
        </p:nvSpPr>
        <p:spPr>
          <a:xfrm>
            <a:off x="914400" y="0"/>
            <a:ext cx="8991600" cy="990600"/>
          </a:xfrm>
          <a:prstGeom prst="rect">
            <a:avLst/>
          </a:prstGeom>
        </p:spPr>
        <p:style>
          <a:lnRef idx="0">
            <a:schemeClr val="accent1"/>
          </a:lnRef>
          <a:fillRef idx="3">
            <a:schemeClr val="accent1"/>
          </a:fillRef>
          <a:effectRef idx="3">
            <a:schemeClr val="accent1"/>
          </a:effectRef>
          <a:fontRef idx="minor">
            <a:schemeClr val="lt1"/>
          </a:fontRef>
        </p:style>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3200" b="1" i="0" u="none" strike="noStrike" kern="1200" cap="none" spc="0" normalizeH="0" baseline="0" noProof="0" dirty="0">
              <a:ln>
                <a:noFill/>
              </a:ln>
              <a:solidFill>
                <a:schemeClr val="bg1"/>
              </a:solidFill>
              <a:effectLst/>
              <a:uLnTx/>
              <a:uFillTx/>
              <a:latin typeface="+mn-lt"/>
              <a:ea typeface="+mn-ea"/>
              <a:cs typeface="+mn-cs"/>
            </a:endParaRPr>
          </a:p>
        </p:txBody>
      </p:sp>
      <p:pic>
        <p:nvPicPr>
          <p:cNvPr id="14" name="Content Placeholder 3"/>
          <p:cNvPicPr>
            <a:picLocks noChangeAspect="1"/>
          </p:cNvPicPr>
          <p:nvPr userDrawn="1"/>
        </p:nvPicPr>
        <p:blipFill rotWithShape="1">
          <a:blip r:embed="rId13" cstate="print">
            <a:extLst>
              <a:ext uri="{28A0092B-C50C-407E-A947-70E740481C1C}">
                <a14:useLocalDpi xmlns:a14="http://schemas.microsoft.com/office/drawing/2010/main" val="0"/>
              </a:ext>
            </a:extLst>
          </a:blip>
          <a:srcRect t="1853"/>
          <a:stretch/>
        </p:blipFill>
        <p:spPr>
          <a:xfrm>
            <a:off x="0" y="0"/>
            <a:ext cx="960166" cy="990600"/>
          </a:xfrm>
          <a:prstGeom prst="rect">
            <a:avLst/>
          </a:prstGeom>
        </p:spPr>
        <p:style>
          <a:lnRef idx="0">
            <a:schemeClr val="accent5"/>
          </a:lnRef>
          <a:fillRef idx="3">
            <a:schemeClr val="accent5"/>
          </a:fillRef>
          <a:effectRef idx="3">
            <a:schemeClr val="accent5"/>
          </a:effectRef>
          <a:fontRef idx="minor">
            <a:schemeClr val="lt1"/>
          </a:fontRef>
        </p:style>
      </p:pic>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Lst>
  <p:txStyles>
    <p:titleStyle>
      <a:lvl1pPr algn="ctr"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b="1" kern="1200">
          <a:solidFill>
            <a:srgbClr val="0070C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1" kern="1200">
          <a:solidFill>
            <a:srgbClr val="0070C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b="1" kern="1200">
          <a:solidFill>
            <a:srgbClr val="0070C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b="1" kern="1200">
          <a:solidFill>
            <a:srgbClr val="0070C0"/>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b="1" kern="1200">
          <a:solidFill>
            <a:srgbClr val="0070C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3"/>
          <a:srcRect/>
          <a:stretch>
            <a:fillRect/>
          </a:stretch>
        </p:blipFill>
        <p:spPr bwMode="auto">
          <a:xfrm>
            <a:off x="914401" y="0"/>
            <a:ext cx="8991600" cy="914400"/>
          </a:xfrm>
          <a:prstGeom prst="rect">
            <a:avLst/>
          </a:prstGeom>
          <a:noFill/>
          <a:ln w="9525">
            <a:noFill/>
            <a:miter lim="800000"/>
            <a:headEnd/>
            <a:tailEnd/>
          </a:ln>
          <a:effectLst/>
        </p:spPr>
      </p:pic>
      <p:pic>
        <p:nvPicPr>
          <p:cNvPr id="2051" name="Picture 3" descr="C:\Users\User\Desktop\eacc\eahrc logo.jpg"/>
          <p:cNvPicPr>
            <a:picLocks noChangeAspect="1" noChangeArrowheads="1"/>
          </p:cNvPicPr>
          <p:nvPr/>
        </p:nvPicPr>
        <p:blipFill>
          <a:blip r:embed="rId14" cstate="print">
            <a:lum/>
          </a:blip>
          <a:srcRect/>
          <a:stretch>
            <a:fillRect/>
          </a:stretch>
        </p:blipFill>
        <p:spPr bwMode="auto">
          <a:xfrm>
            <a:off x="2" y="3"/>
            <a:ext cx="859496" cy="914399"/>
          </a:xfrm>
          <a:prstGeom prst="rect">
            <a:avLst/>
          </a:prstGeom>
          <a:noFill/>
        </p:spPr>
      </p:pic>
      <p:sp>
        <p:nvSpPr>
          <p:cNvPr id="2" name="Title Placeholder 1"/>
          <p:cNvSpPr>
            <a:spLocks noGrp="1"/>
          </p:cNvSpPr>
          <p:nvPr>
            <p:ph type="title"/>
          </p:nvPr>
        </p:nvSpPr>
        <p:spPr>
          <a:xfrm>
            <a:off x="742950" y="0"/>
            <a:ext cx="89154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pic>
        <p:nvPicPr>
          <p:cNvPr id="7" name="Picture 24"/>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1" y="6575710"/>
            <a:ext cx="9906001" cy="282291"/>
          </a:xfrm>
          <a:prstGeom prst="rect">
            <a:avLst/>
          </a:prstGeom>
          <a:ln/>
          <a:extLst/>
        </p:spPr>
        <p:style>
          <a:lnRef idx="0">
            <a:schemeClr val="accent1"/>
          </a:lnRef>
          <a:fillRef idx="3">
            <a:schemeClr val="accent1"/>
          </a:fillRef>
          <a:effectRef idx="3">
            <a:schemeClr val="accent1"/>
          </a:effectRef>
          <a:fontRef idx="minor">
            <a:schemeClr val="lt1"/>
          </a:fontRef>
        </p:style>
      </p:pic>
      <p:sp>
        <p:nvSpPr>
          <p:cNvPr id="8" name="Footer Placeholder 7"/>
          <p:cNvSpPr>
            <a:spLocks noGrp="1"/>
          </p:cNvSpPr>
          <p:nvPr>
            <p:ph type="ftr" sz="quarter" idx="3"/>
          </p:nvPr>
        </p:nvSpPr>
        <p:spPr>
          <a:xfrm>
            <a:off x="7696200" y="6248402"/>
            <a:ext cx="3136900" cy="365125"/>
          </a:xfrm>
          <a:prstGeom prst="rect">
            <a:avLst/>
          </a:prstGeom>
        </p:spPr>
        <p:txBody>
          <a:bodyPr vert="horz" lIns="91440" tIns="45720" rIns="91440" bIns="45720" rtlCol="0" anchor="ctr"/>
          <a:lstStyle>
            <a:lvl1pPr algn="ctr">
              <a:defRPr sz="1200" b="1">
                <a:solidFill>
                  <a:schemeClr val="tx1">
                    <a:tint val="75000"/>
                  </a:schemeClr>
                </a:solidFill>
              </a:defRPr>
            </a:lvl1pPr>
          </a:lstStyle>
          <a:p>
            <a:r>
              <a:rPr lang="en-US" dirty="0" smtClean="0"/>
              <a:t>www.eac.int</a:t>
            </a:r>
            <a:endParaRPr lang="en-US" dirty="0"/>
          </a:p>
        </p:txBody>
      </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Lst>
  <p:txStyles>
    <p:titleStyle>
      <a:lvl1pPr algn="ctr" defTabSz="914400" rtl="0" eaLnBrk="1" latinLnBrk="0" hangingPunct="1">
        <a:spcBef>
          <a:spcPct val="0"/>
        </a:spcBef>
        <a:buNone/>
        <a:defRPr sz="4400" b="1" kern="1200">
          <a:solidFill>
            <a:schemeClr val="bg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gkibiki@eachq.or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3" Type="http://schemas.openxmlformats.org/officeDocument/2006/relationships/hyperlink" Target="http://www.un.org/sustainabledevelopment/poverty/" TargetMode="External"/><Relationship Id="rId18" Type="http://schemas.openxmlformats.org/officeDocument/2006/relationships/image" Target="../media/image10.jpeg"/><Relationship Id="rId26" Type="http://schemas.openxmlformats.org/officeDocument/2006/relationships/image" Target="../media/image14.jpeg"/><Relationship Id="rId21" Type="http://schemas.openxmlformats.org/officeDocument/2006/relationships/hyperlink" Target="http://www.un.org/sustainabledevelopment/economic-growth/" TargetMode="External"/><Relationship Id="rId34" Type="http://schemas.openxmlformats.org/officeDocument/2006/relationships/image" Target="../media/image22.jpeg"/><Relationship Id="rId7" Type="http://schemas.openxmlformats.org/officeDocument/2006/relationships/hyperlink" Target="http://www.un.org/sustainabledevelopment/peace-justice/" TargetMode="External"/><Relationship Id="rId12" Type="http://schemas.openxmlformats.org/officeDocument/2006/relationships/hyperlink" Target="http://www.un.org/sustainabledevelopment/sustainable-consumption-production/" TargetMode="External"/><Relationship Id="rId17" Type="http://schemas.openxmlformats.org/officeDocument/2006/relationships/hyperlink" Target="http://www.un.org/sustainabledevelopment/climate-change-2/" TargetMode="External"/><Relationship Id="rId25" Type="http://schemas.openxmlformats.org/officeDocument/2006/relationships/hyperlink" Target="http://www.un.org/sustainabledevelopment/health/" TargetMode="External"/><Relationship Id="rId33" Type="http://schemas.openxmlformats.org/officeDocument/2006/relationships/image" Target="../media/image21.jpeg"/><Relationship Id="rId2" Type="http://schemas.openxmlformats.org/officeDocument/2006/relationships/notesSlide" Target="../notesSlides/notesSlide5.xml"/><Relationship Id="rId16" Type="http://schemas.openxmlformats.org/officeDocument/2006/relationships/image" Target="../media/image9.jpeg"/><Relationship Id="rId20" Type="http://schemas.openxmlformats.org/officeDocument/2006/relationships/image" Target="../media/image11.jpeg"/><Relationship Id="rId29" Type="http://schemas.openxmlformats.org/officeDocument/2006/relationships/image" Target="../media/image17.jpeg"/><Relationship Id="rId1" Type="http://schemas.openxmlformats.org/officeDocument/2006/relationships/slideLayout" Target="../slideLayouts/slideLayout3.xml"/><Relationship Id="rId6" Type="http://schemas.openxmlformats.org/officeDocument/2006/relationships/hyperlink" Target="http://www.un.org/sustainabledevelopment/inequality/" TargetMode="External"/><Relationship Id="rId11" Type="http://schemas.openxmlformats.org/officeDocument/2006/relationships/hyperlink" Target="http://www.un.org/sustainabledevelopment/water-and-sanitation/" TargetMode="External"/><Relationship Id="rId24" Type="http://schemas.openxmlformats.org/officeDocument/2006/relationships/image" Target="../media/image13.jpeg"/><Relationship Id="rId32" Type="http://schemas.openxmlformats.org/officeDocument/2006/relationships/image" Target="../media/image20.jpeg"/><Relationship Id="rId37" Type="http://schemas.openxmlformats.org/officeDocument/2006/relationships/image" Target="../media/image25.jpeg"/><Relationship Id="rId5" Type="http://schemas.openxmlformats.org/officeDocument/2006/relationships/hyperlink" Target="http://www.un.org/sustainabledevelopment/education/" TargetMode="External"/><Relationship Id="rId15" Type="http://schemas.openxmlformats.org/officeDocument/2006/relationships/hyperlink" Target="http://www.un.org/sustainabledevelopment/energy/" TargetMode="External"/><Relationship Id="rId23" Type="http://schemas.openxmlformats.org/officeDocument/2006/relationships/hyperlink" Target="http://www.un.org/sustainabledevelopment/oceans/" TargetMode="External"/><Relationship Id="rId28" Type="http://schemas.openxmlformats.org/officeDocument/2006/relationships/image" Target="../media/image16.jpeg"/><Relationship Id="rId36" Type="http://schemas.openxmlformats.org/officeDocument/2006/relationships/image" Target="../media/image24.jpeg"/><Relationship Id="rId10" Type="http://schemas.openxmlformats.org/officeDocument/2006/relationships/hyperlink" Target="http://www.un.org/sustainabledevelopment/globalpartnerships/" TargetMode="External"/><Relationship Id="rId19" Type="http://schemas.openxmlformats.org/officeDocument/2006/relationships/hyperlink" Target="http://www.un.org/sustainabledevelopment/hunger/" TargetMode="External"/><Relationship Id="rId31" Type="http://schemas.openxmlformats.org/officeDocument/2006/relationships/image" Target="../media/image19.jpeg"/><Relationship Id="rId4" Type="http://schemas.openxmlformats.org/officeDocument/2006/relationships/hyperlink" Target="http://www.un.org/sustainabledevelopment/biodiversity/" TargetMode="External"/><Relationship Id="rId9" Type="http://schemas.openxmlformats.org/officeDocument/2006/relationships/hyperlink" Target="http://www.un.org/sustainabledevelopment/cities/" TargetMode="External"/><Relationship Id="rId14" Type="http://schemas.openxmlformats.org/officeDocument/2006/relationships/image" Target="../media/image8.jpeg"/><Relationship Id="rId22" Type="http://schemas.openxmlformats.org/officeDocument/2006/relationships/image" Target="../media/image12.jpeg"/><Relationship Id="rId27" Type="http://schemas.openxmlformats.org/officeDocument/2006/relationships/image" Target="../media/image15.jpeg"/><Relationship Id="rId30" Type="http://schemas.openxmlformats.org/officeDocument/2006/relationships/image" Target="../media/image18.jpeg"/><Relationship Id="rId35" Type="http://schemas.openxmlformats.org/officeDocument/2006/relationships/image" Target="../media/image23.jpeg"/><Relationship Id="rId8" Type="http://schemas.openxmlformats.org/officeDocument/2006/relationships/hyperlink" Target="http://www.un.org/sustainabledevelopment/gender-equality/" TargetMode="External"/><Relationship Id="rId3" Type="http://schemas.openxmlformats.org/officeDocument/2006/relationships/hyperlink" Target="http://www.un.org/sustainabledevelopment/infrastructure-industrialization/"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 y="4462986"/>
            <a:ext cx="9893300" cy="1891680"/>
          </a:xfrm>
        </p:spPr>
        <p:txBody>
          <a:bodyPr>
            <a:normAutofit/>
          </a:bodyPr>
          <a:lstStyle/>
          <a:p>
            <a:r>
              <a:rPr lang="en-GB" sz="1800" dirty="0" smtClean="0">
                <a:solidFill>
                  <a:schemeClr val="accent1">
                    <a:lumMod val="75000"/>
                  </a:schemeClr>
                </a:solidFill>
                <a:latin typeface="Century Gothic" pitchFamily="34" charset="0"/>
              </a:rPr>
              <a:t>Prof Gibson Kibiki; </a:t>
            </a:r>
            <a:r>
              <a:rPr lang="en-GB" sz="1400" dirty="0" smtClean="0">
                <a:solidFill>
                  <a:schemeClr val="accent1">
                    <a:lumMod val="75000"/>
                  </a:schemeClr>
                </a:solidFill>
                <a:latin typeface="Century Gothic" pitchFamily="34" charset="0"/>
              </a:rPr>
              <a:t>MD, MMed, PhD</a:t>
            </a:r>
            <a:r>
              <a:rPr lang="en-GB" sz="1400" dirty="0">
                <a:solidFill>
                  <a:schemeClr val="accent1">
                    <a:lumMod val="75000"/>
                  </a:schemeClr>
                </a:solidFill>
                <a:latin typeface="Century Gothic" pitchFamily="34" charset="0"/>
              </a:rPr>
              <a:t> </a:t>
            </a:r>
            <a:endParaRPr lang="en-GB" sz="1400" dirty="0" smtClean="0">
              <a:solidFill>
                <a:schemeClr val="accent1">
                  <a:lumMod val="75000"/>
                </a:schemeClr>
              </a:solidFill>
              <a:latin typeface="Century Gothic" pitchFamily="34" charset="0"/>
            </a:endParaRPr>
          </a:p>
          <a:p>
            <a:r>
              <a:rPr lang="en-GB" sz="1800" dirty="0" smtClean="0">
                <a:solidFill>
                  <a:schemeClr val="accent1">
                    <a:lumMod val="75000"/>
                  </a:schemeClr>
                </a:solidFill>
                <a:latin typeface="Century Gothic" pitchFamily="34" charset="0"/>
              </a:rPr>
              <a:t>Executive Secretary </a:t>
            </a:r>
          </a:p>
          <a:p>
            <a:r>
              <a:rPr lang="en-GB" sz="1800" dirty="0" smtClean="0">
                <a:solidFill>
                  <a:schemeClr val="accent1">
                    <a:lumMod val="75000"/>
                  </a:schemeClr>
                </a:solidFill>
                <a:latin typeface="Century Gothic" pitchFamily="34" charset="0"/>
              </a:rPr>
              <a:t>East African Health Research Commission</a:t>
            </a:r>
          </a:p>
          <a:p>
            <a:r>
              <a:rPr lang="en-GB" sz="1800" dirty="0" smtClean="0">
                <a:solidFill>
                  <a:schemeClr val="accent1">
                    <a:lumMod val="75000"/>
                  </a:schemeClr>
                </a:solidFill>
                <a:latin typeface="Century Gothic" pitchFamily="34" charset="0"/>
              </a:rPr>
              <a:t>East African Community</a:t>
            </a:r>
          </a:p>
          <a:p>
            <a:r>
              <a:rPr lang="en-GB" sz="1800" dirty="0" smtClean="0">
                <a:solidFill>
                  <a:schemeClr val="accent1">
                    <a:lumMod val="75000"/>
                  </a:schemeClr>
                </a:solidFill>
                <a:latin typeface="Century Gothic" pitchFamily="34" charset="0"/>
                <a:hlinkClick r:id="rId3"/>
              </a:rPr>
              <a:t>gkibiki@eachq.org</a:t>
            </a:r>
            <a:endParaRPr lang="en-GB" sz="1800" dirty="0" smtClean="0">
              <a:solidFill>
                <a:schemeClr val="accent1">
                  <a:lumMod val="75000"/>
                </a:schemeClr>
              </a:solidFill>
              <a:latin typeface="Century Gothic" pitchFamily="34" charset="0"/>
            </a:endParaRPr>
          </a:p>
        </p:txBody>
      </p:sp>
      <p:pic>
        <p:nvPicPr>
          <p:cNvPr id="6" name="Picture 24"/>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597424"/>
            <a:ext cx="9906000" cy="260576"/>
          </a:xfrm>
          <a:prstGeom prst="rect">
            <a:avLst/>
          </a:prstGeom>
          <a:ln/>
          <a:extLst/>
        </p:spPr>
        <p:style>
          <a:lnRef idx="0">
            <a:schemeClr val="accent1"/>
          </a:lnRef>
          <a:fillRef idx="3">
            <a:schemeClr val="accent1"/>
          </a:fillRef>
          <a:effectRef idx="3">
            <a:schemeClr val="accent1"/>
          </a:effectRef>
          <a:fontRef idx="minor">
            <a:schemeClr val="lt1"/>
          </a:fontRef>
        </p:style>
      </p:pic>
      <p:sp>
        <p:nvSpPr>
          <p:cNvPr id="9" name="Title 8"/>
          <p:cNvSpPr>
            <a:spLocks noGrp="1"/>
          </p:cNvSpPr>
          <p:nvPr>
            <p:ph type="ctrTitle"/>
          </p:nvPr>
        </p:nvSpPr>
        <p:spPr>
          <a:xfrm>
            <a:off x="0" y="2514600"/>
            <a:ext cx="9893299" cy="1676400"/>
          </a:xfrm>
        </p:spPr>
        <p:txBody>
          <a:bodyPr>
            <a:noAutofit/>
          </a:bodyPr>
          <a:lstStyle/>
          <a:p>
            <a:pPr lvl="0"/>
            <a:r>
              <a:rPr lang="en-GB" sz="2800" dirty="0" smtClean="0">
                <a:solidFill>
                  <a:schemeClr val="bg1">
                    <a:lumMod val="85000"/>
                  </a:schemeClr>
                </a:solidFill>
              </a:rPr>
              <a:t>EAC Initiative to support health Research and Development</a:t>
            </a:r>
            <a:r>
              <a:rPr lang="en-GB" sz="2400" dirty="0" smtClean="0"/>
              <a:t/>
            </a:r>
            <a:br>
              <a:rPr lang="en-GB" sz="2400" dirty="0" smtClean="0"/>
            </a:br>
            <a:r>
              <a:rPr lang="en-GB" sz="1900" dirty="0" smtClean="0"/>
              <a:t>1</a:t>
            </a:r>
            <a:r>
              <a:rPr lang="en-GB" sz="1900" baseline="30000" dirty="0" smtClean="0"/>
              <a:t>st</a:t>
            </a:r>
            <a:r>
              <a:rPr lang="en-GB" sz="1900" dirty="0" smtClean="0"/>
              <a:t> International Conference on Promoting Pharmaceutical Sector Investments in the EAC Region</a:t>
            </a:r>
            <a:endParaRPr lang="en-US" sz="1900" dirty="0">
              <a:solidFill>
                <a:schemeClr val="bg1">
                  <a:lumMod val="75000"/>
                </a:schemeClr>
              </a:solidFill>
            </a:endParaRPr>
          </a:p>
        </p:txBody>
      </p:sp>
    </p:spTree>
    <p:extLst>
      <p:ext uri="{BB962C8B-B14F-4D97-AF65-F5344CB8AC3E}">
        <p14:creationId xmlns:p14="http://schemas.microsoft.com/office/powerpoint/2010/main" val="164498125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066800"/>
            <a:ext cx="9677400" cy="5486400"/>
          </a:xfrm>
          <a:solidFill>
            <a:schemeClr val="bg1">
              <a:lumMod val="95000"/>
            </a:schemeClr>
          </a:solidFill>
        </p:spPr>
        <p:txBody>
          <a:bodyPr>
            <a:normAutofit/>
          </a:bodyPr>
          <a:lstStyle/>
          <a:p>
            <a:pPr marL="457200" lvl="1" indent="-457200">
              <a:buFont typeface="+mj-lt"/>
              <a:buAutoNum type="arabicPeriod"/>
            </a:pPr>
            <a:r>
              <a:rPr lang="en-GB" sz="1900" dirty="0">
                <a:solidFill>
                  <a:schemeClr val="accent1">
                    <a:lumMod val="75000"/>
                  </a:schemeClr>
                </a:solidFill>
              </a:rPr>
              <a:t> </a:t>
            </a:r>
            <a:r>
              <a:rPr lang="en-GB" sz="1800" dirty="0">
                <a:solidFill>
                  <a:schemeClr val="accent1">
                    <a:lumMod val="75000"/>
                  </a:schemeClr>
                </a:solidFill>
              </a:rPr>
              <a:t>EA Clinical Trials Network (EA TWENDE CTN)</a:t>
            </a:r>
          </a:p>
          <a:p>
            <a:pPr marL="1200150" lvl="3" indent="-342900"/>
            <a:r>
              <a:rPr lang="en-GB" sz="1500" dirty="0" smtClean="0">
                <a:solidFill>
                  <a:schemeClr val="accent1">
                    <a:lumMod val="75000"/>
                  </a:schemeClr>
                </a:solidFill>
              </a:rPr>
              <a:t>Critical mass (infrastructure, tech, human resource) for Clinical </a:t>
            </a:r>
            <a:r>
              <a:rPr lang="en-GB" sz="1500" dirty="0">
                <a:solidFill>
                  <a:schemeClr val="accent1">
                    <a:lumMod val="75000"/>
                  </a:schemeClr>
                </a:solidFill>
              </a:rPr>
              <a:t>trials in Drugs, Devices, </a:t>
            </a:r>
            <a:r>
              <a:rPr lang="en-GB" sz="1500" dirty="0" smtClean="0">
                <a:solidFill>
                  <a:schemeClr val="accent1">
                    <a:lumMod val="75000"/>
                  </a:schemeClr>
                </a:solidFill>
              </a:rPr>
              <a:t>vaccine,</a:t>
            </a:r>
            <a:endParaRPr lang="en-GB" sz="1500" dirty="0">
              <a:solidFill>
                <a:schemeClr val="accent1">
                  <a:lumMod val="75000"/>
                </a:schemeClr>
              </a:solidFill>
            </a:endParaRPr>
          </a:p>
          <a:p>
            <a:pPr marL="1200150" lvl="3" indent="-342900"/>
            <a:r>
              <a:rPr lang="en-GB" sz="1500" dirty="0">
                <a:solidFill>
                  <a:schemeClr val="accent1">
                    <a:lumMod val="75000"/>
                  </a:schemeClr>
                </a:solidFill>
              </a:rPr>
              <a:t>A fully fledged capacity development in clinical </a:t>
            </a:r>
            <a:r>
              <a:rPr lang="en-GB" sz="1500" dirty="0" smtClean="0">
                <a:solidFill>
                  <a:schemeClr val="accent1">
                    <a:lumMod val="75000"/>
                  </a:schemeClr>
                </a:solidFill>
              </a:rPr>
              <a:t>trials  </a:t>
            </a:r>
            <a:endParaRPr lang="en-GB" sz="1500" dirty="0">
              <a:solidFill>
                <a:schemeClr val="accent1">
                  <a:lumMod val="75000"/>
                </a:schemeClr>
              </a:solidFill>
            </a:endParaRPr>
          </a:p>
          <a:p>
            <a:pPr marL="1200150" lvl="3" indent="-342900"/>
            <a:r>
              <a:rPr lang="en-GB" sz="1500" dirty="0">
                <a:solidFill>
                  <a:schemeClr val="accent1">
                    <a:lumMod val="75000"/>
                  </a:schemeClr>
                </a:solidFill>
              </a:rPr>
              <a:t>Support the </a:t>
            </a:r>
            <a:r>
              <a:rPr lang="en-GB" sz="1500" dirty="0" smtClean="0">
                <a:solidFill>
                  <a:schemeClr val="accent1">
                    <a:lumMod val="75000"/>
                  </a:schemeClr>
                </a:solidFill>
              </a:rPr>
              <a:t>EAC Pharmaceutical </a:t>
            </a:r>
            <a:r>
              <a:rPr lang="en-GB" sz="1500" dirty="0">
                <a:solidFill>
                  <a:schemeClr val="accent1">
                    <a:lumMod val="75000"/>
                  </a:schemeClr>
                </a:solidFill>
              </a:rPr>
              <a:t>industry in EA; e.g. </a:t>
            </a:r>
            <a:r>
              <a:rPr lang="en-GB" sz="1500" dirty="0" smtClean="0">
                <a:solidFill>
                  <a:schemeClr val="accent1">
                    <a:lumMod val="75000"/>
                  </a:schemeClr>
                </a:solidFill>
              </a:rPr>
              <a:t>Bioanalytical studies; </a:t>
            </a:r>
            <a:r>
              <a:rPr lang="en-GB" sz="1500" dirty="0">
                <a:solidFill>
                  <a:schemeClr val="accent1">
                    <a:lumMod val="75000"/>
                  </a:schemeClr>
                </a:solidFill>
              </a:rPr>
              <a:t>Bio-equivalency</a:t>
            </a:r>
            <a:r>
              <a:rPr lang="en-GB" sz="1500" dirty="0" smtClean="0">
                <a:solidFill>
                  <a:schemeClr val="accent1">
                    <a:lumMod val="75000"/>
                  </a:schemeClr>
                </a:solidFill>
              </a:rPr>
              <a:t>, </a:t>
            </a:r>
            <a:r>
              <a:rPr lang="en-GB" sz="1500" dirty="0" err="1" smtClean="0">
                <a:solidFill>
                  <a:schemeClr val="accent1">
                    <a:lumMod val="75000"/>
                  </a:schemeClr>
                </a:solidFill>
              </a:rPr>
              <a:t>pharmacogenetics</a:t>
            </a:r>
            <a:r>
              <a:rPr lang="en-GB" sz="1500" dirty="0" smtClean="0">
                <a:solidFill>
                  <a:schemeClr val="accent1">
                    <a:lumMod val="75000"/>
                  </a:schemeClr>
                </a:solidFill>
              </a:rPr>
              <a:t>, etc. </a:t>
            </a:r>
          </a:p>
          <a:p>
            <a:pPr marL="1657350" lvl="4" indent="-342900"/>
            <a:r>
              <a:rPr lang="en-GB" sz="1500" dirty="0" smtClean="0">
                <a:solidFill>
                  <a:schemeClr val="accent1">
                    <a:lumMod val="75000"/>
                  </a:schemeClr>
                </a:solidFill>
              </a:rPr>
              <a:t>FEAPM (Federation of the EA Pharmaceutical Manufacturers) </a:t>
            </a:r>
            <a:endParaRPr lang="en-GB" sz="1500" dirty="0">
              <a:solidFill>
                <a:schemeClr val="accent1">
                  <a:lumMod val="75000"/>
                </a:schemeClr>
              </a:solidFill>
            </a:endParaRPr>
          </a:p>
          <a:p>
            <a:pPr marL="457200" lvl="1" indent="-457200">
              <a:buFont typeface="+mj-lt"/>
              <a:buAutoNum type="arabicPeriod"/>
            </a:pPr>
            <a:r>
              <a:rPr lang="nl-BE" sz="1800" dirty="0" smtClean="0">
                <a:solidFill>
                  <a:schemeClr val="accent1">
                    <a:lumMod val="75000"/>
                  </a:schemeClr>
                </a:solidFill>
              </a:rPr>
              <a:t>KM Platforms </a:t>
            </a:r>
          </a:p>
          <a:p>
            <a:pPr marL="857250" lvl="2" indent="-457200">
              <a:buFont typeface="+mj-lt"/>
              <a:buAutoNum type="arabicPeriod"/>
            </a:pPr>
            <a:r>
              <a:rPr lang="nl-BE" sz="1400" dirty="0" smtClean="0">
                <a:solidFill>
                  <a:schemeClr val="accent1">
                    <a:lumMod val="75000"/>
                  </a:schemeClr>
                </a:solidFill>
              </a:rPr>
              <a:t>Journal: The East African Health Research Journal x3/year. 1st issue Jan – March 2017</a:t>
            </a:r>
          </a:p>
          <a:p>
            <a:pPr marL="857250" lvl="2" indent="-457200">
              <a:buFont typeface="+mj-lt"/>
              <a:buAutoNum type="arabicPeriod"/>
            </a:pPr>
            <a:r>
              <a:rPr lang="nl-BE" sz="1400" dirty="0" smtClean="0">
                <a:solidFill>
                  <a:schemeClr val="accent1">
                    <a:lumMod val="75000"/>
                  </a:schemeClr>
                </a:solidFill>
              </a:rPr>
              <a:t>EA Health and Scientific Conference and International Health Exhibition and Trade Fair</a:t>
            </a:r>
          </a:p>
          <a:p>
            <a:pPr marL="1314450" lvl="3" indent="-457200">
              <a:buFont typeface="+mj-lt"/>
              <a:buAutoNum type="arabicPeriod"/>
            </a:pPr>
            <a:r>
              <a:rPr lang="nl-BE" sz="1000" dirty="0" smtClean="0">
                <a:solidFill>
                  <a:schemeClr val="accent1">
                    <a:lumMod val="75000"/>
                  </a:schemeClr>
                </a:solidFill>
              </a:rPr>
              <a:t>29th – 31st March 2017, Bujumbura, Rep Burundi</a:t>
            </a:r>
          </a:p>
          <a:p>
            <a:pPr marL="857250" lvl="2" indent="-457200">
              <a:buFont typeface="+mj-lt"/>
              <a:buAutoNum type="arabicPeriod"/>
            </a:pPr>
            <a:r>
              <a:rPr lang="nl-BE" sz="1400" dirty="0" smtClean="0">
                <a:solidFill>
                  <a:schemeClr val="accent1">
                    <a:lumMod val="75000"/>
                  </a:schemeClr>
                </a:solidFill>
              </a:rPr>
              <a:t>EA Web portal: a comprehensive compendium of health information</a:t>
            </a:r>
          </a:p>
          <a:p>
            <a:pPr marL="1314450" lvl="3" indent="-457200">
              <a:buFont typeface="+mj-lt"/>
              <a:buAutoNum type="arabicPeriod"/>
            </a:pPr>
            <a:r>
              <a:rPr lang="nl-BE" sz="1100" dirty="0" smtClean="0">
                <a:solidFill>
                  <a:schemeClr val="accent1">
                    <a:lumMod val="75000"/>
                  </a:schemeClr>
                </a:solidFill>
              </a:rPr>
              <a:t>EA Pharm industry visible globally </a:t>
            </a:r>
          </a:p>
          <a:p>
            <a:pPr marL="1314450" lvl="3" indent="-457200">
              <a:buFont typeface="+mj-lt"/>
              <a:buAutoNum type="arabicPeriod"/>
            </a:pPr>
            <a:r>
              <a:rPr lang="nl-BE" sz="1000" dirty="0" smtClean="0">
                <a:solidFill>
                  <a:schemeClr val="accent1">
                    <a:lumMod val="75000"/>
                  </a:schemeClr>
                </a:solidFill>
              </a:rPr>
              <a:t>EA </a:t>
            </a:r>
            <a:r>
              <a:rPr lang="nl-BE" sz="1000" dirty="0">
                <a:solidFill>
                  <a:schemeClr val="accent1">
                    <a:lumMod val="75000"/>
                  </a:schemeClr>
                </a:solidFill>
              </a:rPr>
              <a:t>Open Science Cloud for Health Network  </a:t>
            </a:r>
            <a:endParaRPr lang="en-GB" sz="1000" dirty="0">
              <a:solidFill>
                <a:schemeClr val="accent1">
                  <a:lumMod val="75000"/>
                </a:schemeClr>
              </a:solidFill>
            </a:endParaRPr>
          </a:p>
          <a:p>
            <a:pPr marL="0" indent="0">
              <a:buNone/>
            </a:pPr>
            <a:r>
              <a:rPr lang="en-GB" sz="1800" dirty="0" smtClean="0">
                <a:solidFill>
                  <a:schemeClr val="accent1">
                    <a:lumMod val="75000"/>
                  </a:schemeClr>
                </a:solidFill>
              </a:rPr>
              <a:t>3</a:t>
            </a:r>
            <a:r>
              <a:rPr lang="en-GB" sz="1800" dirty="0">
                <a:solidFill>
                  <a:schemeClr val="accent1">
                    <a:lumMod val="75000"/>
                  </a:schemeClr>
                </a:solidFill>
              </a:rPr>
              <a:t>.     REACH – PI: Regional East African Community Health Policy Initiative </a:t>
            </a:r>
          </a:p>
          <a:p>
            <a:pPr lvl="1"/>
            <a:r>
              <a:rPr lang="en-GB" sz="1500" dirty="0">
                <a:solidFill>
                  <a:schemeClr val="accent1">
                    <a:lumMod val="75000"/>
                  </a:schemeClr>
                </a:solidFill>
              </a:rPr>
              <a:t>Platform for Knowledge transfer linking researchers and health policy makers for evidence-informed policy and practice. </a:t>
            </a:r>
            <a:endParaRPr lang="en-GB" sz="1500" dirty="0" smtClean="0">
              <a:solidFill>
                <a:schemeClr val="accent1">
                  <a:lumMod val="75000"/>
                </a:schemeClr>
              </a:solidFill>
            </a:endParaRPr>
          </a:p>
          <a:p>
            <a:pPr lvl="1"/>
            <a:r>
              <a:rPr lang="en-GB" sz="1500" dirty="0" smtClean="0">
                <a:solidFill>
                  <a:schemeClr val="accent1">
                    <a:lumMod val="75000"/>
                  </a:schemeClr>
                </a:solidFill>
              </a:rPr>
              <a:t>A </a:t>
            </a:r>
            <a:r>
              <a:rPr lang="en-GB" sz="1500" dirty="0">
                <a:solidFill>
                  <a:schemeClr val="accent1">
                    <a:lumMod val="75000"/>
                  </a:schemeClr>
                </a:solidFill>
              </a:rPr>
              <a:t>knowledge translation strategy to promote health</a:t>
            </a:r>
          </a:p>
          <a:p>
            <a:pPr marL="0" indent="0">
              <a:buNone/>
            </a:pPr>
            <a:r>
              <a:rPr lang="en-GB" sz="1800" dirty="0">
                <a:solidFill>
                  <a:schemeClr val="accent1">
                    <a:lumMod val="75000"/>
                  </a:schemeClr>
                </a:solidFill>
              </a:rPr>
              <a:t>4.     EA Regional Harmonisation of Ethics and Regulatory processes </a:t>
            </a:r>
          </a:p>
          <a:p>
            <a:pPr lvl="1"/>
            <a:r>
              <a:rPr lang="en-GB" sz="1600" dirty="0">
                <a:solidFill>
                  <a:schemeClr val="tx2"/>
                </a:solidFill>
              </a:rPr>
              <a:t>Smooth processing of ethics and regulatory requirements for research programmes in the </a:t>
            </a:r>
            <a:r>
              <a:rPr lang="en-GB" sz="1600" dirty="0" smtClean="0">
                <a:solidFill>
                  <a:schemeClr val="tx2"/>
                </a:solidFill>
              </a:rPr>
              <a:t>region</a:t>
            </a:r>
          </a:p>
          <a:p>
            <a:pPr lvl="1"/>
            <a:r>
              <a:rPr lang="en-GB" sz="1600" dirty="0" smtClean="0">
                <a:solidFill>
                  <a:schemeClr val="tx2"/>
                </a:solidFill>
              </a:rPr>
              <a:t>Baseline studies </a:t>
            </a:r>
            <a:endParaRPr lang="en-GB" sz="1600" dirty="0">
              <a:solidFill>
                <a:schemeClr val="tx2"/>
              </a:solidFill>
            </a:endParaRPr>
          </a:p>
        </p:txBody>
      </p:sp>
      <p:sp>
        <p:nvSpPr>
          <p:cNvPr id="6" name="Title 5"/>
          <p:cNvSpPr>
            <a:spLocks noGrp="1"/>
          </p:cNvSpPr>
          <p:nvPr>
            <p:ph type="title"/>
          </p:nvPr>
        </p:nvSpPr>
        <p:spPr>
          <a:xfrm>
            <a:off x="990600" y="184150"/>
            <a:ext cx="8915400" cy="762002"/>
          </a:xfrm>
        </p:spPr>
        <p:txBody>
          <a:bodyPr>
            <a:normAutofit fontScale="90000"/>
          </a:bodyPr>
          <a:lstStyle/>
          <a:p>
            <a:r>
              <a:rPr lang="en-GB" sz="3200" dirty="0">
                <a:solidFill>
                  <a:schemeClr val="bg1">
                    <a:lumMod val="85000"/>
                  </a:schemeClr>
                </a:solidFill>
              </a:rPr>
              <a:t>EAHRC </a:t>
            </a:r>
            <a:r>
              <a:rPr lang="en-GB" sz="3200" dirty="0" smtClean="0">
                <a:solidFill>
                  <a:schemeClr val="bg1">
                    <a:lumMod val="85000"/>
                  </a:schemeClr>
                </a:solidFill>
              </a:rPr>
              <a:t>PROGRAMMES </a:t>
            </a:r>
            <a:r>
              <a:rPr lang="en-GB" sz="3200" dirty="0" smtClean="0"/>
              <a:t/>
            </a:r>
            <a:br>
              <a:rPr lang="en-GB" sz="3200" dirty="0" smtClean="0"/>
            </a:br>
            <a:r>
              <a:rPr lang="en-GB" sz="2200" dirty="0" smtClean="0"/>
              <a:t>relevant to the EA Pharm Industry</a:t>
            </a:r>
            <a:endParaRPr lang="en-GB" sz="2200" dirty="0"/>
          </a:p>
        </p:txBody>
      </p:sp>
    </p:spTree>
    <p:extLst>
      <p:ext uri="{BB962C8B-B14F-4D97-AF65-F5344CB8AC3E}">
        <p14:creationId xmlns:p14="http://schemas.microsoft.com/office/powerpoint/2010/main" val="17941230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idx="1"/>
          </p:nvPr>
        </p:nvSpPr>
        <p:spPr/>
        <p:txBody>
          <a:bodyPr>
            <a:normAutofit/>
          </a:bodyPr>
          <a:lstStyle/>
          <a:p>
            <a:pPr algn="ctr"/>
            <a:r>
              <a:rPr lang="en-GB" sz="4000" dirty="0" smtClean="0"/>
              <a:t>KEY FACTORS</a:t>
            </a:r>
            <a:endParaRPr lang="en-GB" sz="4000" dirty="0"/>
          </a:p>
        </p:txBody>
      </p:sp>
    </p:spTree>
    <p:extLst>
      <p:ext uri="{BB962C8B-B14F-4D97-AF65-F5344CB8AC3E}">
        <p14:creationId xmlns:p14="http://schemas.microsoft.com/office/powerpoint/2010/main" val="734172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
            <a:ext cx="8856460" cy="831226"/>
          </a:xfrm>
        </p:spPr>
        <p:txBody>
          <a:bodyPr>
            <a:normAutofit fontScale="90000"/>
          </a:bodyPr>
          <a:lstStyle/>
          <a:p>
            <a:r>
              <a:rPr lang="en-GB" dirty="0" smtClean="0">
                <a:solidFill>
                  <a:schemeClr val="bg1">
                    <a:lumMod val="85000"/>
                  </a:schemeClr>
                </a:solidFill>
              </a:rPr>
              <a:t>Over the next 15-years:</a:t>
            </a:r>
            <a:br>
              <a:rPr lang="en-GB" dirty="0" smtClean="0">
                <a:solidFill>
                  <a:schemeClr val="bg1">
                    <a:lumMod val="85000"/>
                  </a:schemeClr>
                </a:solidFill>
              </a:rPr>
            </a:br>
            <a:r>
              <a:rPr lang="en-GB" sz="2200" dirty="0" smtClean="0">
                <a:solidFill>
                  <a:schemeClr val="bg1">
                    <a:lumMod val="85000"/>
                  </a:schemeClr>
                </a:solidFill>
              </a:rPr>
              <a:t>end poverty, protect the planet, ensure prosperity for all</a:t>
            </a:r>
            <a:endParaRPr lang="en-GB" sz="2200" dirty="0">
              <a:solidFill>
                <a:schemeClr val="bg1">
                  <a:lumMod val="85000"/>
                </a:schemeClr>
              </a:solidFill>
            </a:endParaRPr>
          </a:p>
        </p:txBody>
      </p:sp>
      <p:sp>
        <p:nvSpPr>
          <p:cNvPr id="4" name="Rectangle 39"/>
          <p:cNvSpPr>
            <a:spLocks noChangeArrowheads="1"/>
          </p:cNvSpPr>
          <p:nvPr/>
        </p:nvSpPr>
        <p:spPr bwMode="auto">
          <a:xfrm>
            <a:off x="304800" y="2961065"/>
            <a:ext cx="9906000" cy="313932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3"/>
              </a:rPr>
              <a:t>  </a:t>
            </a:r>
            <a:endParaRPr kumimoji="0" lang="en-US" altLang="en-US" sz="8800" b="0" i="0" u="none" strike="noStrike" cap="none" normalizeH="0" baseline="0" dirty="0" smtClean="0">
              <a:ln>
                <a:noFill/>
              </a:ln>
              <a:solidFill>
                <a:srgbClr val="5B5B5B"/>
              </a:solidFill>
              <a:effectLst/>
              <a:latin typeface="Open Sans"/>
              <a:hlinkClick r:id="rId3"/>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4"/>
              </a:rPr>
              <a:t>  </a:t>
            </a:r>
            <a:endParaRPr kumimoji="0" lang="en-US" altLang="en-US" sz="8800" b="0" i="0" u="none" strike="noStrike" cap="none" normalizeH="0" baseline="0" dirty="0" smtClean="0">
              <a:ln>
                <a:noFill/>
              </a:ln>
              <a:solidFill>
                <a:srgbClr val="5B5B5B"/>
              </a:solidFill>
              <a:effectLst/>
              <a:latin typeface="Open Sans"/>
              <a:hlinkClick r:id="rId4"/>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5"/>
              </a:rPr>
              <a:t>  </a:t>
            </a:r>
            <a:endParaRPr kumimoji="0" lang="en-US" altLang="en-US" sz="300" b="0" i="0" u="none" strike="noStrike" cap="none" normalizeH="0" baseline="0" dirty="0" smtClean="0">
              <a:ln>
                <a:noFill/>
              </a:ln>
              <a:solidFill>
                <a:schemeClr val="tx1"/>
              </a:solidFill>
              <a:effectLst/>
              <a:hlinkClick r:id="rId5"/>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6"/>
              </a:rPr>
              <a:t>  </a:t>
            </a:r>
            <a:endParaRPr kumimoji="0" lang="en-US" altLang="en-US" sz="8800" b="0" i="0" u="none" strike="noStrike" cap="none" normalizeH="0" baseline="0" dirty="0" smtClean="0">
              <a:ln>
                <a:noFill/>
              </a:ln>
              <a:solidFill>
                <a:srgbClr val="5B5B5B"/>
              </a:solidFill>
              <a:effectLst/>
              <a:latin typeface="Open Sans"/>
              <a:hlinkClick r:id="rId6"/>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7"/>
              </a:rPr>
              <a:t>  </a:t>
            </a:r>
            <a:endParaRPr kumimoji="0" lang="en-US" altLang="en-US" sz="8800" b="0" i="0" u="none" strike="noStrike" cap="none" normalizeH="0" baseline="0" dirty="0" smtClean="0">
              <a:ln>
                <a:noFill/>
              </a:ln>
              <a:solidFill>
                <a:srgbClr val="5B5B5B"/>
              </a:solidFill>
              <a:effectLst/>
              <a:latin typeface="Open Sans"/>
              <a:hlinkClick r:id="rId7"/>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8"/>
              </a:rPr>
              <a:t>  </a:t>
            </a:r>
            <a:endParaRPr kumimoji="0" lang="en-US" altLang="en-US" sz="300" b="0" i="0" u="none" strike="noStrike" cap="none" normalizeH="0" baseline="0" dirty="0" smtClean="0">
              <a:ln>
                <a:noFill/>
              </a:ln>
              <a:solidFill>
                <a:schemeClr val="tx1"/>
              </a:solidFill>
              <a:effectLst/>
              <a:hlinkClick r:id="rId8"/>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9"/>
              </a:rPr>
              <a:t>  </a:t>
            </a:r>
            <a:endParaRPr kumimoji="0" lang="en-US" altLang="en-US" sz="8800" b="0" i="0" u="none" strike="noStrike" cap="none" normalizeH="0" baseline="0" dirty="0" smtClean="0">
              <a:ln>
                <a:noFill/>
              </a:ln>
              <a:solidFill>
                <a:srgbClr val="5B5B5B"/>
              </a:solidFill>
              <a:effectLst/>
              <a:latin typeface="Open Sans"/>
              <a:hlinkClick r:id="rId9"/>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0"/>
              </a:rPr>
              <a:t>  </a:t>
            </a:r>
            <a:endParaRPr kumimoji="0" lang="en-US" altLang="en-US" sz="8800" b="0" i="0" u="none" strike="noStrike" cap="none" normalizeH="0" baseline="0" dirty="0" smtClean="0">
              <a:ln>
                <a:noFill/>
              </a:ln>
              <a:solidFill>
                <a:srgbClr val="5B5B5B"/>
              </a:solidFill>
              <a:effectLst/>
              <a:latin typeface="Open Sans"/>
              <a:hlinkClick r:id="rId1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1"/>
              </a:rPr>
              <a:t>  </a:t>
            </a:r>
            <a:endParaRPr kumimoji="0" lang="en-US" altLang="en-US" sz="300" b="0" i="0" u="none" strike="noStrike" cap="none" normalizeH="0" baseline="0" dirty="0" smtClean="0">
              <a:ln>
                <a:noFill/>
              </a:ln>
              <a:solidFill>
                <a:schemeClr val="tx1"/>
              </a:solidFill>
              <a:effectLst/>
              <a:hlinkClick r:id="rId11"/>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8800" b="0" i="0" u="none" strike="noStrike" cap="none" normalizeH="0" baseline="0" dirty="0" smtClean="0">
              <a:ln>
                <a:noFill/>
              </a:ln>
              <a:solidFill>
                <a:srgbClr val="5B5B5B"/>
              </a:solidFill>
              <a:effectLst/>
              <a:latin typeface="Open Sans"/>
              <a:hlinkClick r:id="rId1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8800" b="0" i="0" u="none" strike="noStrike" cap="none" normalizeH="0" baseline="0" dirty="0" smtClean="0">
              <a:ln>
                <a:noFill/>
              </a:ln>
              <a:solidFill>
                <a:srgbClr val="5B5B5B"/>
              </a:solidFill>
              <a:effectLst/>
              <a:latin typeface="Open Sans"/>
              <a:hlinkClick r:id="rId1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300" b="0" i="0" u="none" strike="noStrike" cap="none" normalizeH="0" baseline="0" dirty="0" smtClean="0">
              <a:ln>
                <a:noFill/>
              </a:ln>
              <a:solidFill>
                <a:schemeClr val="tx1"/>
              </a:solidFill>
              <a:effectLst/>
              <a:hlinkClick r:id="rId1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8800" b="0" i="0" u="none" strike="noStrike" cap="none" normalizeH="0" baseline="0" dirty="0" smtClean="0">
              <a:ln>
                <a:noFill/>
              </a:ln>
              <a:solidFill>
                <a:srgbClr val="5B5B5B"/>
              </a:solidFill>
              <a:effectLst/>
              <a:latin typeface="Open Sans"/>
              <a:hlinkClick r:id="rId1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8800" b="0" i="0" u="none" strike="noStrike" cap="none" normalizeH="0" baseline="0" dirty="0" smtClean="0">
              <a:ln>
                <a:noFill/>
              </a:ln>
              <a:solidFill>
                <a:srgbClr val="5B5B5B"/>
              </a:solidFill>
              <a:effectLst/>
              <a:latin typeface="Open Sans"/>
              <a:hlinkClick r:id="rId1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300" b="0" i="0" u="none" strike="noStrike" cap="none" normalizeH="0" baseline="0" dirty="0" smtClean="0">
              <a:ln>
                <a:noFill/>
              </a:ln>
              <a:solidFill>
                <a:schemeClr val="tx1"/>
              </a:solidFill>
              <a:effectLst/>
              <a:hlinkClick r:id="rId1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8800" b="0" i="0" u="none" strike="noStrike" cap="none" normalizeH="0" baseline="0" dirty="0" smtClean="0">
              <a:ln>
                <a:noFill/>
              </a:ln>
              <a:solidFill>
                <a:srgbClr val="5B5B5B"/>
              </a:solidFill>
              <a:effectLst/>
              <a:latin typeface="Open Sans"/>
              <a:hlinkClick r:id="rId1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1C75BA"/>
                </a:solidFill>
                <a:effectLst/>
                <a:latin typeface="Open Sans"/>
                <a:hlinkClick r:id="rId12"/>
              </a:rPr>
              <a:t>  </a:t>
            </a:r>
            <a:endParaRPr kumimoji="0" lang="en-US" altLang="en-US" sz="8800" b="0" i="0" u="none" strike="noStrike" cap="none" normalizeH="0" baseline="0" dirty="0" smtClean="0">
              <a:ln>
                <a:noFill/>
              </a:ln>
              <a:solidFill>
                <a:srgbClr val="5B5B5B"/>
              </a:solidFill>
              <a:effectLst/>
              <a:latin typeface="Open Sans"/>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5B5B5B"/>
                </a:solidFill>
                <a:effectLst/>
                <a:latin typeface="Open Sans"/>
              </a:rPr>
              <a:t>  </a:t>
            </a:r>
            <a:endParaRPr kumimoji="0" lang="en-US" altLang="en-US" sz="300" b="0" i="0" u="none" strike="noStrike" cap="none" normalizeH="0" baseline="0" dirty="0" smtClean="0">
              <a:ln>
                <a:noFill/>
              </a:ln>
              <a:solidFill>
                <a:schemeClr val="tx1"/>
              </a:solidFill>
              <a:effectLst/>
            </a:endParaRPr>
          </a:p>
        </p:txBody>
      </p:sp>
      <p:pic>
        <p:nvPicPr>
          <p:cNvPr id="1064" name="Picture 40" descr="No Poverty">
            <a:hlinkClick r:id="rId13"/>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930641" y="1193175"/>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65" name="Picture 41" descr="Affordable and clean energy">
            <a:hlinkClick r:id="rId15"/>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933717" y="2968708"/>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66" name="Picture 42" descr="Climate Action">
            <a:hlinkClick r:id="rId17"/>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1930641" y="4436510"/>
            <a:ext cx="1400175" cy="1400176"/>
          </a:xfrm>
          <a:prstGeom prst="rect">
            <a:avLst/>
          </a:prstGeom>
          <a:noFill/>
          <a:extLst>
            <a:ext uri="{909E8E84-426E-40DD-AFC4-6F175D3DCCD1}">
              <a14:hiddenFill xmlns:a14="http://schemas.microsoft.com/office/drawing/2010/main">
                <a:solidFill>
                  <a:srgbClr val="FFFFFF"/>
                </a:solidFill>
              </a14:hiddenFill>
            </a:ext>
          </a:extLst>
        </p:spPr>
      </p:pic>
      <p:pic>
        <p:nvPicPr>
          <p:cNvPr id="1067" name="Picture 43" descr="Zero Hunger">
            <a:hlinkClick r:id="rId19"/>
          </p:cNvPr>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478610" y="1175713"/>
            <a:ext cx="1400175" cy="1400176"/>
          </a:xfrm>
          <a:prstGeom prst="rect">
            <a:avLst/>
          </a:prstGeom>
          <a:noFill/>
          <a:extLst>
            <a:ext uri="{909E8E84-426E-40DD-AFC4-6F175D3DCCD1}">
              <a14:hiddenFill xmlns:a14="http://schemas.microsoft.com/office/drawing/2010/main">
                <a:solidFill>
                  <a:srgbClr val="FFFFFF"/>
                </a:solidFill>
              </a14:hiddenFill>
            </a:ext>
          </a:extLst>
        </p:spPr>
      </p:pic>
      <p:pic>
        <p:nvPicPr>
          <p:cNvPr id="1068" name="Picture 44" descr="Decent work and economic growth">
            <a:hlinkClick r:id="rId21"/>
          </p:cNvPr>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529879" y="2969003"/>
            <a:ext cx="1400175" cy="1400176"/>
          </a:xfrm>
          <a:prstGeom prst="rect">
            <a:avLst/>
          </a:prstGeom>
          <a:noFill/>
          <a:extLst>
            <a:ext uri="{909E8E84-426E-40DD-AFC4-6F175D3DCCD1}">
              <a14:hiddenFill xmlns:a14="http://schemas.microsoft.com/office/drawing/2010/main">
                <a:solidFill>
                  <a:srgbClr val="FFFFFF"/>
                </a:solidFill>
              </a14:hiddenFill>
            </a:ext>
          </a:extLst>
        </p:spPr>
      </p:pic>
      <p:pic>
        <p:nvPicPr>
          <p:cNvPr id="1069" name="Picture 45" descr="Life below water">
            <a:hlinkClick r:id="rId23"/>
          </p:cNvPr>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3523357" y="4430160"/>
            <a:ext cx="1400175" cy="1400176"/>
          </a:xfrm>
          <a:prstGeom prst="rect">
            <a:avLst/>
          </a:prstGeom>
          <a:noFill/>
          <a:extLst>
            <a:ext uri="{909E8E84-426E-40DD-AFC4-6F175D3DCCD1}">
              <a14:hiddenFill xmlns:a14="http://schemas.microsoft.com/office/drawing/2010/main">
                <a:solidFill>
                  <a:srgbClr val="FFFFFF"/>
                </a:solidFill>
              </a14:hiddenFill>
            </a:ext>
          </a:extLst>
        </p:spPr>
      </p:pic>
      <p:pic>
        <p:nvPicPr>
          <p:cNvPr id="1070" name="Picture 46" descr="Good Health and Well-Being">
            <a:hlinkClick r:id="rId25"/>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5061840" y="1099440"/>
            <a:ext cx="1719959" cy="1719960"/>
          </a:xfrm>
          <a:prstGeom prst="rect">
            <a:avLst/>
          </a:prstGeom>
          <a:ln w="76200">
            <a:solidFill>
              <a:srgbClr val="7030A0"/>
            </a:solidFill>
            <a:prstDash val="sysDot"/>
          </a:ln>
          <a:extLst/>
        </p:spPr>
        <p:style>
          <a:lnRef idx="0">
            <a:schemeClr val="accent4"/>
          </a:lnRef>
          <a:fillRef idx="3">
            <a:schemeClr val="accent4"/>
          </a:fillRef>
          <a:effectRef idx="3">
            <a:schemeClr val="accent4"/>
          </a:effectRef>
          <a:fontRef idx="minor">
            <a:schemeClr val="lt1"/>
          </a:fontRef>
        </p:style>
      </p:pic>
      <p:pic>
        <p:nvPicPr>
          <p:cNvPr id="1071" name="Picture 47" descr="Industry, innovation and infrastructure">
            <a:hlinkClick r:id="rId3"/>
          </p:cNvPr>
          <p:cNvPicPr>
            <a:picLocks noChangeAspect="1" noChangeArrowheads="1"/>
          </p:cNvPicPr>
          <p:nvPr/>
        </p:nvPicPr>
        <p:blipFill>
          <a:blip r:embed="rId27" cstate="print">
            <a:extLst>
              <a:ext uri="{28A0092B-C50C-407E-A947-70E740481C1C}">
                <a14:useLocalDpi xmlns:a14="http://schemas.microsoft.com/office/drawing/2010/main" val="0"/>
              </a:ext>
            </a:extLst>
          </a:blip>
          <a:srcRect/>
          <a:stretch>
            <a:fillRect/>
          </a:stretch>
        </p:blipFill>
        <p:spPr bwMode="auto">
          <a:xfrm>
            <a:off x="5221731" y="2961065"/>
            <a:ext cx="1400175" cy="1400176"/>
          </a:xfrm>
          <a:prstGeom prst="rect">
            <a:avLst/>
          </a:prstGeom>
          <a:noFill/>
          <a:extLst>
            <a:ext uri="{909E8E84-426E-40DD-AFC4-6F175D3DCCD1}">
              <a14:hiddenFill xmlns:a14="http://schemas.microsoft.com/office/drawing/2010/main">
                <a:solidFill>
                  <a:srgbClr val="FFFFFF"/>
                </a:solidFill>
              </a14:hiddenFill>
            </a:ext>
          </a:extLst>
        </p:spPr>
      </p:pic>
      <p:pic>
        <p:nvPicPr>
          <p:cNvPr id="1072" name="Picture 48" descr="Life on land">
            <a:hlinkClick r:id="rId4"/>
          </p:cNvPr>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5221730" y="4436510"/>
            <a:ext cx="1400175" cy="1400176"/>
          </a:xfrm>
          <a:prstGeom prst="rect">
            <a:avLst/>
          </a:prstGeom>
          <a:noFill/>
          <a:extLst>
            <a:ext uri="{909E8E84-426E-40DD-AFC4-6F175D3DCCD1}">
              <a14:hiddenFill xmlns:a14="http://schemas.microsoft.com/office/drawing/2010/main">
                <a:solidFill>
                  <a:srgbClr val="FFFFFF"/>
                </a:solidFill>
              </a14:hiddenFill>
            </a:ext>
          </a:extLst>
        </p:spPr>
      </p:pic>
      <p:pic>
        <p:nvPicPr>
          <p:cNvPr id="1073" name="Picture 49" descr="Quality education">
            <a:hlinkClick r:id="rId5"/>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6914255" y="1193175"/>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74" name="Picture 50" descr="Reduced inequalities">
            <a:hlinkClick r:id="rId6"/>
          </p:cNvPr>
          <p:cNvPicPr>
            <a:picLocks noChangeAspect="1" noChangeArrowheads="1"/>
          </p:cNvPicPr>
          <p:nvPr/>
        </p:nvPicPr>
        <p:blipFill>
          <a:blip r:embed="rId30" cstate="print">
            <a:extLst>
              <a:ext uri="{28A0092B-C50C-407E-A947-70E740481C1C}">
                <a14:useLocalDpi xmlns:a14="http://schemas.microsoft.com/office/drawing/2010/main" val="0"/>
              </a:ext>
            </a:extLst>
          </a:blip>
          <a:srcRect/>
          <a:stretch>
            <a:fillRect/>
          </a:stretch>
        </p:blipFill>
        <p:spPr bwMode="auto">
          <a:xfrm>
            <a:off x="6919711" y="2968708"/>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75" name="Picture 51" descr="Peace, justice and strong institutions">
            <a:hlinkClick r:id="rId7"/>
          </p:cNvPr>
          <p:cNvPicPr>
            <a:picLocks noChangeAspect="1" noChangeArrowheads="1"/>
          </p:cNvPicPr>
          <p:nvPr/>
        </p:nvPicPr>
        <p:blipFill>
          <a:blip r:embed="rId31" cstate="print">
            <a:extLst>
              <a:ext uri="{28A0092B-C50C-407E-A947-70E740481C1C}">
                <a14:useLocalDpi xmlns:a14="http://schemas.microsoft.com/office/drawing/2010/main" val="0"/>
              </a:ext>
            </a:extLst>
          </a:blip>
          <a:srcRect/>
          <a:stretch>
            <a:fillRect/>
          </a:stretch>
        </p:blipFill>
        <p:spPr bwMode="auto">
          <a:xfrm>
            <a:off x="6919711" y="4436510"/>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76" name="Picture 52" descr="Gender Equality">
            <a:hlinkClick r:id="rId8"/>
          </p:cNvPr>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8446887" y="1193176"/>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77" name="Picture 53" descr="Sustainable cities and communities">
            <a:hlinkClick r:id="rId9"/>
          </p:cNvPr>
          <p:cNvPicPr>
            <a:picLocks noChangeAspect="1" noChangeArrowheads="1"/>
          </p:cNvPicPr>
          <p:nvPr/>
        </p:nvPicPr>
        <p:blipFill>
          <a:blip r:embed="rId33" cstate="print">
            <a:extLst>
              <a:ext uri="{28A0092B-C50C-407E-A947-70E740481C1C}">
                <a14:useLocalDpi xmlns:a14="http://schemas.microsoft.com/office/drawing/2010/main" val="0"/>
              </a:ext>
            </a:extLst>
          </a:blip>
          <a:srcRect/>
          <a:stretch>
            <a:fillRect/>
          </a:stretch>
        </p:blipFill>
        <p:spPr bwMode="auto">
          <a:xfrm>
            <a:off x="8446886" y="2917681"/>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78" name="Picture 54" descr="Partnerships for the goals">
            <a:hlinkClick r:id="rId10"/>
          </p:cNvPr>
          <p:cNvPicPr>
            <a:picLocks noChangeAspect="1" noChangeArrowheads="1"/>
          </p:cNvPicPr>
          <p:nvPr/>
        </p:nvPicPr>
        <p:blipFill>
          <a:blip r:embed="rId34" cstate="print">
            <a:extLst>
              <a:ext uri="{28A0092B-C50C-407E-A947-70E740481C1C}">
                <a14:useLocalDpi xmlns:a14="http://schemas.microsoft.com/office/drawing/2010/main" val="0"/>
              </a:ext>
            </a:extLst>
          </a:blip>
          <a:srcRect/>
          <a:stretch>
            <a:fillRect/>
          </a:stretch>
        </p:blipFill>
        <p:spPr bwMode="auto">
          <a:xfrm>
            <a:off x="8446885" y="4430160"/>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79" name="Picture 55" descr="Clean water and sanitation">
            <a:hlinkClick r:id="rId11"/>
          </p:cNvPr>
          <p:cNvPicPr>
            <a:picLocks noChangeAspect="1" noChangeArrowheads="1"/>
          </p:cNvPicPr>
          <p:nvPr/>
        </p:nvPicPr>
        <p:blipFill>
          <a:blip r:embed="rId35" cstate="print">
            <a:extLst>
              <a:ext uri="{28A0092B-C50C-407E-A947-70E740481C1C}">
                <a14:useLocalDpi xmlns:a14="http://schemas.microsoft.com/office/drawing/2010/main" val="0"/>
              </a:ext>
            </a:extLst>
          </a:blip>
          <a:srcRect/>
          <a:stretch>
            <a:fillRect/>
          </a:stretch>
        </p:blipFill>
        <p:spPr bwMode="auto">
          <a:xfrm>
            <a:off x="371326" y="2968708"/>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80" name="Picture 56" descr="Responsible consumption and production">
            <a:hlinkClick r:id="rId12"/>
          </p:cNvPr>
          <p:cNvPicPr>
            <a:picLocks noChangeAspect="1" noChangeArrowheads="1"/>
          </p:cNvPicPr>
          <p:nvPr/>
        </p:nvPicPr>
        <p:blipFill>
          <a:blip r:embed="rId36" cstate="print">
            <a:extLst>
              <a:ext uri="{28A0092B-C50C-407E-A947-70E740481C1C}">
                <a14:useLocalDpi xmlns:a14="http://schemas.microsoft.com/office/drawing/2010/main" val="0"/>
              </a:ext>
            </a:extLst>
          </a:blip>
          <a:srcRect/>
          <a:stretch>
            <a:fillRect/>
          </a:stretch>
        </p:blipFill>
        <p:spPr bwMode="auto">
          <a:xfrm>
            <a:off x="379412" y="4436510"/>
            <a:ext cx="1400175" cy="1400175"/>
          </a:xfrm>
          <a:prstGeom prst="rect">
            <a:avLst/>
          </a:prstGeom>
          <a:noFill/>
          <a:extLst>
            <a:ext uri="{909E8E84-426E-40DD-AFC4-6F175D3DCCD1}">
              <a14:hiddenFill xmlns:a14="http://schemas.microsoft.com/office/drawing/2010/main">
                <a:solidFill>
                  <a:srgbClr val="FFFFFF"/>
                </a:solidFill>
              </a14:hiddenFill>
            </a:ext>
          </a:extLst>
        </p:spPr>
      </p:pic>
      <p:pic>
        <p:nvPicPr>
          <p:cNvPr id="1081" name="Picture 57" descr="Sustainable development goals"/>
          <p:cNvPicPr>
            <a:picLocks noChangeAspect="1" noChangeArrowheads="1"/>
          </p:cNvPicPr>
          <p:nvPr/>
        </p:nvPicPr>
        <p:blipFill>
          <a:blip r:embed="rId37" cstate="print">
            <a:extLst>
              <a:ext uri="{28A0092B-C50C-407E-A947-70E740481C1C}">
                <a14:useLocalDpi xmlns:a14="http://schemas.microsoft.com/office/drawing/2010/main" val="0"/>
              </a:ext>
            </a:extLst>
          </a:blip>
          <a:srcRect/>
          <a:stretch>
            <a:fillRect/>
          </a:stretch>
        </p:blipFill>
        <p:spPr bwMode="auto">
          <a:xfrm>
            <a:off x="279299" y="1193176"/>
            <a:ext cx="1400175" cy="134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3873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52400"/>
            <a:ext cx="8686800" cy="762000"/>
          </a:xfrm>
        </p:spPr>
        <p:txBody>
          <a:bodyPr>
            <a:normAutofit fontScale="90000"/>
          </a:bodyPr>
          <a:lstStyle/>
          <a:p>
            <a:r>
              <a:rPr lang="en-GB" sz="3600" dirty="0" smtClean="0">
                <a:solidFill>
                  <a:schemeClr val="bg1">
                    <a:lumMod val="75000"/>
                  </a:schemeClr>
                </a:solidFill>
              </a:rPr>
              <a:t>Key factors</a:t>
            </a:r>
            <a:br>
              <a:rPr lang="en-GB" sz="3600" dirty="0" smtClean="0">
                <a:solidFill>
                  <a:schemeClr val="bg1">
                    <a:lumMod val="75000"/>
                  </a:schemeClr>
                </a:solidFill>
              </a:rPr>
            </a:br>
            <a:r>
              <a:rPr lang="en-GB" sz="2200" dirty="0" smtClean="0"/>
              <a:t>unique for the millennium and major for LMICs  </a:t>
            </a:r>
            <a:endParaRPr lang="en-GB" sz="2200" dirty="0"/>
          </a:p>
        </p:txBody>
      </p:sp>
      <p:sp>
        <p:nvSpPr>
          <p:cNvPr id="4" name="Content Placeholder 3"/>
          <p:cNvSpPr>
            <a:spLocks noGrp="1"/>
          </p:cNvSpPr>
          <p:nvPr>
            <p:ph sz="half" idx="2"/>
          </p:nvPr>
        </p:nvSpPr>
        <p:spPr>
          <a:xfrm>
            <a:off x="139700" y="1066800"/>
            <a:ext cx="4719770" cy="5486400"/>
          </a:xfrm>
        </p:spPr>
        <p:txBody>
          <a:bodyPr>
            <a:normAutofit fontScale="77500" lnSpcReduction="20000"/>
          </a:bodyPr>
          <a:lstStyle/>
          <a:p>
            <a:r>
              <a:rPr lang="en-GB" dirty="0" smtClean="0">
                <a:solidFill>
                  <a:schemeClr val="accent1">
                    <a:lumMod val="75000"/>
                  </a:schemeClr>
                </a:solidFill>
              </a:rPr>
              <a:t>Globalisation</a:t>
            </a:r>
          </a:p>
          <a:p>
            <a:pPr lvl="1"/>
            <a:r>
              <a:rPr lang="en-GB" b="0" dirty="0" smtClean="0"/>
              <a:t>Unlike anytime before, Globalisation will be a key </a:t>
            </a:r>
            <a:r>
              <a:rPr lang="en-GB" b="0" dirty="0"/>
              <a:t>feature of this </a:t>
            </a:r>
            <a:r>
              <a:rPr lang="en-GB" b="0" dirty="0" smtClean="0"/>
              <a:t>millennium and have major influence to health</a:t>
            </a:r>
          </a:p>
          <a:p>
            <a:pPr lvl="2"/>
            <a:r>
              <a:rPr lang="en-GB" b="0" dirty="0" smtClean="0"/>
              <a:t>Epidemiology: change in disease transmission pattern </a:t>
            </a:r>
          </a:p>
          <a:p>
            <a:pPr lvl="1"/>
            <a:r>
              <a:rPr lang="en-GB" b="0" dirty="0" smtClean="0"/>
              <a:t>The paradox between opportunities and threats to health, makes Globalisation a delicate balance</a:t>
            </a:r>
          </a:p>
          <a:p>
            <a:r>
              <a:rPr lang="en-GB" dirty="0" smtClean="0">
                <a:solidFill>
                  <a:schemeClr val="accent1">
                    <a:lumMod val="75000"/>
                  </a:schemeClr>
                </a:solidFill>
              </a:rPr>
              <a:t>Global climate change </a:t>
            </a:r>
          </a:p>
          <a:p>
            <a:pPr lvl="1"/>
            <a:r>
              <a:rPr lang="en-GB" b="0" dirty="0"/>
              <a:t>Until now, changes in the global climate have occurred naturally, across centuries or millennia </a:t>
            </a:r>
            <a:endParaRPr lang="en-GB" b="0" dirty="0" smtClean="0"/>
          </a:p>
          <a:p>
            <a:pPr lvl="1"/>
            <a:r>
              <a:rPr lang="en-GB" b="0" dirty="0"/>
              <a:t>Over the past few decades </a:t>
            </a:r>
            <a:endParaRPr lang="en-GB" b="0" dirty="0" smtClean="0"/>
          </a:p>
          <a:p>
            <a:pPr lvl="2"/>
            <a:r>
              <a:rPr lang="en-GB" b="0" dirty="0" smtClean="0"/>
              <a:t>Human </a:t>
            </a:r>
            <a:r>
              <a:rPr lang="en-GB" b="0" dirty="0"/>
              <a:t>actions </a:t>
            </a:r>
            <a:r>
              <a:rPr lang="en-GB" b="0" dirty="0" smtClean="0"/>
              <a:t>are significantly changing </a:t>
            </a:r>
            <a:r>
              <a:rPr lang="en-GB" b="0" dirty="0"/>
              <a:t>atmospheric composition </a:t>
            </a:r>
            <a:r>
              <a:rPr lang="en-GB" b="0" dirty="0">
                <a:sym typeface="Wingdings" panose="05000000000000000000" pitchFamily="2" charset="2"/>
              </a:rPr>
              <a:t> </a:t>
            </a:r>
            <a:r>
              <a:rPr lang="en-GB" b="0" dirty="0"/>
              <a:t>global climate </a:t>
            </a:r>
            <a:r>
              <a:rPr lang="en-GB" b="0" dirty="0" smtClean="0"/>
              <a:t>change </a:t>
            </a:r>
            <a:r>
              <a:rPr lang="en-GB" b="0" dirty="0" smtClean="0">
                <a:sym typeface="Wingdings" panose="05000000000000000000" pitchFamily="2" charset="2"/>
              </a:rPr>
              <a:t>pose serious health risks (drought, floods, etc.)</a:t>
            </a:r>
          </a:p>
          <a:p>
            <a:r>
              <a:rPr lang="en-GB" dirty="0">
                <a:solidFill>
                  <a:schemeClr val="accent1">
                    <a:lumMod val="75000"/>
                  </a:schemeClr>
                </a:solidFill>
                <a:sym typeface="Wingdings" panose="05000000000000000000" pitchFamily="2" charset="2"/>
              </a:rPr>
              <a:t>M</a:t>
            </a:r>
            <a:r>
              <a:rPr lang="en-GB" dirty="0" smtClean="0">
                <a:solidFill>
                  <a:schemeClr val="accent1">
                    <a:lumMod val="75000"/>
                  </a:schemeClr>
                </a:solidFill>
                <a:sym typeface="Wingdings" panose="05000000000000000000" pitchFamily="2" charset="2"/>
              </a:rPr>
              <a:t>ost of the deadliest epidemics in the history of mankind are still prevalent, and new epidemics are incipient </a:t>
            </a:r>
          </a:p>
          <a:p>
            <a:pPr lvl="1"/>
            <a:r>
              <a:rPr lang="en-GB" b="0" dirty="0"/>
              <a:t>Let’s not turn back to business as usual once we are over with an epidemic </a:t>
            </a:r>
            <a:r>
              <a:rPr lang="en-GB" b="0" dirty="0" smtClean="0"/>
              <a:t>crisis</a:t>
            </a:r>
          </a:p>
          <a:p>
            <a:pPr lvl="2"/>
            <a:r>
              <a:rPr lang="en-GB" b="0" dirty="0" smtClean="0"/>
              <a:t>as </a:t>
            </a:r>
            <a:r>
              <a:rPr lang="en-GB" b="0" dirty="0"/>
              <a:t>we are likely to confront the toughest </a:t>
            </a:r>
            <a:r>
              <a:rPr lang="en-GB" b="0" dirty="0" smtClean="0"/>
              <a:t>crisis </a:t>
            </a:r>
            <a:r>
              <a:rPr lang="en-GB" b="0" dirty="0"/>
              <a:t>in disease outbreaks once again in our </a:t>
            </a:r>
            <a:r>
              <a:rPr lang="en-GB" b="0" dirty="0" smtClean="0"/>
              <a:t>lifetime</a:t>
            </a:r>
            <a:endParaRPr lang="en-GB" b="0" dirty="0"/>
          </a:p>
        </p:txBody>
      </p:sp>
      <p:sp>
        <p:nvSpPr>
          <p:cNvPr id="6" name="Content Placeholder 5"/>
          <p:cNvSpPr>
            <a:spLocks noGrp="1"/>
          </p:cNvSpPr>
          <p:nvPr>
            <p:ph sz="quarter" idx="4"/>
          </p:nvPr>
        </p:nvSpPr>
        <p:spPr>
          <a:xfrm>
            <a:off x="4859470" y="990600"/>
            <a:ext cx="4957630" cy="5562600"/>
          </a:xfrm>
        </p:spPr>
        <p:txBody>
          <a:bodyPr>
            <a:normAutofit lnSpcReduction="10000"/>
          </a:bodyPr>
          <a:lstStyle/>
          <a:p>
            <a:r>
              <a:rPr lang="en-GB" sz="2000" dirty="0" smtClean="0">
                <a:solidFill>
                  <a:schemeClr val="accent1">
                    <a:lumMod val="75000"/>
                  </a:schemeClr>
                </a:solidFill>
              </a:rPr>
              <a:t>Convergence of NCDs and IDs (TDs) </a:t>
            </a:r>
          </a:p>
          <a:p>
            <a:pPr lvl="1"/>
            <a:r>
              <a:rPr lang="en-GB" sz="1600" b="0" dirty="0" smtClean="0"/>
              <a:t>NCD </a:t>
            </a:r>
            <a:r>
              <a:rPr lang="en-GB" sz="1600" b="0" dirty="0"/>
              <a:t>are setting in a terrain which has been </a:t>
            </a:r>
            <a:r>
              <a:rPr lang="en-GB" sz="1600" b="0" dirty="0" smtClean="0"/>
              <a:t>significantly modulated </a:t>
            </a:r>
            <a:r>
              <a:rPr lang="en-GB" sz="1600" b="0" dirty="0"/>
              <a:t>by </a:t>
            </a:r>
            <a:r>
              <a:rPr lang="en-GB" sz="1600" b="0" dirty="0" smtClean="0"/>
              <a:t>chronic occurrence of ID and </a:t>
            </a:r>
            <a:r>
              <a:rPr lang="en-GB" sz="1600" b="0" dirty="0"/>
              <a:t>NTD</a:t>
            </a:r>
          </a:p>
          <a:p>
            <a:pPr lvl="1"/>
            <a:r>
              <a:rPr lang="en-GB" sz="1800" b="0" dirty="0" smtClean="0"/>
              <a:t>The convergence </a:t>
            </a:r>
            <a:r>
              <a:rPr lang="en-GB" sz="1800" b="0" dirty="0" smtClean="0">
                <a:sym typeface="Wingdings" panose="05000000000000000000" pitchFamily="2" charset="2"/>
              </a:rPr>
              <a:t> to</a:t>
            </a:r>
            <a:r>
              <a:rPr lang="en-GB" sz="1800" b="0" dirty="0" smtClean="0"/>
              <a:t> specific features different from NCD alone</a:t>
            </a:r>
          </a:p>
          <a:p>
            <a:pPr lvl="3"/>
            <a:r>
              <a:rPr lang="en-GB" b="0" dirty="0" smtClean="0"/>
              <a:t>HIV &amp; DM</a:t>
            </a:r>
          </a:p>
          <a:p>
            <a:pPr lvl="3"/>
            <a:r>
              <a:rPr lang="en-GB" b="0" dirty="0" smtClean="0"/>
              <a:t>TB &amp; DM</a:t>
            </a:r>
          </a:p>
          <a:p>
            <a:pPr lvl="1"/>
            <a:r>
              <a:rPr lang="en-GB" sz="1800" b="0" dirty="0" smtClean="0"/>
              <a:t>Research is imperative to guide treatment modalities, and thus pharm manufacturing</a:t>
            </a:r>
          </a:p>
          <a:p>
            <a:r>
              <a:rPr lang="en-GB" sz="2200" dirty="0" smtClean="0">
                <a:solidFill>
                  <a:schemeClr val="accent1">
                    <a:lumMod val="75000"/>
                  </a:schemeClr>
                </a:solidFill>
              </a:rPr>
              <a:t>Antimicrobial resistance</a:t>
            </a:r>
          </a:p>
          <a:p>
            <a:pPr lvl="1"/>
            <a:r>
              <a:rPr lang="en-GB" sz="1800" b="0" dirty="0" smtClean="0"/>
              <a:t>We are rapidly loosing the available agents due to resistance</a:t>
            </a:r>
          </a:p>
          <a:p>
            <a:pPr lvl="1"/>
            <a:r>
              <a:rPr lang="en-GB" sz="1800" b="0" dirty="0" smtClean="0"/>
              <a:t>May head back to the pre-antimicrobial era</a:t>
            </a:r>
          </a:p>
          <a:p>
            <a:pPr lvl="2"/>
            <a:r>
              <a:rPr lang="en-GB" sz="1600" b="0" dirty="0" smtClean="0"/>
              <a:t>Trivial ailment </a:t>
            </a:r>
            <a:r>
              <a:rPr lang="en-GB" sz="1600" b="0" dirty="0" smtClean="0">
                <a:sym typeface="Wingdings" panose="05000000000000000000" pitchFamily="2" charset="2"/>
              </a:rPr>
              <a:t> death </a:t>
            </a:r>
            <a:endParaRPr lang="en-GB" sz="1600" b="0" dirty="0" smtClean="0"/>
          </a:p>
          <a:p>
            <a:pPr lvl="1"/>
            <a:r>
              <a:rPr lang="en-GB" sz="1800" b="0" dirty="0" smtClean="0"/>
              <a:t>New approaches, new products are urgently needed</a:t>
            </a:r>
          </a:p>
          <a:p>
            <a:pPr lvl="1"/>
            <a:r>
              <a:rPr lang="en-GB" sz="1800" b="0" dirty="0" smtClean="0"/>
              <a:t>ID are here for a long haul! Coupled by NCDs</a:t>
            </a:r>
          </a:p>
        </p:txBody>
      </p:sp>
    </p:spTree>
    <p:extLst>
      <p:ext uri="{BB962C8B-B14F-4D97-AF65-F5344CB8AC3E}">
        <p14:creationId xmlns:p14="http://schemas.microsoft.com/office/powerpoint/2010/main" val="4057404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034" y="142852"/>
            <a:ext cx="8796366" cy="695348"/>
          </a:xfrm>
        </p:spPr>
        <p:txBody>
          <a:bodyPr>
            <a:normAutofit fontScale="90000"/>
          </a:bodyPr>
          <a:lstStyle/>
          <a:p>
            <a:r>
              <a:rPr lang="en-GB" sz="3200" dirty="0" smtClean="0">
                <a:solidFill>
                  <a:schemeClr val="bg1">
                    <a:lumMod val="85000"/>
                  </a:schemeClr>
                </a:solidFill>
              </a:rPr>
              <a:t>Neglected </a:t>
            </a:r>
            <a:r>
              <a:rPr lang="en-GB" sz="3200" dirty="0">
                <a:solidFill>
                  <a:schemeClr val="bg1">
                    <a:lumMod val="85000"/>
                  </a:schemeClr>
                </a:solidFill>
              </a:rPr>
              <a:t>Tropical </a:t>
            </a:r>
            <a:r>
              <a:rPr lang="en-GB" sz="3200" dirty="0" smtClean="0">
                <a:solidFill>
                  <a:schemeClr val="bg1">
                    <a:lumMod val="85000"/>
                  </a:schemeClr>
                </a:solidFill>
              </a:rPr>
              <a:t>Diseases</a:t>
            </a:r>
            <a:br>
              <a:rPr lang="en-GB" sz="3200" dirty="0" smtClean="0">
                <a:solidFill>
                  <a:schemeClr val="bg1">
                    <a:lumMod val="85000"/>
                  </a:schemeClr>
                </a:solidFill>
              </a:rPr>
            </a:br>
            <a:r>
              <a:rPr lang="en-GB" sz="2200" dirty="0" smtClean="0">
                <a:solidFill>
                  <a:schemeClr val="bg1">
                    <a:lumMod val="85000"/>
                  </a:schemeClr>
                </a:solidFill>
              </a:rPr>
              <a:t>‘our problem, our solution?’</a:t>
            </a:r>
            <a:endParaRPr lang="en-GB" sz="2200" dirty="0">
              <a:solidFill>
                <a:schemeClr val="bg1">
                  <a:lumMod val="85000"/>
                </a:schemeClr>
              </a:solidFill>
            </a:endParaRPr>
          </a:p>
        </p:txBody>
      </p:sp>
      <p:sp>
        <p:nvSpPr>
          <p:cNvPr id="3" name="Slide Number Placeholder 2"/>
          <p:cNvSpPr>
            <a:spLocks noGrp="1"/>
          </p:cNvSpPr>
          <p:nvPr>
            <p:ph type="sldNum" sz="quarter" idx="12"/>
          </p:nvPr>
        </p:nvSpPr>
        <p:spPr/>
        <p:txBody>
          <a:bodyPr/>
          <a:lstStyle/>
          <a:p>
            <a:fld id="{922DEE32-2B26-4DB6-AF64-7B677EA6407D}" type="slidenum">
              <a:rPr lang="en-GB" smtClean="0"/>
              <a:pPr/>
              <a:t>14</a:t>
            </a:fld>
            <a:endParaRPr lang="en-GB" dirty="0"/>
          </a:p>
        </p:txBody>
      </p:sp>
      <p:pic>
        <p:nvPicPr>
          <p:cNvPr id="4" name="Image3_img" descr="Global Apathy"/>
          <p:cNvPicPr/>
          <p:nvPr/>
        </p:nvPicPr>
        <p:blipFill>
          <a:blip r:embed="rId3" cstate="print"/>
          <a:srcRect/>
          <a:stretch>
            <a:fillRect/>
          </a:stretch>
        </p:blipFill>
        <p:spPr bwMode="auto">
          <a:xfrm>
            <a:off x="1523976" y="1142984"/>
            <a:ext cx="6500858" cy="3143272"/>
          </a:xfrm>
          <a:prstGeom prst="rect">
            <a:avLst/>
          </a:prstGeom>
          <a:noFill/>
          <a:ln w="9525">
            <a:noFill/>
            <a:miter lim="800000"/>
            <a:headEnd/>
            <a:tailEnd/>
          </a:ln>
        </p:spPr>
      </p:pic>
      <p:sp>
        <p:nvSpPr>
          <p:cNvPr id="5" name="TextBox 4"/>
          <p:cNvSpPr txBox="1"/>
          <p:nvPr/>
        </p:nvSpPr>
        <p:spPr>
          <a:xfrm>
            <a:off x="1420013" y="4253897"/>
            <a:ext cx="6604821" cy="707886"/>
          </a:xfrm>
          <a:prstGeom prst="rect">
            <a:avLst/>
          </a:prstGeom>
          <a:noFill/>
        </p:spPr>
        <p:txBody>
          <a:bodyPr wrap="none" rtlCol="0">
            <a:spAutoFit/>
          </a:bodyPr>
          <a:lstStyle/>
          <a:p>
            <a:r>
              <a:rPr lang="en-GB" sz="2000" dirty="0">
                <a:solidFill>
                  <a:srgbClr val="0070C0"/>
                </a:solidFill>
              </a:rPr>
              <a:t>Extent of neglect, countries with endemic distribution </a:t>
            </a:r>
          </a:p>
          <a:p>
            <a:r>
              <a:rPr lang="en-GB" sz="2000" dirty="0">
                <a:solidFill>
                  <a:srgbClr val="0070C0"/>
                </a:solidFill>
              </a:rPr>
              <a:t>of multiple neglected tropical diseases " Endemic </a:t>
            </a:r>
            <a:r>
              <a:rPr lang="en-GB" sz="2000" dirty="0" err="1">
                <a:solidFill>
                  <a:srgbClr val="0070C0"/>
                </a:solidFill>
              </a:rPr>
              <a:t>Parasitosis</a:t>
            </a:r>
            <a:r>
              <a:rPr lang="en-GB" sz="2000" dirty="0">
                <a:solidFill>
                  <a:srgbClr val="0070C0"/>
                </a:solidFill>
              </a:rPr>
              <a:t>“.</a:t>
            </a:r>
          </a:p>
        </p:txBody>
      </p:sp>
      <p:sp>
        <p:nvSpPr>
          <p:cNvPr id="6" name="TextBox 5"/>
          <p:cNvSpPr txBox="1"/>
          <p:nvPr/>
        </p:nvSpPr>
        <p:spPr>
          <a:xfrm>
            <a:off x="409544" y="4961783"/>
            <a:ext cx="9001156" cy="1477328"/>
          </a:xfrm>
          <a:prstGeom prst="rect">
            <a:avLst/>
          </a:prstGeom>
          <a:noFill/>
        </p:spPr>
        <p:txBody>
          <a:bodyPr wrap="square" rtlCol="0">
            <a:spAutoFit/>
          </a:bodyPr>
          <a:lstStyle/>
          <a:p>
            <a:pPr>
              <a:buFont typeface="Arial" pitchFamily="34" charset="0"/>
              <a:buChar char="•"/>
            </a:pPr>
            <a:r>
              <a:rPr lang="en-GB" dirty="0">
                <a:solidFill>
                  <a:srgbClr val="0070C0"/>
                </a:solidFill>
              </a:rPr>
              <a:t>Between  1975 - 1999 only 13 </a:t>
            </a:r>
            <a:r>
              <a:rPr lang="en-GB" dirty="0" smtClean="0">
                <a:solidFill>
                  <a:srgbClr val="0070C0"/>
                </a:solidFill>
              </a:rPr>
              <a:t>(0.9%) drugs </a:t>
            </a:r>
            <a:r>
              <a:rPr lang="en-GB" dirty="0">
                <a:solidFill>
                  <a:srgbClr val="0070C0"/>
                </a:solidFill>
              </a:rPr>
              <a:t>of 1393 new chemical entities (NCE) marketed, </a:t>
            </a:r>
          </a:p>
          <a:p>
            <a:r>
              <a:rPr lang="en-GB" dirty="0">
                <a:solidFill>
                  <a:srgbClr val="0070C0"/>
                </a:solidFill>
              </a:rPr>
              <a:t>  were for </a:t>
            </a:r>
            <a:r>
              <a:rPr lang="en-GB" dirty="0" smtClean="0">
                <a:solidFill>
                  <a:srgbClr val="0070C0"/>
                </a:solidFill>
              </a:rPr>
              <a:t>NTD </a:t>
            </a:r>
            <a:endParaRPr lang="en-GB" dirty="0">
              <a:solidFill>
                <a:srgbClr val="0070C0"/>
              </a:solidFill>
            </a:endParaRPr>
          </a:p>
          <a:p>
            <a:pPr>
              <a:buFont typeface="Arial" pitchFamily="34" charset="0"/>
              <a:buChar char="•"/>
            </a:pPr>
            <a:r>
              <a:rPr lang="en-GB" dirty="0">
                <a:solidFill>
                  <a:srgbClr val="0070C0"/>
                </a:solidFill>
              </a:rPr>
              <a:t>Over the past 30 yrs: drugs for NTD are 10, or 18 (</a:t>
            </a:r>
            <a:r>
              <a:rPr lang="en-GB" dirty="0" err="1">
                <a:solidFill>
                  <a:srgbClr val="0070C0"/>
                </a:solidFill>
              </a:rPr>
              <a:t>incl</a:t>
            </a:r>
            <a:r>
              <a:rPr lang="en-GB" dirty="0">
                <a:solidFill>
                  <a:srgbClr val="0070C0"/>
                </a:solidFill>
              </a:rPr>
              <a:t> for Malaria), and 21 (</a:t>
            </a:r>
            <a:r>
              <a:rPr lang="en-GB" dirty="0" err="1">
                <a:solidFill>
                  <a:srgbClr val="0070C0"/>
                </a:solidFill>
              </a:rPr>
              <a:t>incl</a:t>
            </a:r>
            <a:r>
              <a:rPr lang="en-GB" dirty="0">
                <a:solidFill>
                  <a:srgbClr val="0070C0"/>
                </a:solidFill>
              </a:rPr>
              <a:t> for TB)</a:t>
            </a:r>
          </a:p>
          <a:p>
            <a:pPr>
              <a:buFont typeface="Arial" pitchFamily="34" charset="0"/>
              <a:buChar char="•"/>
            </a:pPr>
            <a:r>
              <a:rPr lang="en-GB" dirty="0">
                <a:solidFill>
                  <a:srgbClr val="0070C0"/>
                </a:solidFill>
              </a:rPr>
              <a:t> This is 1% of all the NCE (1556) launched till </a:t>
            </a:r>
            <a:r>
              <a:rPr lang="en-GB" dirty="0" smtClean="0">
                <a:solidFill>
                  <a:srgbClr val="0070C0"/>
                </a:solidFill>
              </a:rPr>
              <a:t>2007</a:t>
            </a:r>
          </a:p>
          <a:p>
            <a:pPr>
              <a:buFont typeface="Arial" pitchFamily="34" charset="0"/>
              <a:buChar char="•"/>
            </a:pPr>
            <a:r>
              <a:rPr lang="en-GB" dirty="0" smtClean="0">
                <a:solidFill>
                  <a:srgbClr val="0070C0"/>
                </a:solidFill>
              </a:rPr>
              <a:t>Our Pharm industry has a role here too</a:t>
            </a:r>
          </a:p>
        </p:txBody>
      </p:sp>
    </p:spTree>
    <p:extLst>
      <p:ext uri="{BB962C8B-B14F-4D97-AF65-F5344CB8AC3E}">
        <p14:creationId xmlns:p14="http://schemas.microsoft.com/office/powerpoint/2010/main" val="38498550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1034" y="142852"/>
            <a:ext cx="8796366" cy="695348"/>
          </a:xfrm>
        </p:spPr>
        <p:txBody>
          <a:bodyPr>
            <a:noAutofit/>
          </a:bodyPr>
          <a:lstStyle/>
          <a:p>
            <a:r>
              <a:rPr lang="en-GB" dirty="0" smtClean="0">
                <a:solidFill>
                  <a:schemeClr val="bg1">
                    <a:lumMod val="85000"/>
                  </a:schemeClr>
                </a:solidFill>
              </a:rPr>
              <a:t>Thank you</a:t>
            </a:r>
            <a:endParaRPr lang="en-GB" dirty="0">
              <a:solidFill>
                <a:schemeClr val="bg1">
                  <a:lumMod val="85000"/>
                </a:schemeClr>
              </a:solidFill>
            </a:endParaRPr>
          </a:p>
        </p:txBody>
      </p:sp>
      <p:sp>
        <p:nvSpPr>
          <p:cNvPr id="3" name="Slide Number Placeholder 2"/>
          <p:cNvSpPr>
            <a:spLocks noGrp="1"/>
          </p:cNvSpPr>
          <p:nvPr>
            <p:ph type="sldNum" sz="quarter" idx="12"/>
          </p:nvPr>
        </p:nvSpPr>
        <p:spPr/>
        <p:txBody>
          <a:bodyPr/>
          <a:lstStyle/>
          <a:p>
            <a:fld id="{922DEE32-2B26-4DB6-AF64-7B677EA6407D}" type="slidenum">
              <a:rPr lang="en-GB" smtClean="0"/>
              <a:pPr/>
              <a:t>15</a:t>
            </a:fld>
            <a:endParaRPr lang="en-GB" dirty="0"/>
          </a:p>
        </p:txBody>
      </p:sp>
      <p:grpSp>
        <p:nvGrpSpPr>
          <p:cNvPr id="7" name="Group 6"/>
          <p:cNvGrpSpPr/>
          <p:nvPr/>
        </p:nvGrpSpPr>
        <p:grpSpPr>
          <a:xfrm>
            <a:off x="2971800" y="1600200"/>
            <a:ext cx="3757567" cy="4071434"/>
            <a:chOff x="2693214" y="2047191"/>
            <a:chExt cx="3757567" cy="4071434"/>
          </a:xfrm>
        </p:grpSpPr>
        <p:sp>
          <p:nvSpPr>
            <p:cNvPr id="8" name="TextBox 7"/>
            <p:cNvSpPr txBox="1"/>
            <p:nvPr/>
          </p:nvSpPr>
          <p:spPr>
            <a:xfrm>
              <a:off x="2693214" y="5595405"/>
              <a:ext cx="3757567" cy="523220"/>
            </a:xfrm>
            <a:prstGeom prst="rect">
              <a:avLst/>
            </a:prstGeom>
            <a:noFill/>
          </p:spPr>
          <p:txBody>
            <a:bodyPr wrap="none" rtlCol="0">
              <a:spAutoFit/>
            </a:bodyPr>
            <a:lstStyle/>
            <a:p>
              <a:pPr algn="ctr"/>
              <a:r>
                <a:rPr lang="en-GB" sz="1400" b="1" dirty="0" smtClean="0"/>
                <a:t>EAST AFRICAN HEALTH RESEARCH COMMISSION</a:t>
              </a:r>
            </a:p>
            <a:p>
              <a:pPr algn="ctr"/>
              <a:r>
                <a:rPr lang="en-GB" sz="1400" b="1" dirty="0" smtClean="0">
                  <a:solidFill>
                    <a:srgbClr val="002060"/>
                  </a:solidFill>
                </a:rPr>
                <a:t>Research for Health and Prosperity</a:t>
              </a:r>
              <a:endParaRPr lang="en-GB" sz="1400" b="1" dirty="0">
                <a:solidFill>
                  <a:srgbClr val="002060"/>
                </a:solidFill>
              </a:endParaRPr>
            </a:p>
          </p:txBody>
        </p:sp>
        <p:pic>
          <p:nvPicPr>
            <p:cNvPr id="9" name="Content Placeholder 3"/>
            <p:cNvPicPr>
              <a:picLocks noChangeAspect="1"/>
            </p:cNvPicPr>
            <p:nvPr/>
          </p:nvPicPr>
          <p:blipFill rotWithShape="1">
            <a:blip r:embed="rId3" cstate="print">
              <a:extLst>
                <a:ext uri="{28A0092B-C50C-407E-A947-70E740481C1C}">
                  <a14:useLocalDpi xmlns:a14="http://schemas.microsoft.com/office/drawing/2010/main" val="0"/>
                </a:ext>
              </a:extLst>
            </a:blip>
            <a:srcRect t="1853"/>
            <a:stretch/>
          </p:blipFill>
          <p:spPr>
            <a:xfrm>
              <a:off x="2843808" y="2047191"/>
              <a:ext cx="3488888" cy="3544743"/>
            </a:xfrm>
            <a:prstGeom prst="rect">
              <a:avLst/>
            </a:prstGeom>
          </p:spPr>
          <p:style>
            <a:lnRef idx="0">
              <a:schemeClr val="accent5"/>
            </a:lnRef>
            <a:fillRef idx="3">
              <a:schemeClr val="accent5"/>
            </a:fillRef>
            <a:effectRef idx="3">
              <a:schemeClr val="accent5"/>
            </a:effectRef>
            <a:fontRef idx="minor">
              <a:schemeClr val="lt1"/>
            </a:fontRef>
          </p:style>
        </p:pic>
      </p:grpSp>
      <p:sp>
        <p:nvSpPr>
          <p:cNvPr id="10" name="Rectangle 9"/>
          <p:cNvSpPr/>
          <p:nvPr/>
        </p:nvSpPr>
        <p:spPr>
          <a:xfrm>
            <a:off x="3571419" y="5906943"/>
            <a:ext cx="2558329" cy="461665"/>
          </a:xfrm>
          <a:prstGeom prst="rect">
            <a:avLst/>
          </a:prstGeom>
        </p:spPr>
        <p:txBody>
          <a:bodyPr wrap="none">
            <a:spAutoFit/>
          </a:bodyPr>
          <a:lstStyle/>
          <a:p>
            <a:pPr algn="ctr"/>
            <a:r>
              <a:rPr lang="en-GB" sz="2400" b="1" dirty="0">
                <a:solidFill>
                  <a:srgbClr val="0070C0"/>
                </a:solidFill>
              </a:rPr>
              <a:t>gkibiki@eachq.org</a:t>
            </a:r>
          </a:p>
        </p:txBody>
      </p:sp>
    </p:spTree>
    <p:extLst>
      <p:ext uri="{BB962C8B-B14F-4D97-AF65-F5344CB8AC3E}">
        <p14:creationId xmlns:p14="http://schemas.microsoft.com/office/powerpoint/2010/main" val="29471542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8839200" cy="685800"/>
          </a:xfrm>
        </p:spPr>
        <p:txBody>
          <a:bodyPr>
            <a:normAutofit/>
          </a:bodyPr>
          <a:lstStyle/>
          <a:p>
            <a:r>
              <a:rPr lang="en-GB" sz="3600" dirty="0" smtClean="0">
                <a:solidFill>
                  <a:schemeClr val="bg1">
                    <a:lumMod val="85000"/>
                  </a:schemeClr>
                </a:solidFill>
              </a:rPr>
              <a:t>EAHRC: regional initiative in Health R&amp;D</a:t>
            </a:r>
            <a:endParaRPr lang="en-GB" sz="3600" dirty="0">
              <a:solidFill>
                <a:schemeClr val="bg1">
                  <a:lumMod val="85000"/>
                </a:schemeClr>
              </a:solidFill>
            </a:endParaRPr>
          </a:p>
        </p:txBody>
      </p:sp>
      <p:sp>
        <p:nvSpPr>
          <p:cNvPr id="4" name="Content Placeholder 2"/>
          <p:cNvSpPr>
            <a:spLocks noGrp="1"/>
          </p:cNvSpPr>
          <p:nvPr>
            <p:ph idx="1"/>
          </p:nvPr>
        </p:nvSpPr>
        <p:spPr>
          <a:xfrm>
            <a:off x="228600" y="1143000"/>
            <a:ext cx="9296400" cy="5257799"/>
          </a:xfrm>
        </p:spPr>
        <p:txBody>
          <a:bodyPr>
            <a:normAutofit fontScale="85000" lnSpcReduction="10000"/>
          </a:bodyPr>
          <a:lstStyle/>
          <a:p>
            <a:r>
              <a:rPr lang="en-GB" sz="2800" dirty="0">
                <a:solidFill>
                  <a:schemeClr val="tx2"/>
                </a:solidFill>
                <a:latin typeface="Century Gothic" pitchFamily="34" charset="0"/>
              </a:rPr>
              <a:t>PROTOCOL ON THE ESTABLISHMENT </a:t>
            </a:r>
          </a:p>
          <a:p>
            <a:pPr lvl="1"/>
            <a:r>
              <a:rPr lang="en-GB" sz="2400" dirty="0">
                <a:solidFill>
                  <a:schemeClr val="tx2"/>
                </a:solidFill>
                <a:latin typeface="Century Gothic" pitchFamily="34" charset="0"/>
              </a:rPr>
              <a:t>By Heads of EAC States on 13</a:t>
            </a:r>
            <a:r>
              <a:rPr lang="en-GB" sz="2400" baseline="30000" dirty="0">
                <a:solidFill>
                  <a:schemeClr val="tx2"/>
                </a:solidFill>
                <a:latin typeface="Century Gothic" pitchFamily="34" charset="0"/>
              </a:rPr>
              <a:t>th</a:t>
            </a:r>
            <a:r>
              <a:rPr lang="en-GB" sz="2400" dirty="0">
                <a:solidFill>
                  <a:schemeClr val="tx2"/>
                </a:solidFill>
                <a:latin typeface="Century Gothic" pitchFamily="34" charset="0"/>
              </a:rPr>
              <a:t> Sept </a:t>
            </a:r>
            <a:r>
              <a:rPr lang="en-GB" sz="2400" dirty="0" smtClean="0">
                <a:solidFill>
                  <a:schemeClr val="tx2"/>
                </a:solidFill>
                <a:latin typeface="Century Gothic" pitchFamily="34" charset="0"/>
              </a:rPr>
              <a:t>2008</a:t>
            </a:r>
          </a:p>
          <a:p>
            <a:pPr lvl="2"/>
            <a:r>
              <a:rPr lang="en-GB" sz="2000" dirty="0" smtClean="0">
                <a:solidFill>
                  <a:schemeClr val="tx2"/>
                </a:solidFill>
                <a:latin typeface="Century Gothic" pitchFamily="34" charset="0"/>
              </a:rPr>
              <a:t>Signed the Protocol for establishment of the East African Health Research Commission (EAHRC)</a:t>
            </a:r>
            <a:endParaRPr lang="en-GB" sz="2000" dirty="0">
              <a:solidFill>
                <a:schemeClr val="tx2"/>
              </a:solidFill>
              <a:latin typeface="Century Gothic" pitchFamily="34" charset="0"/>
            </a:endParaRPr>
          </a:p>
          <a:p>
            <a:pPr lvl="1"/>
            <a:r>
              <a:rPr lang="en-GB" sz="2000" i="1" dirty="0">
                <a:solidFill>
                  <a:schemeClr val="tx2"/>
                </a:solidFill>
                <a:latin typeface="Century Gothic" pitchFamily="34" charset="0"/>
              </a:rPr>
              <a:t>As per provisions of the article 118 of the Treaty of the EAC</a:t>
            </a:r>
          </a:p>
          <a:p>
            <a:pPr lvl="1"/>
            <a:r>
              <a:rPr lang="en-GB" sz="2000" dirty="0">
                <a:solidFill>
                  <a:schemeClr val="tx2"/>
                </a:solidFill>
                <a:latin typeface="Century Gothic" pitchFamily="34" charset="0"/>
              </a:rPr>
              <a:t>In May 2015, the EAHRC secretariat officiated </a:t>
            </a:r>
            <a:r>
              <a:rPr lang="en-GB" sz="2000" i="1" dirty="0">
                <a:solidFill>
                  <a:schemeClr val="tx2"/>
                </a:solidFill>
                <a:latin typeface="Century Gothic" pitchFamily="34" charset="0"/>
              </a:rPr>
              <a:t> </a:t>
            </a:r>
            <a:endParaRPr lang="en-GB" sz="2400" dirty="0">
              <a:solidFill>
                <a:schemeClr val="tx2"/>
              </a:solidFill>
              <a:latin typeface="Century Gothic" pitchFamily="34" charset="0"/>
            </a:endParaRPr>
          </a:p>
          <a:p>
            <a:r>
              <a:rPr lang="en-GB" sz="2800" dirty="0">
                <a:solidFill>
                  <a:schemeClr val="tx2"/>
                </a:solidFill>
                <a:latin typeface="Century Gothic" pitchFamily="34" charset="0"/>
              </a:rPr>
              <a:t>OBJECTIVE OF THE PROTOCOL</a:t>
            </a:r>
          </a:p>
          <a:p>
            <a:pPr lvl="1"/>
            <a:r>
              <a:rPr lang="en-GB" sz="2400" dirty="0">
                <a:solidFill>
                  <a:schemeClr val="tx2"/>
                </a:solidFill>
                <a:latin typeface="Century Gothic" pitchFamily="34" charset="0"/>
              </a:rPr>
              <a:t>EAHRC </a:t>
            </a:r>
            <a:r>
              <a:rPr lang="en-GB" sz="2400" dirty="0" smtClean="0">
                <a:solidFill>
                  <a:schemeClr val="tx2"/>
                </a:solidFill>
                <a:latin typeface="Century Gothic" pitchFamily="34" charset="0"/>
              </a:rPr>
              <a:t>has been established as </a:t>
            </a:r>
            <a:r>
              <a:rPr lang="en-GB" sz="2400" dirty="0">
                <a:solidFill>
                  <a:schemeClr val="tx2"/>
                </a:solidFill>
                <a:latin typeface="Century Gothic" pitchFamily="34" charset="0"/>
              </a:rPr>
              <a:t>a mechanism for making available to the </a:t>
            </a:r>
            <a:r>
              <a:rPr lang="en-GB" sz="2400" dirty="0" smtClean="0">
                <a:solidFill>
                  <a:schemeClr val="tx2"/>
                </a:solidFill>
                <a:latin typeface="Century Gothic" pitchFamily="34" charset="0"/>
              </a:rPr>
              <a:t>EA community</a:t>
            </a:r>
            <a:r>
              <a:rPr lang="en-GB" sz="2400" dirty="0">
                <a:solidFill>
                  <a:schemeClr val="tx2"/>
                </a:solidFill>
                <a:latin typeface="Century Gothic" pitchFamily="34" charset="0"/>
              </a:rPr>
              <a:t>, advice upon all matters of health and health- related research and findings </a:t>
            </a:r>
            <a:r>
              <a:rPr lang="en-GB" sz="2400" dirty="0" smtClean="0">
                <a:solidFill>
                  <a:schemeClr val="tx2"/>
                </a:solidFill>
                <a:latin typeface="Century Gothic" pitchFamily="34" charset="0"/>
              </a:rPr>
              <a:t>that are necessary </a:t>
            </a:r>
            <a:r>
              <a:rPr lang="en-GB" sz="2400" dirty="0">
                <a:solidFill>
                  <a:schemeClr val="tx2"/>
                </a:solidFill>
                <a:latin typeface="Century Gothic" pitchFamily="34" charset="0"/>
              </a:rPr>
              <a:t>for</a:t>
            </a:r>
          </a:p>
          <a:p>
            <a:pPr lvl="2"/>
            <a:r>
              <a:rPr lang="en-GB" sz="1800" dirty="0">
                <a:solidFill>
                  <a:schemeClr val="tx2"/>
                </a:solidFill>
                <a:latin typeface="Century Gothic" pitchFamily="34" charset="0"/>
              </a:rPr>
              <a:t>Knowledge generation</a:t>
            </a:r>
          </a:p>
          <a:p>
            <a:pPr lvl="2"/>
            <a:r>
              <a:rPr lang="en-GB" sz="1800" dirty="0">
                <a:solidFill>
                  <a:schemeClr val="tx2"/>
                </a:solidFill>
                <a:latin typeface="Century Gothic" pitchFamily="34" charset="0"/>
              </a:rPr>
              <a:t>Technological development</a:t>
            </a:r>
          </a:p>
          <a:p>
            <a:pPr lvl="2"/>
            <a:r>
              <a:rPr lang="en-GB" sz="1800" dirty="0">
                <a:solidFill>
                  <a:schemeClr val="tx2"/>
                </a:solidFill>
                <a:latin typeface="Century Gothic" pitchFamily="34" charset="0"/>
              </a:rPr>
              <a:t>Policy formulation</a:t>
            </a:r>
          </a:p>
          <a:p>
            <a:pPr lvl="2"/>
            <a:r>
              <a:rPr lang="en-GB" sz="1800" dirty="0">
                <a:solidFill>
                  <a:schemeClr val="tx2"/>
                </a:solidFill>
                <a:latin typeface="Century Gothic" pitchFamily="34" charset="0"/>
              </a:rPr>
              <a:t>Practice</a:t>
            </a:r>
          </a:p>
          <a:p>
            <a:pPr lvl="2"/>
            <a:r>
              <a:rPr lang="en-GB" sz="1800" dirty="0">
                <a:solidFill>
                  <a:schemeClr val="tx2"/>
                </a:solidFill>
                <a:latin typeface="Century Gothic" pitchFamily="34" charset="0"/>
              </a:rPr>
              <a:t>And for </a:t>
            </a:r>
            <a:r>
              <a:rPr lang="en-GB" sz="1800" dirty="0" smtClean="0">
                <a:solidFill>
                  <a:schemeClr val="tx2"/>
                </a:solidFill>
                <a:latin typeface="Century Gothic" pitchFamily="34" charset="0"/>
              </a:rPr>
              <a:t>other related </a:t>
            </a:r>
            <a:r>
              <a:rPr lang="en-GB" sz="1800" dirty="0">
                <a:solidFill>
                  <a:schemeClr val="tx2"/>
                </a:solidFill>
                <a:latin typeface="Century Gothic" pitchFamily="34" charset="0"/>
              </a:rPr>
              <a:t>matters</a:t>
            </a:r>
          </a:p>
          <a:p>
            <a:pPr lvl="1"/>
            <a:r>
              <a:rPr lang="en-GB" sz="2400" dirty="0">
                <a:solidFill>
                  <a:schemeClr val="tx2"/>
                </a:solidFill>
                <a:latin typeface="Century Gothic" pitchFamily="34" charset="0"/>
              </a:rPr>
              <a:t>EAHRC is the principal advisory institution to the EAC on health R&amp;D </a:t>
            </a:r>
          </a:p>
          <a:p>
            <a:pPr lvl="2"/>
            <a:endParaRPr lang="en-GB" sz="1800" dirty="0">
              <a:solidFill>
                <a:schemeClr val="tx2"/>
              </a:solidFill>
              <a:latin typeface="Century Gothic" pitchFamily="34" charset="0"/>
            </a:endParaRPr>
          </a:p>
        </p:txBody>
      </p:sp>
    </p:spTree>
    <p:extLst>
      <p:ext uri="{BB962C8B-B14F-4D97-AF65-F5344CB8AC3E}">
        <p14:creationId xmlns:p14="http://schemas.microsoft.com/office/powerpoint/2010/main" val="3980177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Espace réservé du contenu 2"/>
          <p:cNvSpPr>
            <a:spLocks noGrp="1"/>
          </p:cNvSpPr>
          <p:nvPr>
            <p:ph idx="1"/>
          </p:nvPr>
        </p:nvSpPr>
        <p:spPr>
          <a:xfrm>
            <a:off x="444500" y="1192214"/>
            <a:ext cx="9144000" cy="5056186"/>
          </a:xfrm>
          <a:solidFill>
            <a:schemeClr val="bg1">
              <a:lumMod val="95000"/>
            </a:schemeClr>
          </a:solidFill>
        </p:spPr>
        <p:txBody>
          <a:bodyPr>
            <a:normAutofit lnSpcReduction="10000"/>
          </a:bodyPr>
          <a:lstStyle/>
          <a:p>
            <a:pPr marL="0" indent="0">
              <a:buNone/>
            </a:pPr>
            <a:r>
              <a:rPr lang="en-GB" sz="2800" dirty="0">
                <a:solidFill>
                  <a:schemeClr val="tx2"/>
                </a:solidFill>
                <a:latin typeface="Century Gothic" pitchFamily="34" charset="0"/>
              </a:rPr>
              <a:t>Coordinate, promote, facilitate</a:t>
            </a:r>
            <a:endParaRPr lang="en-GB" sz="2400" dirty="0">
              <a:solidFill>
                <a:schemeClr val="tx2"/>
              </a:solidFill>
              <a:latin typeface="Century Gothic" pitchFamily="34" charset="0"/>
            </a:endParaRPr>
          </a:p>
          <a:p>
            <a:pPr marL="457200" indent="-457200">
              <a:buFont typeface="+mj-lt"/>
              <a:buAutoNum type="arabicPeriod"/>
            </a:pPr>
            <a:r>
              <a:rPr lang="en-GB" sz="2400" dirty="0">
                <a:solidFill>
                  <a:schemeClr val="tx2"/>
                </a:solidFill>
                <a:latin typeface="Century Gothic" pitchFamily="34" charset="0"/>
              </a:rPr>
              <a:t>Development of collaborative Research programmes in the region</a:t>
            </a:r>
          </a:p>
          <a:p>
            <a:pPr marL="457200" indent="-457200">
              <a:buFont typeface="+mj-lt"/>
              <a:buAutoNum type="arabicPeriod"/>
            </a:pPr>
            <a:r>
              <a:rPr lang="en-GB" sz="2400" dirty="0">
                <a:solidFill>
                  <a:schemeClr val="tx2"/>
                </a:solidFill>
                <a:latin typeface="Century Gothic" pitchFamily="34" charset="0"/>
              </a:rPr>
              <a:t>Development of network of health research institutions </a:t>
            </a:r>
          </a:p>
          <a:p>
            <a:pPr marL="457200" indent="-457200">
              <a:buFont typeface="+mj-lt"/>
              <a:buAutoNum type="arabicPeriod"/>
            </a:pPr>
            <a:r>
              <a:rPr lang="en-GB" sz="2400" dirty="0">
                <a:solidFill>
                  <a:schemeClr val="tx2"/>
                </a:solidFill>
                <a:latin typeface="Century Gothic" pitchFamily="34" charset="0"/>
              </a:rPr>
              <a:t>Development of Centres of Excellence in health research</a:t>
            </a:r>
          </a:p>
          <a:p>
            <a:pPr marL="457200" indent="-457200">
              <a:buFont typeface="+mj-lt"/>
              <a:buAutoNum type="arabicPeriod"/>
            </a:pPr>
            <a:r>
              <a:rPr lang="en-GB" sz="2400" dirty="0">
                <a:solidFill>
                  <a:schemeClr val="tx2"/>
                </a:solidFill>
                <a:latin typeface="Century Gothic" pitchFamily="34" charset="0"/>
              </a:rPr>
              <a:t>Mechanisms for collaboration in health research in the Partner States</a:t>
            </a:r>
          </a:p>
          <a:p>
            <a:pPr marL="457200" indent="-457200">
              <a:buFont typeface="+mj-lt"/>
              <a:buAutoNum type="arabicPeriod"/>
            </a:pPr>
            <a:r>
              <a:rPr lang="en-GB" sz="2400" dirty="0">
                <a:solidFill>
                  <a:schemeClr val="tx2"/>
                </a:solidFill>
                <a:latin typeface="Century Gothic" pitchFamily="34" charset="0"/>
              </a:rPr>
              <a:t>Establishment of </a:t>
            </a:r>
            <a:r>
              <a:rPr lang="en-GB" sz="2400" dirty="0" smtClean="0">
                <a:solidFill>
                  <a:schemeClr val="tx2"/>
                </a:solidFill>
                <a:latin typeface="Century Gothic" pitchFamily="34" charset="0"/>
              </a:rPr>
              <a:t>TWG </a:t>
            </a:r>
            <a:r>
              <a:rPr lang="en-GB" sz="2400" dirty="0">
                <a:solidFill>
                  <a:schemeClr val="tx2"/>
                </a:solidFill>
                <a:latin typeface="Century Gothic" pitchFamily="34" charset="0"/>
              </a:rPr>
              <a:t>for priority health research and policy areas </a:t>
            </a:r>
          </a:p>
          <a:p>
            <a:pPr marL="457200" indent="-457200">
              <a:buFont typeface="+mj-lt"/>
              <a:buAutoNum type="arabicPeriod"/>
            </a:pPr>
            <a:r>
              <a:rPr lang="en-GB" sz="2400" dirty="0">
                <a:solidFill>
                  <a:schemeClr val="tx2"/>
                </a:solidFill>
                <a:latin typeface="Century Gothic" pitchFamily="34" charset="0"/>
              </a:rPr>
              <a:t>Establishment of National Focal Points</a:t>
            </a:r>
          </a:p>
          <a:p>
            <a:pPr marL="457200" indent="-457200">
              <a:buFont typeface="+mj-lt"/>
              <a:buAutoNum type="arabicPeriod"/>
            </a:pPr>
            <a:r>
              <a:rPr lang="en-GB" sz="2400" dirty="0">
                <a:solidFill>
                  <a:schemeClr val="tx2"/>
                </a:solidFill>
                <a:latin typeface="Century Gothic" pitchFamily="34" charset="0"/>
              </a:rPr>
              <a:t>Establishment of </a:t>
            </a:r>
            <a:r>
              <a:rPr lang="en-GB" sz="2400" dirty="0" smtClean="0">
                <a:solidFill>
                  <a:schemeClr val="tx2"/>
                </a:solidFill>
                <a:latin typeface="Century Gothic" pitchFamily="34" charset="0"/>
              </a:rPr>
              <a:t>national/international research </a:t>
            </a:r>
            <a:r>
              <a:rPr lang="en-GB" sz="2400" dirty="0">
                <a:solidFill>
                  <a:schemeClr val="tx2"/>
                </a:solidFill>
                <a:latin typeface="Century Gothic" pitchFamily="34" charset="0"/>
              </a:rPr>
              <a:t>stakeholders</a:t>
            </a:r>
          </a:p>
          <a:p>
            <a:pPr marL="457200" indent="-457200">
              <a:buFont typeface="+mj-lt"/>
              <a:buAutoNum type="arabicPeriod"/>
            </a:pPr>
            <a:r>
              <a:rPr lang="en-GB" sz="2400" dirty="0">
                <a:solidFill>
                  <a:schemeClr val="tx2"/>
                </a:solidFill>
                <a:latin typeface="Century Gothic" pitchFamily="34" charset="0"/>
              </a:rPr>
              <a:t>Audit research projects </a:t>
            </a:r>
            <a:r>
              <a:rPr lang="en-GB" sz="2400" dirty="0" smtClean="0">
                <a:solidFill>
                  <a:schemeClr val="tx2"/>
                </a:solidFill>
                <a:latin typeface="Century Gothic" pitchFamily="34" charset="0"/>
              </a:rPr>
              <a:t>and programmes in the region</a:t>
            </a:r>
            <a:endParaRPr lang="fr-FR" altLang="en-US" dirty="0" smtClean="0"/>
          </a:p>
        </p:txBody>
      </p:sp>
      <p:pic>
        <p:nvPicPr>
          <p:cNvPr id="6148" name="Picture 2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8938" y="6597650"/>
            <a:ext cx="9136062" cy="260350"/>
          </a:xfrm>
          <a:prstGeom prst="rect">
            <a:avLst/>
          </a:prstGeom>
          <a:ln/>
          <a:extLst/>
        </p:spPr>
        <p:style>
          <a:lnRef idx="0">
            <a:schemeClr val="accent1"/>
          </a:lnRef>
          <a:fillRef idx="3">
            <a:schemeClr val="accent1"/>
          </a:fillRef>
          <a:effectRef idx="3">
            <a:schemeClr val="accent1"/>
          </a:effectRef>
          <a:fontRef idx="minor">
            <a:schemeClr val="lt1"/>
          </a:fontRef>
        </p:style>
      </p:pic>
      <p:sp>
        <p:nvSpPr>
          <p:cNvPr id="4" name="Title 3"/>
          <p:cNvSpPr>
            <a:spLocks noGrp="1"/>
          </p:cNvSpPr>
          <p:nvPr>
            <p:ph type="title"/>
          </p:nvPr>
        </p:nvSpPr>
        <p:spPr>
          <a:xfrm>
            <a:off x="990600" y="228600"/>
            <a:ext cx="8915400" cy="609600"/>
          </a:xfrm>
        </p:spPr>
        <p:txBody>
          <a:bodyPr>
            <a:noAutofit/>
          </a:bodyPr>
          <a:lstStyle/>
          <a:p>
            <a:r>
              <a:rPr lang="en-GB" sz="3600" dirty="0">
                <a:solidFill>
                  <a:schemeClr val="bg1">
                    <a:lumMod val="85000"/>
                  </a:schemeClr>
                </a:solidFill>
                <a:latin typeface="Century Gothic" pitchFamily="34" charset="0"/>
              </a:rPr>
              <a:t>Research programmes and networks </a:t>
            </a:r>
            <a:endParaRPr lang="en-GB" sz="3600" dirty="0">
              <a:solidFill>
                <a:schemeClr val="bg1">
                  <a:lumMod val="85000"/>
                </a:schemeClr>
              </a:solidFill>
            </a:endParaRPr>
          </a:p>
        </p:txBody>
      </p:sp>
    </p:spTree>
    <p:extLst>
      <p:ext uri="{BB962C8B-B14F-4D97-AF65-F5344CB8AC3E}">
        <p14:creationId xmlns:p14="http://schemas.microsoft.com/office/powerpoint/2010/main" val="886480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Espace réservé du contenu 2"/>
          <p:cNvSpPr>
            <a:spLocks noGrp="1"/>
          </p:cNvSpPr>
          <p:nvPr>
            <p:ph idx="1"/>
          </p:nvPr>
        </p:nvSpPr>
        <p:spPr>
          <a:xfrm>
            <a:off x="457200" y="1219200"/>
            <a:ext cx="9144000" cy="5184576"/>
          </a:xfrm>
          <a:solidFill>
            <a:schemeClr val="bg1">
              <a:lumMod val="95000"/>
            </a:schemeClr>
          </a:solidFill>
        </p:spPr>
        <p:txBody>
          <a:bodyPr>
            <a:normAutofit fontScale="92500"/>
          </a:bodyPr>
          <a:lstStyle/>
          <a:p>
            <a:pPr marL="514350" indent="-457200">
              <a:buFont typeface="+mj-lt"/>
              <a:buAutoNum type="arabicPeriod"/>
            </a:pPr>
            <a:r>
              <a:rPr lang="en-GB" sz="2200" dirty="0">
                <a:solidFill>
                  <a:schemeClr val="tx2"/>
                </a:solidFill>
                <a:latin typeface="Century Gothic" pitchFamily="34" charset="0"/>
              </a:rPr>
              <a:t>Develop human resource capacity and skills in health research</a:t>
            </a:r>
          </a:p>
          <a:p>
            <a:pPr marL="514350" indent="-457200">
              <a:buFont typeface="+mj-lt"/>
              <a:buAutoNum type="arabicPeriod"/>
            </a:pPr>
            <a:r>
              <a:rPr lang="en-GB" sz="2200" dirty="0">
                <a:solidFill>
                  <a:schemeClr val="tx2"/>
                </a:solidFill>
                <a:latin typeface="Century Gothic" pitchFamily="34" charset="0"/>
              </a:rPr>
              <a:t>Facilitate the development of collaborative research capacity building programmes </a:t>
            </a:r>
          </a:p>
          <a:p>
            <a:pPr marL="514350" indent="-457200">
              <a:buFont typeface="+mj-lt"/>
              <a:buAutoNum type="arabicPeriod"/>
            </a:pPr>
            <a:r>
              <a:rPr lang="en-GB" sz="2200" dirty="0">
                <a:solidFill>
                  <a:schemeClr val="tx2"/>
                </a:solidFill>
                <a:latin typeface="Century Gothic" pitchFamily="34" charset="0"/>
              </a:rPr>
              <a:t>Assist the governments of the Partner States and health research institutions to identify the best ways of developing and retaining qualified health research personnel </a:t>
            </a:r>
          </a:p>
          <a:p>
            <a:pPr marL="514350" indent="-457200">
              <a:buFont typeface="+mj-lt"/>
              <a:buAutoNum type="arabicPeriod"/>
            </a:pPr>
            <a:r>
              <a:rPr lang="en-GB" sz="2200" dirty="0">
                <a:solidFill>
                  <a:schemeClr val="tx2"/>
                </a:solidFill>
                <a:latin typeface="Century Gothic" pitchFamily="34" charset="0"/>
              </a:rPr>
              <a:t>Assist in strategic planning in health research institutions and other organisations performing health research </a:t>
            </a:r>
          </a:p>
          <a:p>
            <a:pPr marL="514350" indent="-457200">
              <a:buFont typeface="+mj-lt"/>
              <a:buAutoNum type="arabicPeriod"/>
            </a:pPr>
            <a:r>
              <a:rPr lang="en-GB" sz="2200" dirty="0">
                <a:solidFill>
                  <a:schemeClr val="tx2"/>
                </a:solidFill>
                <a:latin typeface="Century Gothic" pitchFamily="34" charset="0"/>
              </a:rPr>
              <a:t>Assist member institutions identify and implement good practices in management of health research projects and appropriate use of resource </a:t>
            </a:r>
          </a:p>
          <a:p>
            <a:pPr marL="514350" indent="-457200">
              <a:buFont typeface="+mj-lt"/>
              <a:buAutoNum type="arabicPeriod"/>
            </a:pPr>
            <a:r>
              <a:rPr lang="en-GB" sz="2200" dirty="0">
                <a:solidFill>
                  <a:schemeClr val="tx2"/>
                </a:solidFill>
                <a:latin typeface="Century Gothic" pitchFamily="34" charset="0"/>
              </a:rPr>
              <a:t>Assist Governments and other bodies in the development of strategies for adequate investment in health research in the region</a:t>
            </a:r>
          </a:p>
          <a:p>
            <a:pPr marL="514350" indent="-457200">
              <a:buFont typeface="+mj-lt"/>
              <a:buAutoNum type="arabicPeriod"/>
            </a:pPr>
            <a:r>
              <a:rPr lang="en-GB" sz="2400" dirty="0">
                <a:solidFill>
                  <a:schemeClr val="tx2"/>
                </a:solidFill>
                <a:latin typeface="Century Gothic" pitchFamily="34" charset="0"/>
              </a:rPr>
              <a:t>Play critical roles in search for research </a:t>
            </a:r>
            <a:r>
              <a:rPr lang="en-GB" sz="2400" dirty="0" smtClean="0">
                <a:solidFill>
                  <a:schemeClr val="tx2"/>
                </a:solidFill>
                <a:latin typeface="Century Gothic" pitchFamily="34" charset="0"/>
              </a:rPr>
              <a:t>resources and grants </a:t>
            </a:r>
            <a:endParaRPr lang="en-GB" sz="2000" dirty="0">
              <a:solidFill>
                <a:schemeClr val="tx2"/>
              </a:solidFill>
              <a:latin typeface="Century Gothic" pitchFamily="34" charset="0"/>
            </a:endParaRPr>
          </a:p>
          <a:p>
            <a:pPr marL="857250" lvl="1" indent="-457200">
              <a:buFont typeface="+mj-lt"/>
              <a:buAutoNum type="arabicPeriod"/>
            </a:pPr>
            <a:endParaRPr lang="en-GB" sz="2000" dirty="0">
              <a:solidFill>
                <a:schemeClr val="tx2"/>
              </a:solidFill>
              <a:latin typeface="Century Gothic" pitchFamily="34" charset="0"/>
            </a:endParaRPr>
          </a:p>
          <a:p>
            <a:pPr eaLnBrk="1" hangingPunct="1"/>
            <a:endParaRPr lang="fr-FR" altLang="en-US" dirty="0" smtClean="0"/>
          </a:p>
        </p:txBody>
      </p:sp>
      <p:pic>
        <p:nvPicPr>
          <p:cNvPr id="6148"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8938" y="6597650"/>
            <a:ext cx="9136062" cy="260350"/>
          </a:xfrm>
          <a:prstGeom prst="rect">
            <a:avLst/>
          </a:prstGeom>
          <a:ln/>
          <a:extLst/>
        </p:spPr>
        <p:style>
          <a:lnRef idx="0">
            <a:schemeClr val="accent1"/>
          </a:lnRef>
          <a:fillRef idx="3">
            <a:schemeClr val="accent1"/>
          </a:fillRef>
          <a:effectRef idx="3">
            <a:schemeClr val="accent1"/>
          </a:effectRef>
          <a:fontRef idx="minor">
            <a:schemeClr val="lt1"/>
          </a:fontRef>
        </p:style>
      </p:pic>
      <p:sp>
        <p:nvSpPr>
          <p:cNvPr id="2" name="Title 1"/>
          <p:cNvSpPr>
            <a:spLocks noGrp="1"/>
          </p:cNvSpPr>
          <p:nvPr>
            <p:ph type="title"/>
          </p:nvPr>
        </p:nvSpPr>
        <p:spPr>
          <a:xfrm>
            <a:off x="990600" y="76200"/>
            <a:ext cx="8915400" cy="762000"/>
          </a:xfrm>
        </p:spPr>
        <p:txBody>
          <a:bodyPr>
            <a:normAutofit/>
          </a:bodyPr>
          <a:lstStyle/>
          <a:p>
            <a:r>
              <a:rPr lang="en-GB" sz="3600" dirty="0">
                <a:solidFill>
                  <a:schemeClr val="bg1">
                    <a:lumMod val="85000"/>
                  </a:schemeClr>
                </a:solidFill>
                <a:latin typeface="Century Gothic" pitchFamily="34" charset="0"/>
              </a:rPr>
              <a:t>Research capacity building </a:t>
            </a:r>
            <a:endParaRPr lang="en-GB" sz="3600" dirty="0">
              <a:solidFill>
                <a:schemeClr val="bg1">
                  <a:lumMod val="85000"/>
                </a:schemeClr>
              </a:solidFill>
            </a:endParaRPr>
          </a:p>
        </p:txBody>
      </p:sp>
    </p:spTree>
    <p:extLst>
      <p:ext uri="{BB962C8B-B14F-4D97-AF65-F5344CB8AC3E}">
        <p14:creationId xmlns:p14="http://schemas.microsoft.com/office/powerpoint/2010/main" val="37341767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Espace réservé du contenu 2"/>
          <p:cNvSpPr>
            <a:spLocks noGrp="1"/>
          </p:cNvSpPr>
          <p:nvPr>
            <p:ph idx="1"/>
          </p:nvPr>
        </p:nvSpPr>
        <p:spPr>
          <a:xfrm>
            <a:off x="401638" y="959520"/>
            <a:ext cx="9144000" cy="5644480"/>
          </a:xfrm>
        </p:spPr>
        <p:txBody>
          <a:bodyPr>
            <a:noAutofit/>
          </a:bodyPr>
          <a:lstStyle/>
          <a:p>
            <a:pPr marL="457200" indent="-457200">
              <a:buFont typeface="+mj-lt"/>
              <a:buAutoNum type="arabicPeriod"/>
            </a:pPr>
            <a:r>
              <a:rPr lang="en-GB" sz="1700" dirty="0">
                <a:solidFill>
                  <a:schemeClr val="tx2"/>
                </a:solidFill>
                <a:latin typeface="Century Gothic" pitchFamily="34" charset="0"/>
              </a:rPr>
              <a:t>Facilitate joint ethics clearance of research protocol and proposals in the region </a:t>
            </a:r>
          </a:p>
          <a:p>
            <a:pPr marL="457200" indent="-457200">
              <a:buFont typeface="+mj-lt"/>
              <a:buAutoNum type="arabicPeriod"/>
            </a:pPr>
            <a:r>
              <a:rPr lang="en-GB" sz="1700" dirty="0">
                <a:solidFill>
                  <a:schemeClr val="tx2"/>
                </a:solidFill>
                <a:latin typeface="Century Gothic" pitchFamily="34" charset="0"/>
              </a:rPr>
              <a:t>Help member institutions identify and implement good practices in the conduct of research  </a:t>
            </a:r>
          </a:p>
          <a:p>
            <a:pPr marL="457200" indent="-457200">
              <a:buFont typeface="+mj-lt"/>
              <a:buAutoNum type="arabicPeriod"/>
            </a:pPr>
            <a:r>
              <a:rPr lang="en-GB" sz="1700" dirty="0">
                <a:solidFill>
                  <a:schemeClr val="tx2"/>
                </a:solidFill>
                <a:latin typeface="Century Gothic" pitchFamily="34" charset="0"/>
              </a:rPr>
              <a:t>Play the EAC liaison role with national, regional and international health institutions and other collaborating organizations</a:t>
            </a:r>
          </a:p>
          <a:p>
            <a:pPr marL="457200" indent="-457200">
              <a:buFont typeface="+mj-lt"/>
              <a:buAutoNum type="arabicPeriod"/>
            </a:pPr>
            <a:r>
              <a:rPr lang="en-GB" sz="1700" dirty="0">
                <a:solidFill>
                  <a:schemeClr val="tx2"/>
                </a:solidFill>
                <a:latin typeface="Century Gothic" pitchFamily="34" charset="0"/>
              </a:rPr>
              <a:t>Develop quality control and quality assurance process in order to achieve and maintain international standards in health research in the region</a:t>
            </a:r>
          </a:p>
          <a:p>
            <a:pPr marL="457200" indent="-457200">
              <a:buFont typeface="+mj-lt"/>
              <a:buAutoNum type="arabicPeriod"/>
            </a:pPr>
            <a:r>
              <a:rPr lang="en-GB" sz="1700" dirty="0">
                <a:solidFill>
                  <a:schemeClr val="tx2"/>
                </a:solidFill>
                <a:latin typeface="Century Gothic" pitchFamily="34" charset="0"/>
              </a:rPr>
              <a:t>Provide regulatory guidelines and standardization of research protocols and proposals</a:t>
            </a:r>
          </a:p>
          <a:p>
            <a:pPr marL="457200" indent="-457200">
              <a:buFont typeface="+mj-lt"/>
              <a:buAutoNum type="arabicPeriod"/>
            </a:pPr>
            <a:r>
              <a:rPr lang="en-GB" sz="1700" dirty="0">
                <a:solidFill>
                  <a:schemeClr val="tx2"/>
                </a:solidFill>
                <a:latin typeface="Century Gothic" pitchFamily="34" charset="0"/>
              </a:rPr>
              <a:t>Assist in the establishment of quality assurance through </a:t>
            </a:r>
          </a:p>
          <a:p>
            <a:pPr marL="800100" lvl="1" indent="-342900">
              <a:buFont typeface="+mj-lt"/>
              <a:buAutoNum type="arabicPeriod"/>
            </a:pPr>
            <a:r>
              <a:rPr lang="en-GB" sz="1700" dirty="0">
                <a:solidFill>
                  <a:schemeClr val="tx2"/>
                </a:solidFill>
                <a:latin typeface="Century Gothic" pitchFamily="34" charset="0"/>
              </a:rPr>
              <a:t>Facilitation, in partnership with regulatory authorities within the Partner States regarding conduct of ethical health research </a:t>
            </a:r>
          </a:p>
          <a:p>
            <a:pPr marL="800100" lvl="1" indent="-342900">
              <a:buFont typeface="+mj-lt"/>
              <a:buAutoNum type="arabicPeriod"/>
            </a:pPr>
            <a:r>
              <a:rPr lang="en-GB" sz="1700" dirty="0">
                <a:solidFill>
                  <a:schemeClr val="tx2"/>
                </a:solidFill>
                <a:latin typeface="Century Gothic" pitchFamily="34" charset="0"/>
              </a:rPr>
              <a:t>Development of, in partnership with the national  regulatory authorities, criteria for assessing standards and assuring the quality of health research in the region </a:t>
            </a:r>
          </a:p>
          <a:p>
            <a:pPr marL="400050">
              <a:buFont typeface="+mj-lt"/>
              <a:buAutoNum type="arabicPeriod"/>
            </a:pPr>
            <a:r>
              <a:rPr lang="en-GB" sz="1700" dirty="0">
                <a:solidFill>
                  <a:schemeClr val="tx2"/>
                </a:solidFill>
                <a:latin typeface="Century Gothic" pitchFamily="34" charset="0"/>
              </a:rPr>
              <a:t>Address common intellectual property rights issues of relevance to health in the partner states</a:t>
            </a:r>
          </a:p>
          <a:p>
            <a:pPr marL="400050">
              <a:buFont typeface="+mj-lt"/>
              <a:buAutoNum type="arabicPeriod"/>
            </a:pPr>
            <a:r>
              <a:rPr lang="en-GB" sz="1700" dirty="0">
                <a:solidFill>
                  <a:schemeClr val="tx2"/>
                </a:solidFill>
                <a:latin typeface="Century Gothic" pitchFamily="34" charset="0"/>
              </a:rPr>
              <a:t>Use resources availed by the Partner States to implement the Commission’s functions</a:t>
            </a:r>
          </a:p>
        </p:txBody>
      </p:sp>
      <p:pic>
        <p:nvPicPr>
          <p:cNvPr id="6148"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8938" y="6597650"/>
            <a:ext cx="9136062" cy="260350"/>
          </a:xfrm>
          <a:prstGeom prst="rect">
            <a:avLst/>
          </a:prstGeom>
          <a:ln/>
          <a:extLst/>
        </p:spPr>
        <p:style>
          <a:lnRef idx="0">
            <a:schemeClr val="accent1"/>
          </a:lnRef>
          <a:fillRef idx="3">
            <a:schemeClr val="accent1"/>
          </a:fillRef>
          <a:effectRef idx="3">
            <a:schemeClr val="accent1"/>
          </a:effectRef>
          <a:fontRef idx="minor">
            <a:schemeClr val="lt1"/>
          </a:fontRef>
        </p:style>
      </p:pic>
      <p:sp>
        <p:nvSpPr>
          <p:cNvPr id="2" name="Title 1"/>
          <p:cNvSpPr>
            <a:spLocks noGrp="1"/>
          </p:cNvSpPr>
          <p:nvPr>
            <p:ph type="title"/>
          </p:nvPr>
        </p:nvSpPr>
        <p:spPr>
          <a:xfrm>
            <a:off x="1136576" y="152400"/>
            <a:ext cx="8693224" cy="762670"/>
          </a:xfrm>
        </p:spPr>
        <p:txBody>
          <a:bodyPr>
            <a:normAutofit fontScale="90000"/>
          </a:bodyPr>
          <a:lstStyle/>
          <a:p>
            <a:r>
              <a:rPr lang="en-GB" sz="3600" dirty="0">
                <a:solidFill>
                  <a:schemeClr val="bg1">
                    <a:lumMod val="85000"/>
                  </a:schemeClr>
                </a:solidFill>
                <a:latin typeface="Century Gothic" pitchFamily="34" charset="0"/>
              </a:rPr>
              <a:t>Improvement of research environment</a:t>
            </a:r>
            <a:endParaRPr lang="en-GB" sz="3600" dirty="0">
              <a:solidFill>
                <a:schemeClr val="bg1">
                  <a:lumMod val="85000"/>
                </a:schemeClr>
              </a:solidFill>
            </a:endParaRPr>
          </a:p>
        </p:txBody>
      </p:sp>
    </p:spTree>
    <p:extLst>
      <p:ext uri="{BB962C8B-B14F-4D97-AF65-F5344CB8AC3E}">
        <p14:creationId xmlns:p14="http://schemas.microsoft.com/office/powerpoint/2010/main" val="1566900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Espace réservé du contenu 2"/>
          <p:cNvSpPr>
            <a:spLocks noGrp="1"/>
          </p:cNvSpPr>
          <p:nvPr>
            <p:ph idx="1"/>
          </p:nvPr>
        </p:nvSpPr>
        <p:spPr>
          <a:xfrm>
            <a:off x="388938" y="1143000"/>
            <a:ext cx="9144000" cy="5043264"/>
          </a:xfrm>
        </p:spPr>
        <p:txBody>
          <a:bodyPr>
            <a:normAutofit/>
          </a:bodyPr>
          <a:lstStyle/>
          <a:p>
            <a:pPr marL="457200" indent="-457200">
              <a:buFont typeface="Arial" pitchFamily="34" charset="0"/>
              <a:buAutoNum type="arabicPeriod"/>
            </a:pPr>
            <a:r>
              <a:rPr lang="en-GB" sz="1800" dirty="0">
                <a:solidFill>
                  <a:schemeClr val="tx2"/>
                </a:solidFill>
                <a:latin typeface="Century Gothic" pitchFamily="34" charset="0"/>
              </a:rPr>
              <a:t>Promote the application of knowledge from research to strengthen regional health policy formulation and practice</a:t>
            </a:r>
          </a:p>
          <a:p>
            <a:pPr marL="457200" indent="-457200">
              <a:buFont typeface="Arial" pitchFamily="34" charset="0"/>
              <a:buAutoNum type="arabicPeriod"/>
            </a:pPr>
            <a:r>
              <a:rPr lang="en-GB" sz="1800" dirty="0">
                <a:solidFill>
                  <a:schemeClr val="tx2"/>
                </a:solidFill>
                <a:latin typeface="Century Gothic" pitchFamily="34" charset="0"/>
              </a:rPr>
              <a:t>Facilitate the development of regional health policies and their implementation</a:t>
            </a:r>
          </a:p>
          <a:p>
            <a:pPr marL="457200" indent="-457200">
              <a:buAutoNum type="arabicPeriod"/>
            </a:pPr>
            <a:r>
              <a:rPr lang="en-GB" sz="1800" dirty="0">
                <a:solidFill>
                  <a:schemeClr val="tx2"/>
                </a:solidFill>
                <a:latin typeface="Century Gothic" pitchFamily="34" charset="0"/>
              </a:rPr>
              <a:t>Promote the exchange of, and dissemination of health research information through conferences, workshops, publications, web portal, etc. </a:t>
            </a:r>
            <a:endParaRPr lang="en-GB" sz="1800" dirty="0" smtClean="0">
              <a:solidFill>
                <a:schemeClr val="tx2"/>
              </a:solidFill>
              <a:latin typeface="Century Gothic" pitchFamily="34" charset="0"/>
            </a:endParaRPr>
          </a:p>
          <a:p>
            <a:pPr marL="457200" indent="-457200">
              <a:buFont typeface="+mj-lt"/>
              <a:buAutoNum type="arabicPeriod"/>
            </a:pPr>
            <a:r>
              <a:rPr lang="en-GB" sz="1800" dirty="0" smtClean="0">
                <a:solidFill>
                  <a:schemeClr val="tx2"/>
                </a:solidFill>
                <a:latin typeface="Century Gothic" pitchFamily="34" charset="0"/>
              </a:rPr>
              <a:t>Facilitate </a:t>
            </a:r>
            <a:r>
              <a:rPr lang="en-GB" sz="1800" dirty="0">
                <a:solidFill>
                  <a:schemeClr val="tx2"/>
                </a:solidFill>
                <a:latin typeface="Century Gothic" pitchFamily="34" charset="0"/>
              </a:rPr>
              <a:t>the creation  of the of health research database to strengthen health policy and practice </a:t>
            </a:r>
          </a:p>
          <a:p>
            <a:pPr marL="457200" indent="-457200">
              <a:buFont typeface="+mj-lt"/>
              <a:buAutoNum type="arabicPeriod"/>
            </a:pPr>
            <a:r>
              <a:rPr lang="en-GB" sz="1800" dirty="0">
                <a:solidFill>
                  <a:schemeClr val="tx2"/>
                </a:solidFill>
                <a:latin typeface="Century Gothic" pitchFamily="34" charset="0"/>
              </a:rPr>
              <a:t>Promote Community outreach activities in implementation of the research findings </a:t>
            </a:r>
          </a:p>
          <a:p>
            <a:pPr marL="457200" indent="-457200">
              <a:buFont typeface="+mj-lt"/>
              <a:buAutoNum type="arabicPeriod"/>
            </a:pPr>
            <a:r>
              <a:rPr lang="en-GB" sz="1800" dirty="0">
                <a:solidFill>
                  <a:schemeClr val="tx2"/>
                </a:solidFill>
                <a:latin typeface="Century Gothic" pitchFamily="34" charset="0"/>
              </a:rPr>
              <a:t>Establish and maintain harmonised network of morbidity and mortality registries for all diseases, illnesses and conditions which may occur at community, health facility, district, national, and regional levels within the Partner States</a:t>
            </a:r>
            <a:endParaRPr lang="fr-FR" altLang="en-US" dirty="0" smtClean="0"/>
          </a:p>
        </p:txBody>
      </p:sp>
      <p:pic>
        <p:nvPicPr>
          <p:cNvPr id="6148"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8938" y="6597650"/>
            <a:ext cx="9136062" cy="260350"/>
          </a:xfrm>
          <a:prstGeom prst="rect">
            <a:avLst/>
          </a:prstGeom>
          <a:ln/>
          <a:extLst/>
        </p:spPr>
        <p:style>
          <a:lnRef idx="0">
            <a:schemeClr val="accent1"/>
          </a:lnRef>
          <a:fillRef idx="3">
            <a:schemeClr val="accent1"/>
          </a:fillRef>
          <a:effectRef idx="3">
            <a:schemeClr val="accent1"/>
          </a:effectRef>
          <a:fontRef idx="minor">
            <a:schemeClr val="lt1"/>
          </a:fontRef>
        </p:style>
      </p:pic>
      <p:sp>
        <p:nvSpPr>
          <p:cNvPr id="3" name="Title 2"/>
          <p:cNvSpPr>
            <a:spLocks noGrp="1"/>
          </p:cNvSpPr>
          <p:nvPr>
            <p:ph type="title"/>
          </p:nvPr>
        </p:nvSpPr>
        <p:spPr>
          <a:xfrm>
            <a:off x="990600" y="152400"/>
            <a:ext cx="8915400" cy="762000"/>
          </a:xfrm>
        </p:spPr>
        <p:txBody>
          <a:bodyPr>
            <a:normAutofit/>
          </a:bodyPr>
          <a:lstStyle/>
          <a:p>
            <a:r>
              <a:rPr lang="fr-FR" sz="3600" dirty="0">
                <a:solidFill>
                  <a:schemeClr val="bg1">
                    <a:lumMod val="85000"/>
                  </a:schemeClr>
                </a:solidFill>
              </a:rPr>
              <a:t>Health Research knowledge management</a:t>
            </a:r>
            <a:endParaRPr lang="en-GB" sz="3600" dirty="0">
              <a:solidFill>
                <a:schemeClr val="bg1">
                  <a:lumMod val="85000"/>
                </a:schemeClr>
              </a:solidFill>
            </a:endParaRPr>
          </a:p>
        </p:txBody>
      </p:sp>
    </p:spTree>
    <p:extLst>
      <p:ext uri="{BB962C8B-B14F-4D97-AF65-F5344CB8AC3E}">
        <p14:creationId xmlns:p14="http://schemas.microsoft.com/office/powerpoint/2010/main" val="3204189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022842"/>
            <a:ext cx="9144000" cy="965347"/>
          </a:xfrm>
        </p:spPr>
        <p:txBody>
          <a:bodyPr>
            <a:normAutofit lnSpcReduction="10000"/>
          </a:bodyPr>
          <a:lstStyle/>
          <a:p>
            <a:pPr marL="0" indent="0" algn="ctr">
              <a:buNone/>
            </a:pPr>
            <a:r>
              <a:rPr lang="en-GB" sz="1800" dirty="0">
                <a:solidFill>
                  <a:schemeClr val="tx2"/>
                </a:solidFill>
                <a:latin typeface="Century Gothic" pitchFamily="34" charset="0"/>
              </a:rPr>
              <a:t>In order to fulfil its mandate, the Commission </a:t>
            </a:r>
          </a:p>
          <a:p>
            <a:pPr marL="0" indent="0" algn="ctr">
              <a:buNone/>
            </a:pPr>
            <a:r>
              <a:rPr lang="en-GB" sz="1800" dirty="0">
                <a:solidFill>
                  <a:schemeClr val="tx2"/>
                </a:solidFill>
                <a:latin typeface="Century Gothic" pitchFamily="34" charset="0"/>
              </a:rPr>
              <a:t>conducts, coordinates, oversees, promotes, facilitates, </a:t>
            </a:r>
          </a:p>
          <a:p>
            <a:pPr marL="0" indent="0" algn="ctr">
              <a:buNone/>
            </a:pPr>
            <a:r>
              <a:rPr lang="en-GB" sz="1800" dirty="0">
                <a:solidFill>
                  <a:schemeClr val="tx2"/>
                </a:solidFill>
                <a:latin typeface="Century Gothic" pitchFamily="34" charset="0"/>
              </a:rPr>
              <a:t>and carries out the following </a:t>
            </a:r>
          </a:p>
          <a:p>
            <a:pPr marL="0" indent="0" algn="ctr">
              <a:buNone/>
            </a:pPr>
            <a:endParaRPr lang="en-GB" sz="2400" dirty="0">
              <a:solidFill>
                <a:schemeClr val="tx2"/>
              </a:solidFill>
              <a:latin typeface="Century Gothic" pitchFamily="34" charset="0"/>
            </a:endParaRPr>
          </a:p>
          <a:p>
            <a:pPr marL="0" indent="0" algn="ctr">
              <a:buNone/>
            </a:pPr>
            <a:endParaRPr lang="en-GB" sz="2400" dirty="0">
              <a:solidFill>
                <a:schemeClr val="tx2"/>
              </a:solidFill>
              <a:latin typeface="Century Gothic" pitchFamily="34" charset="0"/>
            </a:endParaRPr>
          </a:p>
        </p:txBody>
      </p:sp>
      <p:sp>
        <p:nvSpPr>
          <p:cNvPr id="7" name="TextBox 6"/>
          <p:cNvSpPr txBox="1"/>
          <p:nvPr/>
        </p:nvSpPr>
        <p:spPr>
          <a:xfrm>
            <a:off x="2162043" y="6248400"/>
            <a:ext cx="5614422" cy="307777"/>
          </a:xfrm>
          <a:prstGeom prst="rect">
            <a:avLst/>
          </a:prstGeom>
          <a:noFill/>
        </p:spPr>
        <p:txBody>
          <a:bodyPr wrap="none" rtlCol="0">
            <a:spAutoFit/>
          </a:bodyPr>
          <a:lstStyle/>
          <a:p>
            <a:r>
              <a:rPr lang="en-GB" sz="1400" b="1" dirty="0">
                <a:solidFill>
                  <a:srgbClr val="002060"/>
                </a:solidFill>
              </a:rPr>
              <a:t>As per provisions of </a:t>
            </a:r>
            <a:r>
              <a:rPr lang="en-GB" sz="1400" b="1" i="1" dirty="0">
                <a:solidFill>
                  <a:srgbClr val="002060"/>
                </a:solidFill>
              </a:rPr>
              <a:t>Article 118 </a:t>
            </a:r>
            <a:r>
              <a:rPr lang="en-GB" sz="1400" b="1" dirty="0">
                <a:solidFill>
                  <a:srgbClr val="002060"/>
                </a:solidFill>
              </a:rPr>
              <a:t>of the Treaty of Establishment of the EAC</a:t>
            </a:r>
          </a:p>
        </p:txBody>
      </p:sp>
      <p:grpSp>
        <p:nvGrpSpPr>
          <p:cNvPr id="5" name="Group 4"/>
          <p:cNvGrpSpPr/>
          <p:nvPr/>
        </p:nvGrpSpPr>
        <p:grpSpPr>
          <a:xfrm>
            <a:off x="3074216" y="2033868"/>
            <a:ext cx="3757567" cy="4173059"/>
            <a:chOff x="2693214" y="1945566"/>
            <a:chExt cx="3757567" cy="4173059"/>
          </a:xfrm>
        </p:grpSpPr>
        <p:sp>
          <p:nvSpPr>
            <p:cNvPr id="9" name="TextBox 8"/>
            <p:cNvSpPr txBox="1"/>
            <p:nvPr/>
          </p:nvSpPr>
          <p:spPr>
            <a:xfrm>
              <a:off x="2693214" y="5595405"/>
              <a:ext cx="3757567" cy="523220"/>
            </a:xfrm>
            <a:prstGeom prst="rect">
              <a:avLst/>
            </a:prstGeom>
            <a:noFill/>
          </p:spPr>
          <p:txBody>
            <a:bodyPr wrap="none" rtlCol="0">
              <a:spAutoFit/>
            </a:bodyPr>
            <a:lstStyle/>
            <a:p>
              <a:pPr algn="ctr"/>
              <a:r>
                <a:rPr lang="en-GB" sz="1400" b="1" dirty="0"/>
                <a:t>EAST AFRICAN HEALTH RESEARCH COMMISSION</a:t>
              </a:r>
            </a:p>
            <a:p>
              <a:pPr algn="ctr"/>
              <a:r>
                <a:rPr lang="en-GB" sz="1400" b="1" dirty="0">
                  <a:solidFill>
                    <a:srgbClr val="002060"/>
                  </a:solidFill>
                </a:rPr>
                <a:t>Research for Health and Prosperity</a:t>
              </a:r>
            </a:p>
          </p:txBody>
        </p:sp>
        <p:pic>
          <p:nvPicPr>
            <p:cNvPr id="12"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t="1853"/>
            <a:stretch/>
          </p:blipFill>
          <p:spPr>
            <a:xfrm>
              <a:off x="2843808" y="1945566"/>
              <a:ext cx="3488888" cy="3544743"/>
            </a:xfrm>
            <a:prstGeom prst="rect">
              <a:avLst/>
            </a:prstGeom>
          </p:spPr>
          <p:style>
            <a:lnRef idx="0">
              <a:schemeClr val="accent5"/>
            </a:lnRef>
            <a:fillRef idx="3">
              <a:schemeClr val="accent5"/>
            </a:fillRef>
            <a:effectRef idx="3">
              <a:schemeClr val="accent5"/>
            </a:effectRef>
            <a:fontRef idx="minor">
              <a:schemeClr val="lt1"/>
            </a:fontRef>
          </p:style>
        </p:pic>
      </p:grpSp>
      <p:sp>
        <p:nvSpPr>
          <p:cNvPr id="6" name="Title 5"/>
          <p:cNvSpPr>
            <a:spLocks noGrp="1"/>
          </p:cNvSpPr>
          <p:nvPr>
            <p:ph type="title"/>
          </p:nvPr>
        </p:nvSpPr>
        <p:spPr>
          <a:xfrm>
            <a:off x="990600" y="21361"/>
            <a:ext cx="8763000" cy="917592"/>
          </a:xfrm>
        </p:spPr>
        <p:txBody>
          <a:bodyPr>
            <a:normAutofit/>
          </a:bodyPr>
          <a:lstStyle/>
          <a:p>
            <a:r>
              <a:rPr lang="en-GB" sz="3600" dirty="0">
                <a:latin typeface="Century Gothic" pitchFamily="34" charset="0"/>
              </a:rPr>
              <a:t>EAHRC</a:t>
            </a:r>
            <a:endParaRPr lang="en-GB" sz="3600" dirty="0"/>
          </a:p>
        </p:txBody>
      </p:sp>
    </p:spTree>
    <p:extLst>
      <p:ext uri="{BB962C8B-B14F-4D97-AF65-F5344CB8AC3E}">
        <p14:creationId xmlns:p14="http://schemas.microsoft.com/office/powerpoint/2010/main" val="9308793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Strategic objectives of the EAHRC Strategic Plan</a:t>
            </a:r>
            <a:endParaRPr lang="en-GB" sz="3200" dirty="0"/>
          </a:p>
        </p:txBody>
      </p:sp>
      <p:graphicFrame>
        <p:nvGraphicFramePr>
          <p:cNvPr id="5" name="Content Placeholder 4"/>
          <p:cNvGraphicFramePr>
            <a:graphicFrameLocks noGrp="1"/>
          </p:cNvGraphicFramePr>
          <p:nvPr>
            <p:ph sz="half" idx="1"/>
            <p:extLst>
              <p:ext uri="{D42A27DB-BD31-4B8C-83A1-F6EECF244321}">
                <p14:modId xmlns:p14="http://schemas.microsoft.com/office/powerpoint/2010/main" val="1467632259"/>
              </p:ext>
            </p:extLst>
          </p:nvPr>
        </p:nvGraphicFramePr>
        <p:xfrm>
          <a:off x="76200" y="1066802"/>
          <a:ext cx="9753600" cy="5410199"/>
        </p:xfrm>
        <a:graphic>
          <a:graphicData uri="http://schemas.openxmlformats.org/drawingml/2006/table">
            <a:tbl>
              <a:tblPr firstRow="1" firstCol="1" bandRow="1">
                <a:tableStyleId>{5C22544A-7EE6-4342-B048-85BDC9FD1C3A}</a:tableStyleId>
              </a:tblPr>
              <a:tblGrid>
                <a:gridCol w="872052"/>
                <a:gridCol w="2701230"/>
                <a:gridCol w="6180318"/>
              </a:tblGrid>
              <a:tr h="284817">
                <a:tc gridSpan="3">
                  <a:txBody>
                    <a:bodyPr/>
                    <a:lstStyle/>
                    <a:p>
                      <a:pPr algn="ctr">
                        <a:lnSpc>
                          <a:spcPts val="1500"/>
                        </a:lnSpc>
                        <a:spcAft>
                          <a:spcPts val="0"/>
                        </a:spcAft>
                      </a:pPr>
                      <a:endParaRPr lang="en-GB" sz="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tc>
                <a:tc hMerge="1">
                  <a:txBody>
                    <a:bodyPr/>
                    <a:lstStyle/>
                    <a:p>
                      <a:endParaRPr lang="en-GB"/>
                    </a:p>
                  </a:txBody>
                  <a:tcPr/>
                </a:tc>
                <a:tc hMerge="1">
                  <a:txBody>
                    <a:bodyPr/>
                    <a:lstStyle/>
                    <a:p>
                      <a:endParaRPr lang="en-GB"/>
                    </a:p>
                  </a:txBody>
                  <a:tcPr/>
                </a:tc>
              </a:tr>
              <a:tr h="285028">
                <a:tc>
                  <a:txBody>
                    <a:bodyPr/>
                    <a:lstStyle/>
                    <a:p>
                      <a:pPr algn="ctr">
                        <a:lnSpc>
                          <a:spcPts val="1500"/>
                        </a:lnSpc>
                        <a:spcAft>
                          <a:spcPts val="0"/>
                        </a:spcAft>
                      </a:pPr>
                      <a:endParaRPr lang="en-GB" sz="8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tc>
                <a:tc>
                  <a:txBody>
                    <a:bodyPr/>
                    <a:lstStyle/>
                    <a:p>
                      <a:pPr algn="ctr">
                        <a:lnSpc>
                          <a:spcPts val="1500"/>
                        </a:lnSpc>
                        <a:spcAft>
                          <a:spcPts val="0"/>
                        </a:spcAft>
                      </a:pPr>
                      <a:r>
                        <a:rPr lang="en-US" sz="1600" b="1" dirty="0">
                          <a:solidFill>
                            <a:srgbClr val="0070C0"/>
                          </a:solidFill>
                          <a:effectLst/>
                        </a:rPr>
                        <a:t>Strategic Focal Areas</a:t>
                      </a:r>
                      <a:endParaRPr lang="en-GB" sz="1600" b="1" dirty="0">
                        <a:solidFill>
                          <a:srgbClr val="0070C0"/>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ctr">
                        <a:lnSpc>
                          <a:spcPts val="1500"/>
                        </a:lnSpc>
                        <a:spcAft>
                          <a:spcPts val="0"/>
                        </a:spcAft>
                      </a:pPr>
                      <a:r>
                        <a:rPr lang="en-US" sz="1600" b="1" dirty="0">
                          <a:solidFill>
                            <a:srgbClr val="0070C0"/>
                          </a:solidFill>
                          <a:effectLst/>
                        </a:rPr>
                        <a:t>Strategic Objectives</a:t>
                      </a:r>
                      <a:endParaRPr lang="en-GB" sz="1600" b="1" dirty="0">
                        <a:solidFill>
                          <a:srgbClr val="0070C0"/>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r>
              <a:tr h="595453">
                <a:tc>
                  <a:txBody>
                    <a:bodyPr/>
                    <a:lstStyle/>
                    <a:p>
                      <a:pPr algn="ctr">
                        <a:lnSpc>
                          <a:spcPts val="1500"/>
                        </a:lnSpc>
                        <a:spcAft>
                          <a:spcPts val="0"/>
                        </a:spcAft>
                      </a:pPr>
                      <a:r>
                        <a:rPr lang="en-US" sz="1600" dirty="0">
                          <a:effectLst/>
                        </a:rPr>
                        <a:t>1</a:t>
                      </a:r>
                      <a:endParaRPr lang="en-GB" sz="16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Institutional Capacity Development</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To establish institutional governance, management, and operational framework.</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r>
              <a:tr h="595412">
                <a:tc>
                  <a:txBody>
                    <a:bodyPr/>
                    <a:lstStyle/>
                    <a:p>
                      <a:pPr algn="ctr">
                        <a:lnSpc>
                          <a:spcPts val="1500"/>
                        </a:lnSpc>
                        <a:spcAft>
                          <a:spcPts val="0"/>
                        </a:spcAft>
                      </a:pPr>
                      <a:r>
                        <a:rPr lang="en-US" sz="1600" dirty="0">
                          <a:effectLst/>
                        </a:rPr>
                        <a:t>2</a:t>
                      </a:r>
                      <a:endParaRPr lang="en-GB" sz="16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Resource </a:t>
                      </a:r>
                      <a:r>
                        <a:rPr lang="en-US" sz="1600" dirty="0" err="1">
                          <a:solidFill>
                            <a:schemeClr val="tx2">
                              <a:lumMod val="75000"/>
                            </a:schemeClr>
                          </a:solidFill>
                          <a:effectLst/>
                        </a:rPr>
                        <a:t>Mobilisation</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To mobilize resources to support health research for development.</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r>
              <a:tr h="1226702">
                <a:tc>
                  <a:txBody>
                    <a:bodyPr/>
                    <a:lstStyle/>
                    <a:p>
                      <a:pPr algn="ctr">
                        <a:lnSpc>
                          <a:spcPts val="1500"/>
                        </a:lnSpc>
                        <a:spcAft>
                          <a:spcPts val="0"/>
                        </a:spcAft>
                      </a:pPr>
                      <a:r>
                        <a:rPr lang="en-US" sz="1600" dirty="0">
                          <a:effectLst/>
                        </a:rPr>
                        <a:t>3</a:t>
                      </a:r>
                      <a:endParaRPr lang="en-GB" sz="16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Research Collaboration and Capacity Development</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To establish research and capacity strengthening programmes, networks, partnerships and Centers of Excellence, and harness advancement in science, technology and innovation (STI), and information and communication technology (ICT).</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r>
              <a:tr h="595412">
                <a:tc>
                  <a:txBody>
                    <a:bodyPr/>
                    <a:lstStyle/>
                    <a:p>
                      <a:pPr algn="ctr">
                        <a:lnSpc>
                          <a:spcPts val="1500"/>
                        </a:lnSpc>
                        <a:spcAft>
                          <a:spcPts val="0"/>
                        </a:spcAft>
                      </a:pPr>
                      <a:r>
                        <a:rPr lang="en-US" sz="1600" dirty="0">
                          <a:effectLst/>
                        </a:rPr>
                        <a:t>4</a:t>
                      </a:r>
                      <a:endParaRPr lang="en-GB" sz="16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a:solidFill>
                            <a:schemeClr val="tx2">
                              <a:lumMod val="75000"/>
                            </a:schemeClr>
                          </a:solidFill>
                          <a:effectLst/>
                        </a:rPr>
                        <a:t>Research Environment</a:t>
                      </a:r>
                      <a:endParaRPr lang="en-GB" sz="160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To create an environment conducive for research and harmonized regional regulatory and ethics review frameworks.</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r>
              <a:tr h="1231963">
                <a:tc>
                  <a:txBody>
                    <a:bodyPr/>
                    <a:lstStyle/>
                    <a:p>
                      <a:pPr algn="ctr">
                        <a:lnSpc>
                          <a:spcPts val="1500"/>
                        </a:lnSpc>
                        <a:spcAft>
                          <a:spcPts val="0"/>
                        </a:spcAft>
                      </a:pPr>
                      <a:r>
                        <a:rPr lang="en-US" sz="1600" dirty="0">
                          <a:effectLst/>
                        </a:rPr>
                        <a:t>5</a:t>
                      </a:r>
                      <a:endParaRPr lang="en-GB" sz="16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a:solidFill>
                            <a:schemeClr val="tx2">
                              <a:lumMod val="75000"/>
                            </a:schemeClr>
                          </a:solidFill>
                          <a:effectLst/>
                        </a:rPr>
                        <a:t>Knowledge Management</a:t>
                      </a:r>
                      <a:endParaRPr lang="en-GB" sz="160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To establish mechanisms for generating, capturing, synthesizing, assessing, sharing, disseminating and utilizing knowledge for solving the health challenges and support the development aspirations of the Community.</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r>
              <a:tr h="595412">
                <a:tc>
                  <a:txBody>
                    <a:bodyPr/>
                    <a:lstStyle/>
                    <a:p>
                      <a:pPr algn="ctr">
                        <a:lnSpc>
                          <a:spcPts val="1500"/>
                        </a:lnSpc>
                        <a:spcAft>
                          <a:spcPts val="0"/>
                        </a:spcAft>
                      </a:pPr>
                      <a:r>
                        <a:rPr lang="en-US" sz="1600" dirty="0">
                          <a:effectLst/>
                        </a:rPr>
                        <a:t>6</a:t>
                      </a:r>
                      <a:endParaRPr lang="en-GB" sz="1600" dirty="0">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a:solidFill>
                            <a:schemeClr val="tx2">
                              <a:lumMod val="75000"/>
                            </a:schemeClr>
                          </a:solidFill>
                          <a:effectLst/>
                        </a:rPr>
                        <a:t>One - Health Approach</a:t>
                      </a:r>
                      <a:endParaRPr lang="en-GB" sz="160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c>
                  <a:txBody>
                    <a:bodyPr/>
                    <a:lstStyle/>
                    <a:p>
                      <a:pPr algn="l">
                        <a:lnSpc>
                          <a:spcPts val="1500"/>
                        </a:lnSpc>
                        <a:spcAft>
                          <a:spcPts val="0"/>
                        </a:spcAft>
                      </a:pPr>
                      <a:r>
                        <a:rPr lang="en-US" sz="1600" dirty="0">
                          <a:solidFill>
                            <a:schemeClr val="tx2">
                              <a:lumMod val="75000"/>
                            </a:schemeClr>
                          </a:solidFill>
                          <a:effectLst/>
                        </a:rPr>
                        <a:t>To promote One-Health Approach and integrated research involving animal health, human health and the environment.</a:t>
                      </a:r>
                      <a:endParaRPr lang="en-GB" sz="1600" dirty="0">
                        <a:solidFill>
                          <a:schemeClr val="tx2">
                            <a:lumMod val="75000"/>
                          </a:schemeClr>
                        </a:solidFill>
                        <a:effectLst/>
                        <a:latin typeface="Century Gothic" panose="020B0502020202020204" pitchFamily="34" charset="0"/>
                        <a:ea typeface="Century Gothic" panose="020B0502020202020204" pitchFamily="34" charset="0"/>
                        <a:cs typeface="Times New Roman" panose="02020603050405020304" pitchFamily="18" charset="0"/>
                      </a:endParaRPr>
                    </a:p>
                  </a:txBody>
                  <a:tcPr marL="49067" marR="49067" marT="0" marB="0" anchor="ctr"/>
                </a:tc>
              </a:tr>
            </a:tbl>
          </a:graphicData>
        </a:graphic>
      </p:graphicFrame>
    </p:spTree>
    <p:extLst>
      <p:ext uri="{BB962C8B-B14F-4D97-AF65-F5344CB8AC3E}">
        <p14:creationId xmlns:p14="http://schemas.microsoft.com/office/powerpoint/2010/main" val="11584960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2931502196"/>
              </p:ext>
            </p:extLst>
          </p:nvPr>
        </p:nvGraphicFramePr>
        <p:xfrm>
          <a:off x="785918" y="1295400"/>
          <a:ext cx="8766212"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3" name="Straight Connector 12"/>
          <p:cNvCxnSpPr/>
          <p:nvPr/>
        </p:nvCxnSpPr>
        <p:spPr>
          <a:xfrm>
            <a:off x="5241032" y="2560779"/>
            <a:ext cx="1728192" cy="0"/>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936776" y="2564904"/>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512840" y="2560779"/>
            <a:ext cx="1656184"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flipH="1">
            <a:off x="3149724" y="228600"/>
            <a:ext cx="4038600" cy="523220"/>
          </a:xfrm>
          <a:prstGeom prst="rect">
            <a:avLst/>
          </a:prstGeom>
          <a:noFill/>
        </p:spPr>
        <p:txBody>
          <a:bodyPr wrap="square" rtlCol="0">
            <a:spAutoFit/>
          </a:bodyPr>
          <a:lstStyle/>
          <a:p>
            <a:r>
              <a:rPr lang="en-GB" sz="2800" b="1" dirty="0">
                <a:solidFill>
                  <a:schemeClr val="bg1"/>
                </a:solidFill>
              </a:rPr>
              <a:t>EAHRC </a:t>
            </a:r>
            <a:r>
              <a:rPr lang="en-GB" sz="2800" b="1" dirty="0" smtClean="0">
                <a:solidFill>
                  <a:schemeClr val="bg1"/>
                </a:solidFill>
              </a:rPr>
              <a:t>ORGANOGRAM</a:t>
            </a:r>
            <a:endParaRPr lang="en-GB" sz="2800" dirty="0"/>
          </a:p>
        </p:txBody>
      </p:sp>
    </p:spTree>
    <p:extLst>
      <p:ext uri="{BB962C8B-B14F-4D97-AF65-F5344CB8AC3E}">
        <p14:creationId xmlns:p14="http://schemas.microsoft.com/office/powerpoint/2010/main" val="4276539759"/>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EAHCR ppt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EAHCR ppt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17479</TotalTime>
  <Words>1508</Words>
  <Application>Microsoft Office PowerPoint</Application>
  <PresentationFormat>A4 Paper (210x297 mm)</PresentationFormat>
  <Paragraphs>193</Paragraphs>
  <Slides>15</Slides>
  <Notes>8</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15</vt:i4>
      </vt:variant>
    </vt:vector>
  </HeadingPairs>
  <TitlesOfParts>
    <vt:vector size="25" baseType="lpstr">
      <vt:lpstr>Arial</vt:lpstr>
      <vt:lpstr>Calibri</vt:lpstr>
      <vt:lpstr>Century Gothic</vt:lpstr>
      <vt:lpstr>Georgia</vt:lpstr>
      <vt:lpstr>Open Sans</vt:lpstr>
      <vt:lpstr>Times New Roman</vt:lpstr>
      <vt:lpstr>Wingdings</vt:lpstr>
      <vt:lpstr>Custom Design</vt:lpstr>
      <vt:lpstr>EAHCR ppt2</vt:lpstr>
      <vt:lpstr>1_EAHCR ppt2</vt:lpstr>
      <vt:lpstr>EAC Initiative to support health Research and Development 1st International Conference on Promoting Pharmaceutical Sector Investments in the EAC Region</vt:lpstr>
      <vt:lpstr>EAHRC: regional initiative in Health R&amp;D</vt:lpstr>
      <vt:lpstr>Research programmes and networks </vt:lpstr>
      <vt:lpstr>Research capacity building </vt:lpstr>
      <vt:lpstr>Improvement of research environment</vt:lpstr>
      <vt:lpstr>Health Research knowledge management</vt:lpstr>
      <vt:lpstr>EAHRC</vt:lpstr>
      <vt:lpstr>Strategic objectives of the EAHRC Strategic Plan</vt:lpstr>
      <vt:lpstr>PowerPoint Presentation</vt:lpstr>
      <vt:lpstr>EAHRC PROGRAMMES  relevant to the EA Pharm Industry</vt:lpstr>
      <vt:lpstr>PowerPoint Presentation</vt:lpstr>
      <vt:lpstr>Over the next 15-years: end poverty, protect the planet, ensure prosperity for all</vt:lpstr>
      <vt:lpstr>Key factors unique for the millennium and major for LMICs  </vt:lpstr>
      <vt:lpstr>Neglected Tropical Diseases ‘our problem, our solution?’</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Research Journal for the  East African Community</dc:title>
  <dc:creator>Gibson Kibiki</dc:creator>
  <cp:lastModifiedBy>Admin</cp:lastModifiedBy>
  <cp:revision>544</cp:revision>
  <dcterms:created xsi:type="dcterms:W3CDTF">2015-08-21T08:08:28Z</dcterms:created>
  <dcterms:modified xsi:type="dcterms:W3CDTF">2016-11-02T15:48:15Z</dcterms:modified>
</cp:coreProperties>
</file>