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sldIdLst>
    <p:sldId id="280" r:id="rId2"/>
    <p:sldId id="281" r:id="rId3"/>
    <p:sldId id="315" r:id="rId4"/>
    <p:sldId id="316" r:id="rId5"/>
    <p:sldId id="262" r:id="rId6"/>
    <p:sldId id="263" r:id="rId7"/>
    <p:sldId id="282" r:id="rId8"/>
    <p:sldId id="317" r:id="rId9"/>
    <p:sldId id="318" r:id="rId10"/>
    <p:sldId id="264" r:id="rId11"/>
    <p:sldId id="283" r:id="rId12"/>
    <p:sldId id="287" r:id="rId13"/>
    <p:sldId id="288" r:id="rId14"/>
    <p:sldId id="319" r:id="rId15"/>
    <p:sldId id="320" r:id="rId16"/>
    <p:sldId id="322" r:id="rId17"/>
  </p:sldIdLst>
  <p:sldSz cx="9144000" cy="6858000" type="screen4x3"/>
  <p:notesSz cx="6858000" cy="9144000"/>
  <p:defaultTextStyle>
    <a:defPPr>
      <a:defRPr lang="sw-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678"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DE034D-DEC6-4902-BCA4-FE336722E35A}"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BD9ACCA-F591-4C27-A966-DA5E8EB1BC2B}">
      <dgm:prSet phldrT="[Text]"/>
      <dgm:spPr/>
      <dgm:t>
        <a:bodyPr/>
        <a:lstStyle/>
        <a:p>
          <a:r>
            <a:rPr lang="en-US" dirty="0" smtClean="0"/>
            <a:t>Local Value Addition (40 %)</a:t>
          </a:r>
          <a:endParaRPr lang="en-US" dirty="0"/>
        </a:p>
      </dgm:t>
    </dgm:pt>
    <dgm:pt modelId="{302D79E2-B2DE-4CD2-8213-2DDC806259B2}" type="parTrans" cxnId="{5E2379A7-2C26-4BEB-8FD9-B4E9B67F1533}">
      <dgm:prSet/>
      <dgm:spPr/>
      <dgm:t>
        <a:bodyPr/>
        <a:lstStyle/>
        <a:p>
          <a:endParaRPr lang="en-US"/>
        </a:p>
      </dgm:t>
    </dgm:pt>
    <dgm:pt modelId="{77E05075-F7A6-453F-8214-088D3A13E4E4}" type="sibTrans" cxnId="{5E2379A7-2C26-4BEB-8FD9-B4E9B67F1533}">
      <dgm:prSet/>
      <dgm:spPr/>
      <dgm:t>
        <a:bodyPr/>
        <a:lstStyle/>
        <a:p>
          <a:endParaRPr lang="en-US"/>
        </a:p>
      </dgm:t>
    </dgm:pt>
    <dgm:pt modelId="{54BF2A3C-DDC9-451F-A5DA-D7E519AFEA90}">
      <dgm:prSet phldrT="[Text]"/>
      <dgm:spPr/>
      <dgm:t>
        <a:bodyPr/>
        <a:lstStyle/>
        <a:p>
          <a:r>
            <a:rPr lang="en-US" dirty="0" smtClean="0"/>
            <a:t>SMEs-50% GDP Contribution</a:t>
          </a:r>
          <a:endParaRPr lang="en-US" dirty="0"/>
        </a:p>
      </dgm:t>
    </dgm:pt>
    <dgm:pt modelId="{64675E33-B387-4EA7-801A-1FACFC93120B}" type="parTrans" cxnId="{CD41702F-1CDF-461C-B24D-1EA29F928D13}">
      <dgm:prSet/>
      <dgm:spPr/>
      <dgm:t>
        <a:bodyPr/>
        <a:lstStyle/>
        <a:p>
          <a:endParaRPr lang="en-US"/>
        </a:p>
      </dgm:t>
    </dgm:pt>
    <dgm:pt modelId="{E7758846-C198-46F2-9223-2FAC3545EFD9}" type="sibTrans" cxnId="{CD41702F-1CDF-461C-B24D-1EA29F928D13}">
      <dgm:prSet/>
      <dgm:spPr/>
      <dgm:t>
        <a:bodyPr/>
        <a:lstStyle/>
        <a:p>
          <a:endParaRPr lang="en-US"/>
        </a:p>
      </dgm:t>
    </dgm:pt>
    <dgm:pt modelId="{66C2EC09-34BB-413B-BDF7-83A3D261A94F}">
      <dgm:prSet phldrT="[Text]"/>
      <dgm:spPr/>
      <dgm:t>
        <a:bodyPr/>
        <a:lstStyle/>
        <a:p>
          <a:r>
            <a:rPr lang="en-US" dirty="0" smtClean="0"/>
            <a:t>Increase employment opportunities to 2.3 million</a:t>
          </a:r>
          <a:endParaRPr lang="en-US" dirty="0"/>
        </a:p>
      </dgm:t>
    </dgm:pt>
    <dgm:pt modelId="{040EE914-78A8-41C3-82EC-7402FA9C768D}" type="parTrans" cxnId="{72B4D7BD-783B-4589-AC1D-D1D2038C7A29}">
      <dgm:prSet/>
      <dgm:spPr/>
      <dgm:t>
        <a:bodyPr/>
        <a:lstStyle/>
        <a:p>
          <a:endParaRPr lang="en-US"/>
        </a:p>
      </dgm:t>
    </dgm:pt>
    <dgm:pt modelId="{49FC0FF8-DBDC-4152-8B60-79983C4997BD}" type="sibTrans" cxnId="{72B4D7BD-783B-4589-AC1D-D1D2038C7A29}">
      <dgm:prSet/>
      <dgm:spPr/>
      <dgm:t>
        <a:bodyPr/>
        <a:lstStyle/>
        <a:p>
          <a:endParaRPr lang="en-US"/>
        </a:p>
      </dgm:t>
    </dgm:pt>
    <dgm:pt modelId="{D8F432C9-B558-48CC-9A8B-32809ABE7043}">
      <dgm:prSet phldrT="[Text]"/>
      <dgm:spPr/>
      <dgm:t>
        <a:bodyPr/>
        <a:lstStyle/>
        <a:p>
          <a:r>
            <a:rPr lang="en-US" dirty="0" smtClean="0"/>
            <a:t>Increasing manufacturing share of GDP to 25 %</a:t>
          </a:r>
          <a:endParaRPr lang="en-US" dirty="0"/>
        </a:p>
      </dgm:t>
    </dgm:pt>
    <dgm:pt modelId="{18087975-2391-47D9-971A-778AA87ECC10}" type="parTrans" cxnId="{74AE2A4A-185B-4AB5-A414-F3EDD710C4BB}">
      <dgm:prSet/>
      <dgm:spPr/>
      <dgm:t>
        <a:bodyPr/>
        <a:lstStyle/>
        <a:p>
          <a:endParaRPr lang="en-US"/>
        </a:p>
      </dgm:t>
    </dgm:pt>
    <dgm:pt modelId="{20BD223D-BFE7-45B3-91B6-D1F87DD6B39B}" type="sibTrans" cxnId="{74AE2A4A-185B-4AB5-A414-F3EDD710C4BB}">
      <dgm:prSet/>
      <dgm:spPr/>
      <dgm:t>
        <a:bodyPr/>
        <a:lstStyle/>
        <a:p>
          <a:endParaRPr lang="en-US"/>
        </a:p>
      </dgm:t>
    </dgm:pt>
    <dgm:pt modelId="{17919CC5-C7FA-48D9-BEA7-F87F47581C45}">
      <dgm:prSet phldrT="[Text]"/>
      <dgm:spPr/>
      <dgm:t>
        <a:bodyPr/>
        <a:lstStyle/>
        <a:p>
          <a:r>
            <a:rPr lang="en-US" dirty="0" smtClean="0"/>
            <a:t>Trade expansion- 60% exports  &amp; 25% intra-EAC trade</a:t>
          </a:r>
          <a:endParaRPr lang="en-US" dirty="0"/>
        </a:p>
      </dgm:t>
    </dgm:pt>
    <dgm:pt modelId="{08ED0B5A-A2F0-4BFF-A815-DE6374F5658F}" type="parTrans" cxnId="{FC1E061B-507B-4BA6-B1AA-D79FC77E5574}">
      <dgm:prSet/>
      <dgm:spPr/>
      <dgm:t>
        <a:bodyPr/>
        <a:lstStyle/>
        <a:p>
          <a:endParaRPr lang="en-US"/>
        </a:p>
      </dgm:t>
    </dgm:pt>
    <dgm:pt modelId="{8B3715F6-E2FF-4F34-802D-950B5972A05B}" type="sibTrans" cxnId="{FC1E061B-507B-4BA6-B1AA-D79FC77E5574}">
      <dgm:prSet/>
      <dgm:spPr/>
      <dgm:t>
        <a:bodyPr/>
        <a:lstStyle/>
        <a:p>
          <a:endParaRPr lang="en-US"/>
        </a:p>
      </dgm:t>
    </dgm:pt>
    <dgm:pt modelId="{F33D4475-F8EA-4326-B69D-9A2D97D45A96}" type="pres">
      <dgm:prSet presAssocID="{86DE034D-DEC6-4902-BCA4-FE336722E35A}" presName="cycle" presStyleCnt="0">
        <dgm:presLayoutVars>
          <dgm:dir/>
          <dgm:resizeHandles val="exact"/>
        </dgm:presLayoutVars>
      </dgm:prSet>
      <dgm:spPr/>
      <dgm:t>
        <a:bodyPr/>
        <a:lstStyle/>
        <a:p>
          <a:endParaRPr lang="en-US"/>
        </a:p>
      </dgm:t>
    </dgm:pt>
    <dgm:pt modelId="{37B0110C-13AC-4276-A537-12D6D209E38B}" type="pres">
      <dgm:prSet presAssocID="{0BD9ACCA-F591-4C27-A966-DA5E8EB1BC2B}" presName="node" presStyleLbl="node1" presStyleIdx="0" presStyleCnt="5" custScaleX="116589" custScaleY="117521">
        <dgm:presLayoutVars>
          <dgm:bulletEnabled val="1"/>
        </dgm:presLayoutVars>
      </dgm:prSet>
      <dgm:spPr/>
      <dgm:t>
        <a:bodyPr/>
        <a:lstStyle/>
        <a:p>
          <a:endParaRPr lang="en-US"/>
        </a:p>
      </dgm:t>
    </dgm:pt>
    <dgm:pt modelId="{4A89B1F7-7C88-425C-B159-C780C3AFE706}" type="pres">
      <dgm:prSet presAssocID="{77E05075-F7A6-453F-8214-088D3A13E4E4}" presName="sibTrans" presStyleLbl="sibTrans2D1" presStyleIdx="0" presStyleCnt="5"/>
      <dgm:spPr/>
      <dgm:t>
        <a:bodyPr/>
        <a:lstStyle/>
        <a:p>
          <a:endParaRPr lang="en-US"/>
        </a:p>
      </dgm:t>
    </dgm:pt>
    <dgm:pt modelId="{F6432E3A-AD8A-407A-8B33-0C601745E03B}" type="pres">
      <dgm:prSet presAssocID="{77E05075-F7A6-453F-8214-088D3A13E4E4}" presName="connectorText" presStyleLbl="sibTrans2D1" presStyleIdx="0" presStyleCnt="5"/>
      <dgm:spPr/>
      <dgm:t>
        <a:bodyPr/>
        <a:lstStyle/>
        <a:p>
          <a:endParaRPr lang="en-US"/>
        </a:p>
      </dgm:t>
    </dgm:pt>
    <dgm:pt modelId="{ABBBBB44-47B2-4313-BD9A-E5D299D62C9D}" type="pres">
      <dgm:prSet presAssocID="{54BF2A3C-DDC9-451F-A5DA-D7E519AFEA90}" presName="node" presStyleLbl="node1" presStyleIdx="1" presStyleCnt="5" custScaleX="121674" custScaleY="122219" custRadScaleRad="111174" custRadScaleInc="3911">
        <dgm:presLayoutVars>
          <dgm:bulletEnabled val="1"/>
        </dgm:presLayoutVars>
      </dgm:prSet>
      <dgm:spPr/>
      <dgm:t>
        <a:bodyPr/>
        <a:lstStyle/>
        <a:p>
          <a:endParaRPr lang="en-US"/>
        </a:p>
      </dgm:t>
    </dgm:pt>
    <dgm:pt modelId="{AF807DFB-5222-410B-9387-3853A47FA271}" type="pres">
      <dgm:prSet presAssocID="{E7758846-C198-46F2-9223-2FAC3545EFD9}" presName="sibTrans" presStyleLbl="sibTrans2D1" presStyleIdx="1" presStyleCnt="5"/>
      <dgm:spPr/>
      <dgm:t>
        <a:bodyPr/>
        <a:lstStyle/>
        <a:p>
          <a:endParaRPr lang="en-US"/>
        </a:p>
      </dgm:t>
    </dgm:pt>
    <dgm:pt modelId="{EDAB6BFA-84AF-4191-9FF7-68DA92E65080}" type="pres">
      <dgm:prSet presAssocID="{E7758846-C198-46F2-9223-2FAC3545EFD9}" presName="connectorText" presStyleLbl="sibTrans2D1" presStyleIdx="1" presStyleCnt="5"/>
      <dgm:spPr/>
      <dgm:t>
        <a:bodyPr/>
        <a:lstStyle/>
        <a:p>
          <a:endParaRPr lang="en-US"/>
        </a:p>
      </dgm:t>
    </dgm:pt>
    <dgm:pt modelId="{61AAFD3F-FB12-4429-ADD4-37A51CCA7D12}" type="pres">
      <dgm:prSet presAssocID="{66C2EC09-34BB-413B-BDF7-83A3D261A94F}" presName="node" presStyleLbl="node1" presStyleIdx="2" presStyleCnt="5" custScaleX="127533" custScaleY="124438">
        <dgm:presLayoutVars>
          <dgm:bulletEnabled val="1"/>
        </dgm:presLayoutVars>
      </dgm:prSet>
      <dgm:spPr/>
      <dgm:t>
        <a:bodyPr/>
        <a:lstStyle/>
        <a:p>
          <a:endParaRPr lang="en-US"/>
        </a:p>
      </dgm:t>
    </dgm:pt>
    <dgm:pt modelId="{BFCA10E6-4E7D-4159-B4EC-ED3B2A77B704}" type="pres">
      <dgm:prSet presAssocID="{49FC0FF8-DBDC-4152-8B60-79983C4997BD}" presName="sibTrans" presStyleLbl="sibTrans2D1" presStyleIdx="2" presStyleCnt="5"/>
      <dgm:spPr/>
      <dgm:t>
        <a:bodyPr/>
        <a:lstStyle/>
        <a:p>
          <a:endParaRPr lang="en-US"/>
        </a:p>
      </dgm:t>
    </dgm:pt>
    <dgm:pt modelId="{B552F19F-6354-4786-A568-53D25CB47936}" type="pres">
      <dgm:prSet presAssocID="{49FC0FF8-DBDC-4152-8B60-79983C4997BD}" presName="connectorText" presStyleLbl="sibTrans2D1" presStyleIdx="2" presStyleCnt="5"/>
      <dgm:spPr/>
      <dgm:t>
        <a:bodyPr/>
        <a:lstStyle/>
        <a:p>
          <a:endParaRPr lang="en-US"/>
        </a:p>
      </dgm:t>
    </dgm:pt>
    <dgm:pt modelId="{4CBF4CBF-FC80-486C-852E-90CA056D22E0}" type="pres">
      <dgm:prSet presAssocID="{D8F432C9-B558-48CC-9A8B-32809ABE7043}" presName="node" presStyleLbl="node1" presStyleIdx="3" presStyleCnt="5" custScaleX="140372" custScaleY="110066" custRadScaleRad="116968" custRadScaleInc="26562">
        <dgm:presLayoutVars>
          <dgm:bulletEnabled val="1"/>
        </dgm:presLayoutVars>
      </dgm:prSet>
      <dgm:spPr/>
      <dgm:t>
        <a:bodyPr/>
        <a:lstStyle/>
        <a:p>
          <a:endParaRPr lang="en-US"/>
        </a:p>
      </dgm:t>
    </dgm:pt>
    <dgm:pt modelId="{25DA0409-0E59-4471-9017-43DB3051D21F}" type="pres">
      <dgm:prSet presAssocID="{20BD223D-BFE7-45B3-91B6-D1F87DD6B39B}" presName="sibTrans" presStyleLbl="sibTrans2D1" presStyleIdx="3" presStyleCnt="5"/>
      <dgm:spPr/>
      <dgm:t>
        <a:bodyPr/>
        <a:lstStyle/>
        <a:p>
          <a:endParaRPr lang="en-US"/>
        </a:p>
      </dgm:t>
    </dgm:pt>
    <dgm:pt modelId="{CF244460-AAEF-460E-A71B-FA49183D1270}" type="pres">
      <dgm:prSet presAssocID="{20BD223D-BFE7-45B3-91B6-D1F87DD6B39B}" presName="connectorText" presStyleLbl="sibTrans2D1" presStyleIdx="3" presStyleCnt="5"/>
      <dgm:spPr/>
      <dgm:t>
        <a:bodyPr/>
        <a:lstStyle/>
        <a:p>
          <a:endParaRPr lang="en-US"/>
        </a:p>
      </dgm:t>
    </dgm:pt>
    <dgm:pt modelId="{3FCEE5DF-317C-4CB5-9477-D68177F2F0CE}" type="pres">
      <dgm:prSet presAssocID="{17919CC5-C7FA-48D9-BEA7-F87F47581C45}" presName="node" presStyleLbl="node1" presStyleIdx="4" presStyleCnt="5" custScaleX="120399" custScaleY="108662" custRadScaleRad="111395" custRadScaleInc="2781">
        <dgm:presLayoutVars>
          <dgm:bulletEnabled val="1"/>
        </dgm:presLayoutVars>
      </dgm:prSet>
      <dgm:spPr/>
      <dgm:t>
        <a:bodyPr/>
        <a:lstStyle/>
        <a:p>
          <a:endParaRPr lang="en-US"/>
        </a:p>
      </dgm:t>
    </dgm:pt>
    <dgm:pt modelId="{E3BE6ACB-2A6C-49EA-AF1E-41B17B0E3284}" type="pres">
      <dgm:prSet presAssocID="{8B3715F6-E2FF-4F34-802D-950B5972A05B}" presName="sibTrans" presStyleLbl="sibTrans2D1" presStyleIdx="4" presStyleCnt="5"/>
      <dgm:spPr/>
      <dgm:t>
        <a:bodyPr/>
        <a:lstStyle/>
        <a:p>
          <a:endParaRPr lang="en-US"/>
        </a:p>
      </dgm:t>
    </dgm:pt>
    <dgm:pt modelId="{FD866317-9553-4CAD-8658-AC4EA79F9722}" type="pres">
      <dgm:prSet presAssocID="{8B3715F6-E2FF-4F34-802D-950B5972A05B}" presName="connectorText" presStyleLbl="sibTrans2D1" presStyleIdx="4" presStyleCnt="5"/>
      <dgm:spPr/>
      <dgm:t>
        <a:bodyPr/>
        <a:lstStyle/>
        <a:p>
          <a:endParaRPr lang="en-US"/>
        </a:p>
      </dgm:t>
    </dgm:pt>
  </dgm:ptLst>
  <dgm:cxnLst>
    <dgm:cxn modelId="{5E2379A7-2C26-4BEB-8FD9-B4E9B67F1533}" srcId="{86DE034D-DEC6-4902-BCA4-FE336722E35A}" destId="{0BD9ACCA-F591-4C27-A966-DA5E8EB1BC2B}" srcOrd="0" destOrd="0" parTransId="{302D79E2-B2DE-4CD2-8213-2DDC806259B2}" sibTransId="{77E05075-F7A6-453F-8214-088D3A13E4E4}"/>
    <dgm:cxn modelId="{62529B2A-577E-4081-AFA2-6455850328E8}" type="presOf" srcId="{54BF2A3C-DDC9-451F-A5DA-D7E519AFEA90}" destId="{ABBBBB44-47B2-4313-BD9A-E5D299D62C9D}" srcOrd="0" destOrd="0" presId="urn:microsoft.com/office/officeart/2005/8/layout/cycle2"/>
    <dgm:cxn modelId="{DF00801A-CBD1-4C91-BB46-9D79F9775FCD}" type="presOf" srcId="{17919CC5-C7FA-48D9-BEA7-F87F47581C45}" destId="{3FCEE5DF-317C-4CB5-9477-D68177F2F0CE}" srcOrd="0" destOrd="0" presId="urn:microsoft.com/office/officeart/2005/8/layout/cycle2"/>
    <dgm:cxn modelId="{C531759F-3992-471A-8F0C-59CDCF60FACB}" type="presOf" srcId="{E7758846-C198-46F2-9223-2FAC3545EFD9}" destId="{AF807DFB-5222-410B-9387-3853A47FA271}" srcOrd="0" destOrd="0" presId="urn:microsoft.com/office/officeart/2005/8/layout/cycle2"/>
    <dgm:cxn modelId="{E6CE98FF-CC4D-4A51-A78B-F508D9D9A3D1}" type="presOf" srcId="{49FC0FF8-DBDC-4152-8B60-79983C4997BD}" destId="{BFCA10E6-4E7D-4159-B4EC-ED3B2A77B704}" srcOrd="0" destOrd="0" presId="urn:microsoft.com/office/officeart/2005/8/layout/cycle2"/>
    <dgm:cxn modelId="{FC1E061B-507B-4BA6-B1AA-D79FC77E5574}" srcId="{86DE034D-DEC6-4902-BCA4-FE336722E35A}" destId="{17919CC5-C7FA-48D9-BEA7-F87F47581C45}" srcOrd="4" destOrd="0" parTransId="{08ED0B5A-A2F0-4BFF-A815-DE6374F5658F}" sibTransId="{8B3715F6-E2FF-4F34-802D-950B5972A05B}"/>
    <dgm:cxn modelId="{F589E144-B1B0-41B9-8B45-C1E34B3E48DF}" type="presOf" srcId="{D8F432C9-B558-48CC-9A8B-32809ABE7043}" destId="{4CBF4CBF-FC80-486C-852E-90CA056D22E0}" srcOrd="0" destOrd="0" presId="urn:microsoft.com/office/officeart/2005/8/layout/cycle2"/>
    <dgm:cxn modelId="{FA230274-C092-4956-9CB4-CA5F949ACB7E}" type="presOf" srcId="{49FC0FF8-DBDC-4152-8B60-79983C4997BD}" destId="{B552F19F-6354-4786-A568-53D25CB47936}" srcOrd="1" destOrd="0" presId="urn:microsoft.com/office/officeart/2005/8/layout/cycle2"/>
    <dgm:cxn modelId="{74AE2A4A-185B-4AB5-A414-F3EDD710C4BB}" srcId="{86DE034D-DEC6-4902-BCA4-FE336722E35A}" destId="{D8F432C9-B558-48CC-9A8B-32809ABE7043}" srcOrd="3" destOrd="0" parTransId="{18087975-2391-47D9-971A-778AA87ECC10}" sibTransId="{20BD223D-BFE7-45B3-91B6-D1F87DD6B39B}"/>
    <dgm:cxn modelId="{F6FDFB0F-A266-4D6E-BF39-E6A25DE503BF}" type="presOf" srcId="{0BD9ACCA-F591-4C27-A966-DA5E8EB1BC2B}" destId="{37B0110C-13AC-4276-A537-12D6D209E38B}" srcOrd="0" destOrd="0" presId="urn:microsoft.com/office/officeart/2005/8/layout/cycle2"/>
    <dgm:cxn modelId="{021F9989-6DA9-4BFE-81A8-EF9E1D20D8C5}" type="presOf" srcId="{20BD223D-BFE7-45B3-91B6-D1F87DD6B39B}" destId="{CF244460-AAEF-460E-A71B-FA49183D1270}" srcOrd="1" destOrd="0" presId="urn:microsoft.com/office/officeart/2005/8/layout/cycle2"/>
    <dgm:cxn modelId="{D8344990-C1E2-4567-BA3B-9758E90F3414}" type="presOf" srcId="{8B3715F6-E2FF-4F34-802D-950B5972A05B}" destId="{FD866317-9553-4CAD-8658-AC4EA79F9722}" srcOrd="1" destOrd="0" presId="urn:microsoft.com/office/officeart/2005/8/layout/cycle2"/>
    <dgm:cxn modelId="{9BDA9BE9-5D4E-4982-AFDC-A2197AFE3E73}" type="presOf" srcId="{8B3715F6-E2FF-4F34-802D-950B5972A05B}" destId="{E3BE6ACB-2A6C-49EA-AF1E-41B17B0E3284}" srcOrd="0" destOrd="0" presId="urn:microsoft.com/office/officeart/2005/8/layout/cycle2"/>
    <dgm:cxn modelId="{1ADD60EB-08B1-4930-AE49-B1AC7B212D59}" type="presOf" srcId="{20BD223D-BFE7-45B3-91B6-D1F87DD6B39B}" destId="{25DA0409-0E59-4471-9017-43DB3051D21F}" srcOrd="0" destOrd="0" presId="urn:microsoft.com/office/officeart/2005/8/layout/cycle2"/>
    <dgm:cxn modelId="{736AAD0E-3EC5-4BDB-809A-82DAB84597D4}" type="presOf" srcId="{77E05075-F7A6-453F-8214-088D3A13E4E4}" destId="{F6432E3A-AD8A-407A-8B33-0C601745E03B}" srcOrd="1" destOrd="0" presId="urn:microsoft.com/office/officeart/2005/8/layout/cycle2"/>
    <dgm:cxn modelId="{CD41702F-1CDF-461C-B24D-1EA29F928D13}" srcId="{86DE034D-DEC6-4902-BCA4-FE336722E35A}" destId="{54BF2A3C-DDC9-451F-A5DA-D7E519AFEA90}" srcOrd="1" destOrd="0" parTransId="{64675E33-B387-4EA7-801A-1FACFC93120B}" sibTransId="{E7758846-C198-46F2-9223-2FAC3545EFD9}"/>
    <dgm:cxn modelId="{1A1F73B0-3A82-44AF-BBE5-2FED13E391CE}" type="presOf" srcId="{66C2EC09-34BB-413B-BDF7-83A3D261A94F}" destId="{61AAFD3F-FB12-4429-ADD4-37A51CCA7D12}" srcOrd="0" destOrd="0" presId="urn:microsoft.com/office/officeart/2005/8/layout/cycle2"/>
    <dgm:cxn modelId="{F86D55D0-020F-4C89-A499-4E678D2F3040}" type="presOf" srcId="{E7758846-C198-46F2-9223-2FAC3545EFD9}" destId="{EDAB6BFA-84AF-4191-9FF7-68DA92E65080}" srcOrd="1" destOrd="0" presId="urn:microsoft.com/office/officeart/2005/8/layout/cycle2"/>
    <dgm:cxn modelId="{95A33E0F-19E0-475D-A85D-2C3DA7D018EF}" type="presOf" srcId="{86DE034D-DEC6-4902-BCA4-FE336722E35A}" destId="{F33D4475-F8EA-4326-B69D-9A2D97D45A96}" srcOrd="0" destOrd="0" presId="urn:microsoft.com/office/officeart/2005/8/layout/cycle2"/>
    <dgm:cxn modelId="{72B4D7BD-783B-4589-AC1D-D1D2038C7A29}" srcId="{86DE034D-DEC6-4902-BCA4-FE336722E35A}" destId="{66C2EC09-34BB-413B-BDF7-83A3D261A94F}" srcOrd="2" destOrd="0" parTransId="{040EE914-78A8-41C3-82EC-7402FA9C768D}" sibTransId="{49FC0FF8-DBDC-4152-8B60-79983C4997BD}"/>
    <dgm:cxn modelId="{6BED09E2-7AE7-4E4A-8606-A371545A0C3A}" type="presOf" srcId="{77E05075-F7A6-453F-8214-088D3A13E4E4}" destId="{4A89B1F7-7C88-425C-B159-C780C3AFE706}" srcOrd="0" destOrd="0" presId="urn:microsoft.com/office/officeart/2005/8/layout/cycle2"/>
    <dgm:cxn modelId="{39136733-7B7E-41DA-87A0-9570EC2196EE}" type="presParOf" srcId="{F33D4475-F8EA-4326-B69D-9A2D97D45A96}" destId="{37B0110C-13AC-4276-A537-12D6D209E38B}" srcOrd="0" destOrd="0" presId="urn:microsoft.com/office/officeart/2005/8/layout/cycle2"/>
    <dgm:cxn modelId="{FDD7EEC2-DC03-4712-8008-BBEFDB4C9EBC}" type="presParOf" srcId="{F33D4475-F8EA-4326-B69D-9A2D97D45A96}" destId="{4A89B1F7-7C88-425C-B159-C780C3AFE706}" srcOrd="1" destOrd="0" presId="urn:microsoft.com/office/officeart/2005/8/layout/cycle2"/>
    <dgm:cxn modelId="{81D23C8F-1E61-4C57-8759-3946CD819809}" type="presParOf" srcId="{4A89B1F7-7C88-425C-B159-C780C3AFE706}" destId="{F6432E3A-AD8A-407A-8B33-0C601745E03B}" srcOrd="0" destOrd="0" presId="urn:microsoft.com/office/officeart/2005/8/layout/cycle2"/>
    <dgm:cxn modelId="{D0C96E84-F44B-4304-A5F8-2CE25995A311}" type="presParOf" srcId="{F33D4475-F8EA-4326-B69D-9A2D97D45A96}" destId="{ABBBBB44-47B2-4313-BD9A-E5D299D62C9D}" srcOrd="2" destOrd="0" presId="urn:microsoft.com/office/officeart/2005/8/layout/cycle2"/>
    <dgm:cxn modelId="{A35F56AE-B578-4A5A-9C72-628DC3C6CFB2}" type="presParOf" srcId="{F33D4475-F8EA-4326-B69D-9A2D97D45A96}" destId="{AF807DFB-5222-410B-9387-3853A47FA271}" srcOrd="3" destOrd="0" presId="urn:microsoft.com/office/officeart/2005/8/layout/cycle2"/>
    <dgm:cxn modelId="{D827B855-8CB9-4C95-B7CA-CD9B12695DE5}" type="presParOf" srcId="{AF807DFB-5222-410B-9387-3853A47FA271}" destId="{EDAB6BFA-84AF-4191-9FF7-68DA92E65080}" srcOrd="0" destOrd="0" presId="urn:microsoft.com/office/officeart/2005/8/layout/cycle2"/>
    <dgm:cxn modelId="{69028D20-8C70-4186-80C1-FCF91030FDE1}" type="presParOf" srcId="{F33D4475-F8EA-4326-B69D-9A2D97D45A96}" destId="{61AAFD3F-FB12-4429-ADD4-37A51CCA7D12}" srcOrd="4" destOrd="0" presId="urn:microsoft.com/office/officeart/2005/8/layout/cycle2"/>
    <dgm:cxn modelId="{E8777060-97E1-4F7C-8F6C-EB8B731C9CB0}" type="presParOf" srcId="{F33D4475-F8EA-4326-B69D-9A2D97D45A96}" destId="{BFCA10E6-4E7D-4159-B4EC-ED3B2A77B704}" srcOrd="5" destOrd="0" presId="urn:microsoft.com/office/officeart/2005/8/layout/cycle2"/>
    <dgm:cxn modelId="{25CB34AA-212C-4F86-9E00-C7D6D8657860}" type="presParOf" srcId="{BFCA10E6-4E7D-4159-B4EC-ED3B2A77B704}" destId="{B552F19F-6354-4786-A568-53D25CB47936}" srcOrd="0" destOrd="0" presId="urn:microsoft.com/office/officeart/2005/8/layout/cycle2"/>
    <dgm:cxn modelId="{116B58EE-39B9-4B6E-9B45-C4BDBCCE8E41}" type="presParOf" srcId="{F33D4475-F8EA-4326-B69D-9A2D97D45A96}" destId="{4CBF4CBF-FC80-486C-852E-90CA056D22E0}" srcOrd="6" destOrd="0" presId="urn:microsoft.com/office/officeart/2005/8/layout/cycle2"/>
    <dgm:cxn modelId="{E0B10F3A-6949-4A92-A956-D5B75803F8A5}" type="presParOf" srcId="{F33D4475-F8EA-4326-B69D-9A2D97D45A96}" destId="{25DA0409-0E59-4471-9017-43DB3051D21F}" srcOrd="7" destOrd="0" presId="urn:microsoft.com/office/officeart/2005/8/layout/cycle2"/>
    <dgm:cxn modelId="{0E7FFC97-783B-4885-B06D-7A833D3FE8C8}" type="presParOf" srcId="{25DA0409-0E59-4471-9017-43DB3051D21F}" destId="{CF244460-AAEF-460E-A71B-FA49183D1270}" srcOrd="0" destOrd="0" presId="urn:microsoft.com/office/officeart/2005/8/layout/cycle2"/>
    <dgm:cxn modelId="{0924376F-B865-4D16-9E08-6649FCB7C6CD}" type="presParOf" srcId="{F33D4475-F8EA-4326-B69D-9A2D97D45A96}" destId="{3FCEE5DF-317C-4CB5-9477-D68177F2F0CE}" srcOrd="8" destOrd="0" presId="urn:microsoft.com/office/officeart/2005/8/layout/cycle2"/>
    <dgm:cxn modelId="{A57FA4BC-AAEE-45A3-85DE-A32C911BDAC8}" type="presParOf" srcId="{F33D4475-F8EA-4326-B69D-9A2D97D45A96}" destId="{E3BE6ACB-2A6C-49EA-AF1E-41B17B0E3284}" srcOrd="9" destOrd="0" presId="urn:microsoft.com/office/officeart/2005/8/layout/cycle2"/>
    <dgm:cxn modelId="{45E3CF66-BAFC-4E37-B30A-DDB4E4F6FDDE}" type="presParOf" srcId="{E3BE6ACB-2A6C-49EA-AF1E-41B17B0E3284}" destId="{FD866317-9553-4CAD-8658-AC4EA79F9722}"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B0110C-13AC-4276-A537-12D6D209E38B}">
      <dsp:nvSpPr>
        <dsp:cNvPr id="0" name=""/>
        <dsp:cNvSpPr/>
      </dsp:nvSpPr>
      <dsp:spPr>
        <a:xfrm>
          <a:off x="3314001" y="-143172"/>
          <a:ext cx="1592888" cy="1605621"/>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Local Value Addition (40 %)</a:t>
          </a:r>
          <a:endParaRPr lang="en-US" sz="1600" kern="1200" dirty="0"/>
        </a:p>
      </dsp:txBody>
      <dsp:txXfrm>
        <a:off x="3547274" y="91966"/>
        <a:ext cx="1126342" cy="1135345"/>
      </dsp:txXfrm>
    </dsp:sp>
    <dsp:sp modelId="{4A89B1F7-7C88-425C-B159-C780C3AFE706}">
      <dsp:nvSpPr>
        <dsp:cNvPr id="0" name=""/>
        <dsp:cNvSpPr/>
      </dsp:nvSpPr>
      <dsp:spPr>
        <a:xfrm rot="1958640">
          <a:off x="4865698" y="1011255"/>
          <a:ext cx="307047" cy="461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4872973" y="1078632"/>
        <a:ext cx="214933" cy="276664"/>
      </dsp:txXfrm>
    </dsp:sp>
    <dsp:sp modelId="{ABBBBB44-47B2-4313-BD9A-E5D299D62C9D}">
      <dsp:nvSpPr>
        <dsp:cNvPr id="0" name=""/>
        <dsp:cNvSpPr/>
      </dsp:nvSpPr>
      <dsp:spPr>
        <a:xfrm>
          <a:off x="5140063" y="1016779"/>
          <a:ext cx="1662361" cy="1669807"/>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SMEs-50% GDP Contribution</a:t>
          </a:r>
          <a:endParaRPr lang="en-US" sz="1600" kern="1200" dirty="0"/>
        </a:p>
      </dsp:txBody>
      <dsp:txXfrm>
        <a:off x="5383510" y="1261317"/>
        <a:ext cx="1175467" cy="1180731"/>
      </dsp:txXfrm>
    </dsp:sp>
    <dsp:sp modelId="{AF807DFB-5222-410B-9387-3853A47FA271}">
      <dsp:nvSpPr>
        <dsp:cNvPr id="0" name=""/>
        <dsp:cNvSpPr/>
      </dsp:nvSpPr>
      <dsp:spPr>
        <a:xfrm rot="6778712">
          <a:off x="5441337" y="2589939"/>
          <a:ext cx="238200" cy="461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5491015" y="2649265"/>
        <a:ext cx="166740" cy="276664"/>
      </dsp:txXfrm>
    </dsp:sp>
    <dsp:sp modelId="{61AAFD3F-FB12-4429-ADD4-37A51CCA7D12}">
      <dsp:nvSpPr>
        <dsp:cNvPr id="0" name=""/>
        <dsp:cNvSpPr/>
      </dsp:nvSpPr>
      <dsp:spPr>
        <a:xfrm>
          <a:off x="4265802" y="2969009"/>
          <a:ext cx="1742409" cy="170012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Increase employment opportunities to 2.3 million</a:t>
          </a:r>
          <a:endParaRPr lang="en-US" sz="1600" kern="1200" dirty="0"/>
        </a:p>
      </dsp:txBody>
      <dsp:txXfrm>
        <a:off x="4520972" y="3217986"/>
        <a:ext cx="1232069" cy="1202170"/>
      </dsp:txXfrm>
    </dsp:sp>
    <dsp:sp modelId="{BFCA10E6-4E7D-4159-B4EC-ED3B2A77B704}">
      <dsp:nvSpPr>
        <dsp:cNvPr id="0" name=""/>
        <dsp:cNvSpPr/>
      </dsp:nvSpPr>
      <dsp:spPr>
        <a:xfrm rot="10800000">
          <a:off x="3774509" y="3588518"/>
          <a:ext cx="347180" cy="461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3878663" y="3680739"/>
        <a:ext cx="243026" cy="276664"/>
      </dsp:txXfrm>
    </dsp:sp>
    <dsp:sp modelId="{4CBF4CBF-FC80-486C-852E-90CA056D22E0}">
      <dsp:nvSpPr>
        <dsp:cNvPr id="0" name=""/>
        <dsp:cNvSpPr/>
      </dsp:nvSpPr>
      <dsp:spPr>
        <a:xfrm>
          <a:off x="1692923" y="3067188"/>
          <a:ext cx="1917821" cy="150376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Increasing manufacturing share of GDP to 25 %</a:t>
          </a:r>
          <a:endParaRPr lang="en-US" sz="1600" kern="1200" dirty="0"/>
        </a:p>
      </dsp:txBody>
      <dsp:txXfrm>
        <a:off x="1973781" y="3287410"/>
        <a:ext cx="1356105" cy="1063324"/>
      </dsp:txXfrm>
    </dsp:sp>
    <dsp:sp modelId="{25DA0409-0E59-4471-9017-43DB3051D21F}">
      <dsp:nvSpPr>
        <dsp:cNvPr id="0" name=""/>
        <dsp:cNvSpPr/>
      </dsp:nvSpPr>
      <dsp:spPr>
        <a:xfrm rot="15567378">
          <a:off x="2308134" y="2567904"/>
          <a:ext cx="307468" cy="461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2362693" y="2705466"/>
        <a:ext cx="215228" cy="276664"/>
      </dsp:txXfrm>
    </dsp:sp>
    <dsp:sp modelId="{3FCEE5DF-317C-4CB5-9477-D68177F2F0CE}">
      <dsp:nvSpPr>
        <dsp:cNvPr id="0" name=""/>
        <dsp:cNvSpPr/>
      </dsp:nvSpPr>
      <dsp:spPr>
        <a:xfrm>
          <a:off x="1448475" y="1030405"/>
          <a:ext cx="1644941" cy="1484586"/>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Trade expansion- 60% exports  &amp; 25% intra-EAC trade</a:t>
          </a:r>
          <a:endParaRPr lang="en-US" sz="1600" kern="1200" dirty="0"/>
        </a:p>
      </dsp:txBody>
      <dsp:txXfrm>
        <a:off x="1689371" y="1247818"/>
        <a:ext cx="1163149" cy="1049760"/>
      </dsp:txXfrm>
    </dsp:sp>
    <dsp:sp modelId="{E3BE6ACB-2A6C-49EA-AF1E-41B17B0E3284}">
      <dsp:nvSpPr>
        <dsp:cNvPr id="0" name=""/>
        <dsp:cNvSpPr/>
      </dsp:nvSpPr>
      <dsp:spPr>
        <a:xfrm rot="19729339">
          <a:off x="3037076" y="989826"/>
          <a:ext cx="293318" cy="46110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043431" y="1104824"/>
        <a:ext cx="205323" cy="27666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w-K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E36A2E-4052-4997-AE47-08091ECACBF1}" type="datetimeFigureOut">
              <a:rPr lang="sw-KE" smtClean="0"/>
              <a:pPr/>
              <a:t>11/1/2016</a:t>
            </a:fld>
            <a:endParaRPr lang="sw-K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w-K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w-K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w-K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74890-4121-4727-93D1-51EBDACD9F49}" type="slidenum">
              <a:rPr lang="sw-KE" smtClean="0"/>
              <a:pPr/>
              <a:t>‹#›</a:t>
            </a:fld>
            <a:endParaRPr lang="sw-KE"/>
          </a:p>
        </p:txBody>
      </p:sp>
    </p:spTree>
    <p:extLst>
      <p:ext uri="{BB962C8B-B14F-4D97-AF65-F5344CB8AC3E}">
        <p14:creationId xmlns:p14="http://schemas.microsoft.com/office/powerpoint/2010/main" val="3037444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026"/>
          <p:cNvSpPr>
            <a:spLocks noGrp="1" noRot="1" noChangeAspect="1" noTextEdit="1"/>
          </p:cNvSpPr>
          <p:nvPr>
            <p:ph type="sldImg"/>
          </p:nvPr>
        </p:nvSpPr>
        <p:spPr bwMode="auto">
          <a:noFill/>
          <a:ln>
            <a:solidFill>
              <a:srgbClr val="000000"/>
            </a:solidFill>
            <a:miter lim="800000"/>
            <a:headEnd/>
            <a:tailEnd/>
          </a:ln>
        </p:spPr>
      </p:sp>
      <p:sp>
        <p:nvSpPr>
          <p:cNvPr id="39939" name="Rectangle 1027"/>
          <p:cNvSpPr>
            <a:spLocks noGrp="1"/>
          </p:cNvSpPr>
          <p:nvPr>
            <p:ph type="body" idx="1"/>
          </p:nvPr>
        </p:nvSpPr>
        <p:spPr bwMode="auto">
          <a:noFill/>
        </p:spPr>
        <p:txBody>
          <a:bodyPr/>
          <a:lstStyle/>
          <a:p>
            <a:pPr>
              <a:spcBef>
                <a:spcPct val="0"/>
              </a:spcBef>
            </a:pPr>
            <a:endParaRPr lang="en-GB" sz="1700" dirty="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9374890-4121-4727-93D1-51EBDACD9F49}" type="slidenum">
              <a:rPr lang="sw-KE" smtClean="0"/>
              <a:pPr/>
              <a:t>3</a:t>
            </a:fld>
            <a:endParaRPr lang="sw-KE"/>
          </a:p>
        </p:txBody>
      </p:sp>
    </p:spTree>
    <p:extLst>
      <p:ext uri="{BB962C8B-B14F-4D97-AF65-F5344CB8AC3E}">
        <p14:creationId xmlns:p14="http://schemas.microsoft.com/office/powerpoint/2010/main" val="694548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sw-KE" smtClean="0"/>
          </a:p>
        </p:txBody>
      </p:sp>
      <p:sp>
        <p:nvSpPr>
          <p:cNvPr id="35844" name="Slide Number Placeholder 3"/>
          <p:cNvSpPr>
            <a:spLocks noGrp="1"/>
          </p:cNvSpPr>
          <p:nvPr>
            <p:ph type="sldNum" sz="quarter" idx="5"/>
          </p:nvPr>
        </p:nvSpPr>
        <p:spPr>
          <a:noFill/>
        </p:spPr>
        <p:txBody>
          <a:bodyPr/>
          <a:lstStyle/>
          <a:p>
            <a:fld id="{2C56F719-AA83-43B4-9F27-264F32696B25}"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Rot="1" noChangeAspect="1" noTextEdit="1"/>
          </p:cNvSpPr>
          <p:nvPr>
            <p:ph type="sldImg"/>
          </p:nvPr>
        </p:nvSpPr>
        <p:spPr bwMode="auto">
          <a:noFill/>
          <a:ln>
            <a:solidFill>
              <a:srgbClr val="000000"/>
            </a:solidFill>
            <a:miter lim="800000"/>
            <a:headEnd/>
            <a:tailEnd/>
          </a:ln>
        </p:spPr>
      </p:sp>
      <p:sp>
        <p:nvSpPr>
          <p:cNvPr id="41987" name="Rectangle 1027"/>
          <p:cNvSpPr>
            <a:spLocks noGrp="1"/>
          </p:cNvSpPr>
          <p:nvPr>
            <p:ph type="body" idx="1"/>
          </p:nvPr>
        </p:nvSpPr>
        <p:spPr bwMode="auto">
          <a:noFill/>
        </p:spPr>
        <p:txBody>
          <a:bodyPr/>
          <a:lstStyle/>
          <a:p>
            <a:pPr>
              <a:spcBef>
                <a:spcPct val="0"/>
              </a:spcBef>
            </a:pPr>
            <a:endParaRPr lang="en-GB" sz="170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Rot="1" noChangeAspect="1" noTextEdit="1"/>
          </p:cNvSpPr>
          <p:nvPr>
            <p:ph type="sldImg"/>
          </p:nvPr>
        </p:nvSpPr>
        <p:spPr bwMode="auto">
          <a:noFill/>
          <a:ln>
            <a:solidFill>
              <a:srgbClr val="000000"/>
            </a:solidFill>
            <a:miter lim="800000"/>
            <a:headEnd/>
            <a:tailEnd/>
          </a:ln>
        </p:spPr>
      </p:sp>
      <p:sp>
        <p:nvSpPr>
          <p:cNvPr id="41987" name="Rectangle 1027"/>
          <p:cNvSpPr>
            <a:spLocks noGrp="1"/>
          </p:cNvSpPr>
          <p:nvPr>
            <p:ph type="body" idx="1"/>
          </p:nvPr>
        </p:nvSpPr>
        <p:spPr bwMode="auto">
          <a:noFill/>
        </p:spPr>
        <p:txBody>
          <a:bodyPr/>
          <a:lstStyle/>
          <a:p>
            <a:pPr>
              <a:spcBef>
                <a:spcPct val="0"/>
              </a:spcBef>
            </a:pPr>
            <a:endParaRPr lang="en-GB" sz="170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8716046-2853-4FAD-A2C7-40D34293DFC0}" type="datetimeFigureOut">
              <a:rPr lang="sw-KE" smtClean="0"/>
              <a:pPr/>
              <a:t>11/1/2016</a:t>
            </a:fld>
            <a:endParaRPr lang="sw-KE"/>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sw-KE"/>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88C89419-B937-4E86-9D16-9437ADF72861}" type="slidenum">
              <a:rPr lang="sw-KE" smtClean="0"/>
              <a:pPr/>
              <a:t>‹#›</a:t>
            </a:fld>
            <a:endParaRPr lang="sw-KE"/>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716046-2853-4FAD-A2C7-40D34293DFC0}" type="datetimeFigureOut">
              <a:rPr lang="sw-KE" smtClean="0"/>
              <a:pPr/>
              <a:t>11/1/2016</a:t>
            </a:fld>
            <a:endParaRPr lang="sw-KE"/>
          </a:p>
        </p:txBody>
      </p:sp>
      <p:sp>
        <p:nvSpPr>
          <p:cNvPr id="5" name="Footer Placeholder 4"/>
          <p:cNvSpPr>
            <a:spLocks noGrp="1"/>
          </p:cNvSpPr>
          <p:nvPr>
            <p:ph type="ftr" sz="quarter" idx="11"/>
          </p:nvPr>
        </p:nvSpPr>
        <p:spPr/>
        <p:txBody>
          <a:bodyPr/>
          <a:lstStyle/>
          <a:p>
            <a:endParaRPr lang="sw-KE"/>
          </a:p>
        </p:txBody>
      </p:sp>
      <p:sp>
        <p:nvSpPr>
          <p:cNvPr id="6" name="Slide Number Placeholder 5"/>
          <p:cNvSpPr>
            <a:spLocks noGrp="1"/>
          </p:cNvSpPr>
          <p:nvPr>
            <p:ph type="sldNum" sz="quarter" idx="12"/>
          </p:nvPr>
        </p:nvSpPr>
        <p:spPr/>
        <p:txBody>
          <a:bodyPr/>
          <a:lstStyle/>
          <a:p>
            <a:fld id="{88C89419-B937-4E86-9D16-9437ADF72861}" type="slidenum">
              <a:rPr lang="sw-KE" smtClean="0"/>
              <a:pPr/>
              <a:t>‹#›</a:t>
            </a:fld>
            <a:endParaRPr lang="sw-K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8716046-2853-4FAD-A2C7-40D34293DFC0}" type="datetimeFigureOut">
              <a:rPr lang="sw-KE" smtClean="0"/>
              <a:pPr/>
              <a:t>11/1/2016</a:t>
            </a:fld>
            <a:endParaRPr lang="sw-KE"/>
          </a:p>
        </p:txBody>
      </p:sp>
      <p:sp>
        <p:nvSpPr>
          <p:cNvPr id="5" name="Footer Placeholder 4"/>
          <p:cNvSpPr>
            <a:spLocks noGrp="1"/>
          </p:cNvSpPr>
          <p:nvPr>
            <p:ph type="ftr" sz="quarter" idx="11"/>
          </p:nvPr>
        </p:nvSpPr>
        <p:spPr>
          <a:xfrm>
            <a:off x="457201" y="6248207"/>
            <a:ext cx="5573483" cy="365125"/>
          </a:xfrm>
        </p:spPr>
        <p:txBody>
          <a:bodyPr/>
          <a:lstStyle/>
          <a:p>
            <a:endParaRPr lang="sw-KE"/>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88C89419-B937-4E86-9D16-9437ADF72861}" type="slidenum">
              <a:rPr lang="sw-KE" smtClean="0"/>
              <a:pPr/>
              <a:t>‹#›</a:t>
            </a:fld>
            <a:endParaRPr lang="sw-KE"/>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8716046-2853-4FAD-A2C7-40D34293DFC0}" type="datetimeFigureOut">
              <a:rPr lang="sw-KE" smtClean="0"/>
              <a:pPr/>
              <a:t>11/1/2016</a:t>
            </a:fld>
            <a:endParaRPr lang="sw-KE"/>
          </a:p>
        </p:txBody>
      </p:sp>
      <p:sp>
        <p:nvSpPr>
          <p:cNvPr id="5" name="Footer Placeholder 4"/>
          <p:cNvSpPr>
            <a:spLocks noGrp="1"/>
          </p:cNvSpPr>
          <p:nvPr>
            <p:ph type="ftr" sz="quarter" idx="11"/>
          </p:nvPr>
        </p:nvSpPr>
        <p:spPr/>
        <p:txBody>
          <a:bodyPr/>
          <a:lstStyle/>
          <a:p>
            <a:endParaRPr lang="sw-KE"/>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8C89419-B937-4E86-9D16-9437ADF72861}" type="slidenum">
              <a:rPr lang="sw-KE" smtClean="0"/>
              <a:pPr/>
              <a:t>‹#›</a:t>
            </a:fld>
            <a:endParaRPr lang="sw-KE"/>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8716046-2853-4FAD-A2C7-40D34293DFC0}" type="datetimeFigureOut">
              <a:rPr lang="sw-KE" smtClean="0"/>
              <a:pPr/>
              <a:t>11/1/2016</a:t>
            </a:fld>
            <a:endParaRPr lang="sw-KE"/>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8C89419-B937-4E86-9D16-9437ADF72861}" type="slidenum">
              <a:rPr lang="sw-KE" smtClean="0"/>
              <a:pPr/>
              <a:t>‹#›</a:t>
            </a:fld>
            <a:endParaRPr lang="sw-KE"/>
          </a:p>
        </p:txBody>
      </p:sp>
      <p:sp>
        <p:nvSpPr>
          <p:cNvPr id="14" name="Footer Placeholder 13"/>
          <p:cNvSpPr>
            <a:spLocks noGrp="1"/>
          </p:cNvSpPr>
          <p:nvPr>
            <p:ph type="ftr" sz="quarter" idx="12"/>
          </p:nvPr>
        </p:nvSpPr>
        <p:spPr/>
        <p:txBody>
          <a:bodyPr/>
          <a:lstStyle/>
          <a:p>
            <a:endParaRPr lang="sw-K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8716046-2853-4FAD-A2C7-40D34293DFC0}" type="datetimeFigureOut">
              <a:rPr lang="sw-KE" smtClean="0"/>
              <a:pPr/>
              <a:t>11/1/2016</a:t>
            </a:fld>
            <a:endParaRPr lang="sw-KE"/>
          </a:p>
        </p:txBody>
      </p:sp>
      <p:sp>
        <p:nvSpPr>
          <p:cNvPr id="10" name="Slide Number Placeholder 9"/>
          <p:cNvSpPr>
            <a:spLocks noGrp="1"/>
          </p:cNvSpPr>
          <p:nvPr>
            <p:ph type="sldNum" sz="quarter" idx="16"/>
          </p:nvPr>
        </p:nvSpPr>
        <p:spPr/>
        <p:txBody>
          <a:bodyPr rtlCol="0"/>
          <a:lstStyle/>
          <a:p>
            <a:fld id="{88C89419-B937-4E86-9D16-9437ADF72861}" type="slidenum">
              <a:rPr lang="sw-KE" smtClean="0"/>
              <a:pPr/>
              <a:t>‹#›</a:t>
            </a:fld>
            <a:endParaRPr lang="sw-KE"/>
          </a:p>
        </p:txBody>
      </p:sp>
      <p:sp>
        <p:nvSpPr>
          <p:cNvPr id="12" name="Footer Placeholder 11"/>
          <p:cNvSpPr>
            <a:spLocks noGrp="1"/>
          </p:cNvSpPr>
          <p:nvPr>
            <p:ph type="ftr" sz="quarter" idx="17"/>
          </p:nvPr>
        </p:nvSpPr>
        <p:spPr/>
        <p:txBody>
          <a:bodyPr rtlCol="0"/>
          <a:lstStyle/>
          <a:p>
            <a:endParaRPr lang="sw-K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8716046-2853-4FAD-A2C7-40D34293DFC0}" type="datetimeFigureOut">
              <a:rPr lang="sw-KE" smtClean="0"/>
              <a:pPr/>
              <a:t>11/1/2016</a:t>
            </a:fld>
            <a:endParaRPr lang="sw-KE"/>
          </a:p>
        </p:txBody>
      </p:sp>
      <p:sp>
        <p:nvSpPr>
          <p:cNvPr id="12" name="Slide Number Placeholder 11"/>
          <p:cNvSpPr>
            <a:spLocks noGrp="1"/>
          </p:cNvSpPr>
          <p:nvPr>
            <p:ph type="sldNum" sz="quarter" idx="16"/>
          </p:nvPr>
        </p:nvSpPr>
        <p:spPr/>
        <p:txBody>
          <a:bodyPr rtlCol="0"/>
          <a:lstStyle/>
          <a:p>
            <a:fld id="{88C89419-B937-4E86-9D16-9437ADF72861}" type="slidenum">
              <a:rPr lang="sw-KE" smtClean="0"/>
              <a:pPr/>
              <a:t>‹#›</a:t>
            </a:fld>
            <a:endParaRPr lang="sw-KE"/>
          </a:p>
        </p:txBody>
      </p:sp>
      <p:sp>
        <p:nvSpPr>
          <p:cNvPr id="14" name="Footer Placeholder 13"/>
          <p:cNvSpPr>
            <a:spLocks noGrp="1"/>
          </p:cNvSpPr>
          <p:nvPr>
            <p:ph type="ftr" sz="quarter" idx="17"/>
          </p:nvPr>
        </p:nvSpPr>
        <p:spPr/>
        <p:txBody>
          <a:bodyPr rtlCol="0"/>
          <a:lstStyle/>
          <a:p>
            <a:endParaRPr lang="sw-KE"/>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8716046-2853-4FAD-A2C7-40D34293DFC0}" type="datetimeFigureOut">
              <a:rPr lang="sw-KE" smtClean="0"/>
              <a:pPr/>
              <a:t>11/1/2016</a:t>
            </a:fld>
            <a:endParaRPr lang="sw-KE"/>
          </a:p>
        </p:txBody>
      </p:sp>
      <p:sp>
        <p:nvSpPr>
          <p:cNvPr id="4" name="Footer Placeholder 3"/>
          <p:cNvSpPr>
            <a:spLocks noGrp="1"/>
          </p:cNvSpPr>
          <p:nvPr>
            <p:ph type="ftr" sz="quarter" idx="11"/>
          </p:nvPr>
        </p:nvSpPr>
        <p:spPr/>
        <p:txBody>
          <a:bodyPr/>
          <a:lstStyle/>
          <a:p>
            <a:endParaRPr lang="sw-KE"/>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88C89419-B937-4E86-9D16-9437ADF72861}" type="slidenum">
              <a:rPr lang="sw-KE" smtClean="0"/>
              <a:pPr/>
              <a:t>‹#›</a:t>
            </a:fld>
            <a:endParaRPr lang="sw-K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716046-2853-4FAD-A2C7-40D34293DFC0}" type="datetimeFigureOut">
              <a:rPr lang="sw-KE" smtClean="0"/>
              <a:pPr/>
              <a:t>11/1/2016</a:t>
            </a:fld>
            <a:endParaRPr lang="sw-KE"/>
          </a:p>
        </p:txBody>
      </p:sp>
      <p:sp>
        <p:nvSpPr>
          <p:cNvPr id="3" name="Footer Placeholder 2"/>
          <p:cNvSpPr>
            <a:spLocks noGrp="1"/>
          </p:cNvSpPr>
          <p:nvPr>
            <p:ph type="ftr" sz="quarter" idx="11"/>
          </p:nvPr>
        </p:nvSpPr>
        <p:spPr/>
        <p:txBody>
          <a:bodyPr/>
          <a:lstStyle/>
          <a:p>
            <a:endParaRPr lang="sw-KE"/>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88C89419-B937-4E86-9D16-9437ADF72861}" type="slidenum">
              <a:rPr lang="sw-KE" smtClean="0"/>
              <a:pPr/>
              <a:t>‹#›</a:t>
            </a:fld>
            <a:endParaRPr lang="sw-K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8716046-2853-4FAD-A2C7-40D34293DFC0}" type="datetimeFigureOut">
              <a:rPr lang="sw-KE" smtClean="0"/>
              <a:pPr/>
              <a:t>11/1/2016</a:t>
            </a:fld>
            <a:endParaRPr lang="sw-KE"/>
          </a:p>
        </p:txBody>
      </p:sp>
      <p:sp>
        <p:nvSpPr>
          <p:cNvPr id="6" name="Footer Placeholder 5"/>
          <p:cNvSpPr>
            <a:spLocks noGrp="1"/>
          </p:cNvSpPr>
          <p:nvPr>
            <p:ph type="ftr" sz="quarter" idx="11"/>
          </p:nvPr>
        </p:nvSpPr>
        <p:spPr/>
        <p:txBody>
          <a:bodyPr/>
          <a:lstStyle/>
          <a:p>
            <a:endParaRPr lang="sw-KE"/>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88C89419-B937-4E86-9D16-9437ADF72861}" type="slidenum">
              <a:rPr lang="sw-KE" smtClean="0"/>
              <a:pPr/>
              <a:t>‹#›</a:t>
            </a:fld>
            <a:endParaRPr lang="sw-KE"/>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8716046-2853-4FAD-A2C7-40D34293DFC0}" type="datetimeFigureOut">
              <a:rPr lang="sw-KE" smtClean="0"/>
              <a:pPr/>
              <a:t>11/1/2016</a:t>
            </a:fld>
            <a:endParaRPr lang="sw-KE"/>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88C89419-B937-4E86-9D16-9437ADF72861}" type="slidenum">
              <a:rPr lang="sw-KE" smtClean="0"/>
              <a:pPr/>
              <a:t>‹#›</a:t>
            </a:fld>
            <a:endParaRPr lang="sw-KE"/>
          </a:p>
        </p:txBody>
      </p:sp>
      <p:sp>
        <p:nvSpPr>
          <p:cNvPr id="14" name="Footer Placeholder 13"/>
          <p:cNvSpPr>
            <a:spLocks noGrp="1"/>
          </p:cNvSpPr>
          <p:nvPr>
            <p:ph type="ftr" sz="quarter" idx="12"/>
          </p:nvPr>
        </p:nvSpPr>
        <p:spPr>
          <a:xfrm>
            <a:off x="1600200" y="6248206"/>
            <a:ext cx="4572000" cy="365125"/>
          </a:xfrm>
        </p:spPr>
        <p:txBody>
          <a:bodyPr rtlCol="0"/>
          <a:lstStyle/>
          <a:p>
            <a:endParaRPr lang="sw-KE"/>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8716046-2853-4FAD-A2C7-40D34293DFC0}" type="datetimeFigureOut">
              <a:rPr lang="sw-KE" smtClean="0"/>
              <a:pPr/>
              <a:t>11/1/2016</a:t>
            </a:fld>
            <a:endParaRPr lang="sw-KE"/>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sw-KE"/>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8C89419-B937-4E86-9D16-9437ADF72861}" type="slidenum">
              <a:rPr lang="sw-KE" smtClean="0"/>
              <a:pPr/>
              <a:t>‹#›</a:t>
            </a:fld>
            <a:endParaRPr lang="sw-KE"/>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hyperlink" Target="http://www.google.co.tz/imgres?imgurl=http://www.unitedplanet.org/volunteer-in-uganda-long-term/images/uganda-flag.gif&amp;imgrefurl=http://www.unitedplanet.org/volunteer-in-uganda-long-term/&amp;h=400&amp;w=600&amp;sz=9&amp;tbnid=7sEBuChDisNM-M:&amp;tbnh=90&amp;tbnw=135&amp;prev=/images?q=uganda+flag&amp;hl=sw&amp;usg=__Sm9YWKp6ltR__UsIAMtng9RoUk0=&amp;ei=L8JmSr_9Io2ysgb97vnWBg&amp;sa=X&amp;oi=image_result&amp;resnum=2&amp;ct=image" TargetMode="External"/><Relationship Id="rId3" Type="http://schemas.openxmlformats.org/officeDocument/2006/relationships/image" Target="../media/image3.png"/><Relationship Id="rId7" Type="http://schemas.openxmlformats.org/officeDocument/2006/relationships/hyperlink" Target="http://www.seekasafari.com/images/flags/kenya-flag.gif" TargetMode="External"/><Relationship Id="rId12"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hyperlink" Target="http://www.google.co.tz/imgres?imgurl=http://www.mapsofworld.com/images/world-countries-flags/tanzania-flag.gif&amp;imgrefurl=http://www.mapsofworld.com/flags/tanzania-flag.html&amp;h=265&amp;w=390&amp;sz=10&amp;tbnid=FFdGVWWUDK46OM:&amp;tbnh=84&amp;tbnw=123&amp;prev=/images?q=tanzania+flag&amp;hl=sw&amp;usg=__8QGhtEcKCV2vPfX28JhlTn4z4C0=&amp;ei=-MJmStHdGZiCnQPVt6z4Dw&amp;sa=X&amp;oi=image_result&amp;resnum=1&amp;ct=image" TargetMode="External"/><Relationship Id="rId5" Type="http://schemas.openxmlformats.org/officeDocument/2006/relationships/hyperlink" Target="http://sw.wikipedia.org/wiki/Picha:Flag_of_Burundi.svg" TargetMode="External"/><Relationship Id="rId10" Type="http://schemas.openxmlformats.org/officeDocument/2006/relationships/image" Target="../media/image7.jpeg"/><Relationship Id="rId4" Type="http://schemas.openxmlformats.org/officeDocument/2006/relationships/image" Target="../media/image4.wmf"/><Relationship Id="rId9" Type="http://schemas.openxmlformats.org/officeDocument/2006/relationships/hyperlink" Target="http://unimaps.com/flags-africa/rwanda-flag.gif" TargetMode="External"/><Relationship Id="rId1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gache@eachq.org"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323528" y="1524000"/>
            <a:ext cx="8375650" cy="3777208"/>
          </a:xfrm>
        </p:spPr>
        <p:txBody>
          <a:bodyPr>
            <a:normAutofit/>
          </a:bodyPr>
          <a:lstStyle/>
          <a:p>
            <a:pPr algn="ctr"/>
            <a:r>
              <a:rPr lang="en-GB" sz="3600" b="1" dirty="0" smtClean="0">
                <a:latin typeface="Trebuchet MS" pitchFamily="34" charset="0"/>
              </a:rPr>
              <a:t> </a:t>
            </a:r>
            <a:br>
              <a:rPr lang="en-GB" sz="3600" b="1" dirty="0" smtClean="0">
                <a:latin typeface="Trebuchet MS" pitchFamily="34" charset="0"/>
              </a:rPr>
            </a:br>
            <a:r>
              <a:rPr lang="en-GB" sz="3200" dirty="0" smtClean="0"/>
              <a:t>EAC </a:t>
            </a:r>
            <a:r>
              <a:rPr lang="en-GB" sz="3200" dirty="0" smtClean="0"/>
              <a:t>PRIORITIZATION OF THE PHARMACEUTICAL </a:t>
            </a:r>
            <a:r>
              <a:rPr lang="en-US" sz="3200" dirty="0" smtClean="0"/>
              <a:t>SECTOR</a:t>
            </a:r>
            <a:br>
              <a:rPr lang="en-US" sz="3200" dirty="0" smtClean="0"/>
            </a:br>
            <a:r>
              <a:rPr lang="en-GB" sz="2200" dirty="0">
                <a:latin typeface="Trebuchet MS" pitchFamily="34" charset="0"/>
              </a:rPr>
              <a:t/>
            </a:r>
            <a:br>
              <a:rPr lang="en-GB" sz="2200" dirty="0">
                <a:latin typeface="Trebuchet MS" pitchFamily="34" charset="0"/>
              </a:rPr>
            </a:br>
            <a:r>
              <a:rPr lang="en-GB" sz="2200" dirty="0" smtClean="0">
                <a:latin typeface="Trebuchet MS" pitchFamily="34" charset="0"/>
              </a:rPr>
              <a:t>By </a:t>
            </a:r>
            <a:r>
              <a:rPr lang="en-GB" sz="2200" dirty="0" smtClean="0">
                <a:latin typeface="Trebuchet MS" pitchFamily="34" charset="0"/>
              </a:rPr>
              <a:t>ENG. Jennifer Gache, Senior Industrial Engineer,  EAC Secretariat</a:t>
            </a:r>
            <a:r>
              <a:rPr lang="en-GB" sz="3600" b="1" dirty="0" smtClean="0">
                <a:latin typeface="Trebuchet MS" pitchFamily="34" charset="0"/>
              </a:rPr>
              <a:t/>
            </a:r>
            <a:br>
              <a:rPr lang="en-GB" sz="3600" b="1" dirty="0" smtClean="0">
                <a:latin typeface="Trebuchet MS" pitchFamily="34" charset="0"/>
              </a:rPr>
            </a:br>
            <a:r>
              <a:rPr lang="fr-FR" sz="2800" b="1" dirty="0" smtClean="0">
                <a:latin typeface="Trebuchet MS" pitchFamily="34" charset="0"/>
              </a:rPr>
              <a:t/>
            </a:r>
            <a:br>
              <a:rPr lang="fr-FR" sz="2800" b="1" dirty="0" smtClean="0">
                <a:latin typeface="Trebuchet MS" pitchFamily="34" charset="0"/>
              </a:rPr>
            </a:br>
            <a:endParaRPr lang="fr-FR" sz="2800" b="1" dirty="0" smtClean="0">
              <a:latin typeface="Trebuchet MS" pitchFamily="34" charset="0"/>
            </a:endParaRPr>
          </a:p>
        </p:txBody>
      </p:sp>
      <p:sp>
        <p:nvSpPr>
          <p:cNvPr id="3075" name="Subtitle 2"/>
          <p:cNvSpPr>
            <a:spLocks noGrp="1"/>
          </p:cNvSpPr>
          <p:nvPr>
            <p:ph type="subTitle" idx="1"/>
          </p:nvPr>
        </p:nvSpPr>
        <p:spPr>
          <a:xfrm>
            <a:off x="0" y="5301208"/>
            <a:ext cx="6400800" cy="538163"/>
          </a:xfrm>
        </p:spPr>
        <p:txBody>
          <a:bodyPr/>
          <a:lstStyle/>
          <a:p>
            <a:pPr algn="l" eaLnBrk="1" hangingPunct="1"/>
            <a:fld id="{E08C52B5-91BF-4ABF-83AF-284254AC53FE}" type="datetime3">
              <a:rPr lang="en-GB" sz="1600" b="1" smtClean="0">
                <a:solidFill>
                  <a:schemeClr val="tx1"/>
                </a:solidFill>
                <a:latin typeface="Calibri" pitchFamily="34" charset="0"/>
              </a:rPr>
              <a:pPr algn="l" eaLnBrk="1" hangingPunct="1"/>
              <a:t>1 November, 2016</a:t>
            </a:fld>
            <a:endParaRPr lang="fr-FR" sz="1600" b="1" dirty="0" smtClean="0">
              <a:solidFill>
                <a:schemeClr val="tx1"/>
              </a:solidFill>
              <a:latin typeface="Calibri" pitchFamily="34" charset="0"/>
            </a:endParaRPr>
          </a:p>
        </p:txBody>
      </p:sp>
      <p:grpSp>
        <p:nvGrpSpPr>
          <p:cNvPr id="2" name="Group 2"/>
          <p:cNvGrpSpPr>
            <a:grpSpLocks/>
          </p:cNvGrpSpPr>
          <p:nvPr/>
        </p:nvGrpSpPr>
        <p:grpSpPr bwMode="auto">
          <a:xfrm>
            <a:off x="2987824" y="0"/>
            <a:ext cx="2791593" cy="1412776"/>
            <a:chOff x="1800" y="1440"/>
            <a:chExt cx="5540" cy="3140"/>
          </a:xfrm>
        </p:grpSpPr>
        <p:pic>
          <p:nvPicPr>
            <p:cNvPr id="1027" name="Picture 3" descr="EAC_FLAG3"/>
            <p:cNvPicPr>
              <a:picLocks noChangeAspect="1" noChangeArrowheads="1"/>
            </p:cNvPicPr>
            <p:nvPr/>
          </p:nvPicPr>
          <p:blipFill>
            <a:blip r:embed="rId3" cstate="print"/>
            <a:srcRect/>
            <a:stretch>
              <a:fillRect/>
            </a:stretch>
          </p:blipFill>
          <p:spPr bwMode="auto">
            <a:xfrm>
              <a:off x="1800" y="1440"/>
              <a:ext cx="5540" cy="3140"/>
            </a:xfrm>
            <a:prstGeom prst="rect">
              <a:avLst/>
            </a:prstGeom>
            <a:noFill/>
          </p:spPr>
        </p:pic>
        <p:pic>
          <p:nvPicPr>
            <p:cNvPr id="1028" name="Picture 4"/>
            <p:cNvPicPr>
              <a:picLocks noChangeAspect="1" noChangeArrowheads="1"/>
            </p:cNvPicPr>
            <p:nvPr/>
          </p:nvPicPr>
          <p:blipFill>
            <a:blip r:embed="rId4" cstate="print"/>
            <a:srcRect/>
            <a:stretch>
              <a:fillRect/>
            </a:stretch>
          </p:blipFill>
          <p:spPr bwMode="auto">
            <a:xfrm>
              <a:off x="4010" y="2449"/>
              <a:ext cx="1111" cy="1091"/>
            </a:xfrm>
            <a:prstGeom prst="rect">
              <a:avLst/>
            </a:prstGeom>
            <a:noFill/>
          </p:spPr>
        </p:pic>
      </p:grpSp>
      <p:pic>
        <p:nvPicPr>
          <p:cNvPr id="14" name="Picture 11" descr="Flag of Burundi">
            <a:hlinkClick r:id="rId5" tooltip="&quot;Flag of Burundi&quot;"/>
          </p:cNvPr>
          <p:cNvPicPr>
            <a:picLocks noChangeAspect="1" noChangeArrowheads="1"/>
          </p:cNvPicPr>
          <p:nvPr/>
        </p:nvPicPr>
        <p:blipFill>
          <a:blip r:embed="rId6" cstate="print"/>
          <a:srcRect/>
          <a:stretch>
            <a:fillRect/>
          </a:stretch>
        </p:blipFill>
        <p:spPr bwMode="auto">
          <a:xfrm>
            <a:off x="0" y="6045200"/>
            <a:ext cx="1357313" cy="812800"/>
          </a:xfrm>
          <a:prstGeom prst="rect">
            <a:avLst/>
          </a:prstGeom>
          <a:noFill/>
          <a:ln w="9525">
            <a:noFill/>
            <a:miter lim="800000"/>
            <a:headEnd/>
            <a:tailEnd/>
          </a:ln>
        </p:spPr>
      </p:pic>
      <p:pic>
        <p:nvPicPr>
          <p:cNvPr id="15" name="Picture 30" descr="Tazama picha kwenye ukubwa wa awali.">
            <a:hlinkClick r:id="rId7"/>
          </p:cNvPr>
          <p:cNvPicPr>
            <a:picLocks noChangeAspect="1" noChangeArrowheads="1"/>
          </p:cNvPicPr>
          <p:nvPr/>
        </p:nvPicPr>
        <p:blipFill>
          <a:blip r:embed="rId8" cstate="print"/>
          <a:srcRect/>
          <a:stretch>
            <a:fillRect/>
          </a:stretch>
        </p:blipFill>
        <p:spPr bwMode="auto">
          <a:xfrm>
            <a:off x="2071688" y="6064250"/>
            <a:ext cx="1428750" cy="793750"/>
          </a:xfrm>
          <a:prstGeom prst="rect">
            <a:avLst/>
          </a:prstGeom>
          <a:noFill/>
          <a:ln w="9525">
            <a:noFill/>
            <a:miter lim="800000"/>
            <a:headEnd/>
            <a:tailEnd/>
          </a:ln>
        </p:spPr>
      </p:pic>
      <p:pic>
        <p:nvPicPr>
          <p:cNvPr id="16" name="Picture 28" descr="Tazama picha kwenye ukubwa wa awali.">
            <a:hlinkClick r:id="rId9"/>
          </p:cNvPr>
          <p:cNvPicPr>
            <a:picLocks noChangeAspect="1" noChangeArrowheads="1"/>
          </p:cNvPicPr>
          <p:nvPr/>
        </p:nvPicPr>
        <p:blipFill>
          <a:blip r:embed="rId10" cstate="print"/>
          <a:srcRect/>
          <a:stretch>
            <a:fillRect/>
          </a:stretch>
        </p:blipFill>
        <p:spPr bwMode="auto">
          <a:xfrm>
            <a:off x="4143375" y="6054725"/>
            <a:ext cx="1428750" cy="803275"/>
          </a:xfrm>
          <a:prstGeom prst="rect">
            <a:avLst/>
          </a:prstGeom>
          <a:noFill/>
          <a:ln w="9525">
            <a:noFill/>
            <a:miter lim="800000"/>
            <a:headEnd/>
            <a:tailEnd/>
          </a:ln>
        </p:spPr>
      </p:pic>
      <p:pic>
        <p:nvPicPr>
          <p:cNvPr id="17" name="Picture 26" descr="http://www.mapsofworld.com/flags/tanzania-flag.html">
            <a:hlinkClick r:id="rId11"/>
          </p:cNvPr>
          <p:cNvPicPr>
            <a:picLocks noChangeAspect="1" noChangeArrowheads="1"/>
          </p:cNvPicPr>
          <p:nvPr/>
        </p:nvPicPr>
        <p:blipFill>
          <a:blip r:embed="rId12" cstate="print"/>
          <a:srcRect/>
          <a:stretch>
            <a:fillRect/>
          </a:stretch>
        </p:blipFill>
        <p:spPr bwMode="auto">
          <a:xfrm>
            <a:off x="6000750" y="6054725"/>
            <a:ext cx="1357313" cy="803275"/>
          </a:xfrm>
          <a:prstGeom prst="rect">
            <a:avLst/>
          </a:prstGeom>
          <a:noFill/>
          <a:ln w="9525">
            <a:noFill/>
            <a:miter lim="800000"/>
            <a:headEnd/>
            <a:tailEnd/>
          </a:ln>
        </p:spPr>
      </p:pic>
      <p:pic>
        <p:nvPicPr>
          <p:cNvPr id="18" name="Picture 24" descr="http://www.unitedplanet.org/volunteer-in-uganda-long-term/">
            <a:hlinkClick r:id="rId13"/>
          </p:cNvPr>
          <p:cNvPicPr>
            <a:picLocks noChangeAspect="1" noChangeArrowheads="1"/>
          </p:cNvPicPr>
          <p:nvPr/>
        </p:nvPicPr>
        <p:blipFill>
          <a:blip r:embed="rId14" cstate="print"/>
          <a:srcRect/>
          <a:stretch>
            <a:fillRect/>
          </a:stretch>
        </p:blipFill>
        <p:spPr bwMode="auto">
          <a:xfrm>
            <a:off x="7786688" y="6070600"/>
            <a:ext cx="1357312" cy="787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72"/>
          <p:cNvPicPr>
            <a:picLocks noChangeAspect="1" noChangeArrowheads="1"/>
          </p:cNvPicPr>
          <p:nvPr/>
        </p:nvPicPr>
        <p:blipFill>
          <a:blip r:embed="rId2" cstate="print"/>
          <a:srcRect/>
          <a:stretch>
            <a:fillRect/>
          </a:stretch>
        </p:blipFill>
        <p:spPr bwMode="auto">
          <a:xfrm>
            <a:off x="214282" y="1000108"/>
            <a:ext cx="8929718" cy="6021387"/>
          </a:xfrm>
          <a:prstGeom prst="rect">
            <a:avLst/>
          </a:prstGeom>
          <a:noFill/>
          <a:ln w="9525">
            <a:noFill/>
            <a:miter lim="800000"/>
            <a:headEnd/>
            <a:tailEnd/>
          </a:ln>
        </p:spPr>
      </p:pic>
      <p:sp>
        <p:nvSpPr>
          <p:cNvPr id="14339" name="Title 2"/>
          <p:cNvSpPr>
            <a:spLocks noGrp="1"/>
          </p:cNvSpPr>
          <p:nvPr>
            <p:ph type="title"/>
          </p:nvPr>
        </p:nvSpPr>
        <p:spPr>
          <a:xfrm>
            <a:off x="0" y="-214338"/>
            <a:ext cx="9144000" cy="1143000"/>
          </a:xfrm>
        </p:spPr>
        <p:txBody>
          <a:bodyPr/>
          <a:lstStyle/>
          <a:p>
            <a:r>
              <a:rPr lang="en-GB" sz="1800" b="1" dirty="0" smtClean="0">
                <a:solidFill>
                  <a:schemeClr val="tx1"/>
                </a:solidFill>
              </a:rPr>
              <a:t>Attractiveness and Strategic Feasibility of a Targeted Industry (Using   an Assessment Framework)</a:t>
            </a:r>
            <a:endParaRPr lang="en-GB" sz="1800" b="1" dirty="0" smtClean="0"/>
          </a:p>
        </p:txBody>
      </p:sp>
      <p:sp>
        <p:nvSpPr>
          <p:cNvPr id="8" name="Line Callout 3 7"/>
          <p:cNvSpPr/>
          <p:nvPr/>
        </p:nvSpPr>
        <p:spPr>
          <a:xfrm>
            <a:off x="2771800" y="785794"/>
            <a:ext cx="3514712" cy="2071702"/>
          </a:xfrm>
          <a:prstGeom prst="borderCallout3">
            <a:avLst>
              <a:gd name="adj1" fmla="val 19670"/>
              <a:gd name="adj2" fmla="val -590"/>
              <a:gd name="adj3" fmla="val 18750"/>
              <a:gd name="adj4" fmla="val -16667"/>
              <a:gd name="adj5" fmla="val 100000"/>
              <a:gd name="adj6" fmla="val -16667"/>
              <a:gd name="adj7" fmla="val 126869"/>
              <a:gd name="adj8" fmla="val 67634"/>
            </a:avLst>
          </a:prstGeom>
          <a:solidFill>
            <a:srgbClr val="002060"/>
          </a:soli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GB" sz="1400" b="1" dirty="0">
                <a:solidFill>
                  <a:schemeClr val="bg1"/>
                </a:solidFill>
                <a:cs typeface="Arial" pitchFamily="34" charset="0"/>
              </a:rPr>
              <a:t>Six strategic Industries prioritised</a:t>
            </a:r>
            <a:r>
              <a:rPr lang="en-GB" sz="1200" b="1" dirty="0">
                <a:solidFill>
                  <a:schemeClr val="bg1"/>
                </a:solidFill>
                <a:cs typeface="Arial" pitchFamily="34" charset="0"/>
              </a:rPr>
              <a:t>:</a:t>
            </a:r>
          </a:p>
          <a:p>
            <a:pPr marL="1143000" lvl="2" indent="-228600">
              <a:buFont typeface="+mj-lt"/>
              <a:buAutoNum type="arabicPeriod"/>
              <a:defRPr/>
            </a:pPr>
            <a:endParaRPr lang="en-GB" sz="1100" b="1" dirty="0">
              <a:solidFill>
                <a:schemeClr val="bg1"/>
              </a:solidFill>
              <a:cs typeface="Arial" pitchFamily="34" charset="0"/>
            </a:endParaRPr>
          </a:p>
          <a:p>
            <a:pPr marL="1143000" lvl="2" indent="-228600">
              <a:buFont typeface="+mj-lt"/>
              <a:buAutoNum type="arabicPeriod"/>
              <a:defRPr/>
            </a:pPr>
            <a:r>
              <a:rPr lang="en-GB" sz="1100" b="1" dirty="0">
                <a:solidFill>
                  <a:schemeClr val="bg1"/>
                </a:solidFill>
                <a:cs typeface="Arial" pitchFamily="34" charset="0"/>
              </a:rPr>
              <a:t>Agro-processing </a:t>
            </a:r>
          </a:p>
          <a:p>
            <a:pPr marL="1143000" lvl="2" indent="-228600">
              <a:buFont typeface="+mj-lt"/>
              <a:buAutoNum type="arabicPeriod"/>
              <a:defRPr/>
            </a:pPr>
            <a:r>
              <a:rPr lang="en-GB" sz="1100" b="1" dirty="0">
                <a:solidFill>
                  <a:schemeClr val="bg1"/>
                </a:solidFill>
                <a:cs typeface="Arial" pitchFamily="34" charset="0"/>
              </a:rPr>
              <a:t>Fertilisers and agrochemicals</a:t>
            </a:r>
          </a:p>
          <a:p>
            <a:pPr marL="1143000" lvl="2" indent="-228600">
              <a:buFont typeface="+mj-lt"/>
              <a:buAutoNum type="arabicPeriod"/>
              <a:defRPr/>
            </a:pPr>
            <a:r>
              <a:rPr lang="en-GB" sz="1100" b="1" dirty="0">
                <a:solidFill>
                  <a:schemeClr val="bg1"/>
                </a:solidFill>
                <a:cs typeface="Arial" pitchFamily="34" charset="0"/>
              </a:rPr>
              <a:t>Pharmaceuticals;</a:t>
            </a:r>
          </a:p>
          <a:p>
            <a:pPr marL="1143000" lvl="2" indent="-228600">
              <a:buFont typeface="+mj-lt"/>
              <a:buAutoNum type="arabicPeriod"/>
              <a:defRPr/>
            </a:pPr>
            <a:r>
              <a:rPr lang="en-GB" sz="1100" b="1" dirty="0">
                <a:solidFill>
                  <a:schemeClr val="bg1"/>
                </a:solidFill>
                <a:cs typeface="Arial" pitchFamily="34" charset="0"/>
              </a:rPr>
              <a:t> Petro-chemicals and gas </a:t>
            </a:r>
          </a:p>
          <a:p>
            <a:pPr marL="1143000" lvl="2" indent="-228600">
              <a:buFont typeface="+mj-lt"/>
              <a:buAutoNum type="arabicPeriod"/>
              <a:defRPr/>
            </a:pPr>
            <a:r>
              <a:rPr lang="en-GB" sz="1100" b="1" dirty="0">
                <a:solidFill>
                  <a:schemeClr val="bg1"/>
                </a:solidFill>
                <a:cs typeface="Arial" pitchFamily="34" charset="0"/>
              </a:rPr>
              <a:t>Iron-ore and other mineral processing;</a:t>
            </a:r>
          </a:p>
          <a:p>
            <a:pPr marL="1143000" lvl="2" indent="-228600">
              <a:buFont typeface="+mj-lt"/>
              <a:buAutoNum type="arabicPeriod"/>
              <a:defRPr/>
            </a:pPr>
            <a:r>
              <a:rPr lang="en-GB" sz="1100" b="1" dirty="0">
                <a:solidFill>
                  <a:schemeClr val="bg1"/>
                </a:solidFill>
                <a:cs typeface="Arial" pitchFamily="34" charset="0"/>
              </a:rPr>
              <a:t>Energy and bio-fuels.</a:t>
            </a:r>
            <a:endParaRPr lang="en-GB" sz="1100"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219200"/>
            <a:ext cx="8496944" cy="5378152"/>
          </a:xfrm>
        </p:spPr>
        <p:txBody>
          <a:bodyPr>
            <a:normAutofit lnSpcReduction="10000"/>
          </a:bodyPr>
          <a:lstStyle/>
          <a:p>
            <a:pPr>
              <a:buFont typeface="Wingdings" pitchFamily="2" charset="2"/>
              <a:buChar char="q"/>
            </a:pPr>
            <a:endParaRPr lang="en-US" sz="2400" dirty="0" smtClean="0"/>
          </a:p>
          <a:p>
            <a:pPr>
              <a:buFont typeface="Wingdings" pitchFamily="2" charset="2"/>
              <a:buChar char="q"/>
            </a:pPr>
            <a:r>
              <a:rPr lang="en-GB" sz="2400" dirty="0"/>
              <a:t>The EAC Industrialization Policy and Strategy was approved in </a:t>
            </a:r>
            <a:r>
              <a:rPr lang="en-GB" sz="2400" dirty="0" smtClean="0"/>
              <a:t>November 2011.</a:t>
            </a:r>
            <a:endParaRPr lang="en-GB" sz="2400" dirty="0" smtClean="0"/>
          </a:p>
          <a:p>
            <a:pPr>
              <a:buFont typeface="Wingdings" pitchFamily="2" charset="2"/>
              <a:buChar char="q"/>
            </a:pPr>
            <a:endParaRPr lang="en-US" sz="2400" dirty="0" smtClean="0"/>
          </a:p>
          <a:p>
            <a:pPr>
              <a:buFont typeface="Wingdings" pitchFamily="2" charset="2"/>
              <a:buChar char="q"/>
            </a:pPr>
            <a:r>
              <a:rPr lang="en-US" sz="2400" dirty="0" smtClean="0"/>
              <a:t>The </a:t>
            </a:r>
            <a:r>
              <a:rPr lang="en-US" sz="2400" dirty="0"/>
              <a:t>Action Plan for the Implementation of the EAC Industrialization Policy and Strategy was approved by the Sectoral Council on Trade, Industry, Finance and Investment (SCTIFI), during its meeting held </a:t>
            </a:r>
            <a:r>
              <a:rPr lang="en-US" sz="2400" dirty="0">
                <a:solidFill>
                  <a:schemeClr val="tx2"/>
                </a:solidFill>
              </a:rPr>
              <a:t>on </a:t>
            </a:r>
            <a:r>
              <a:rPr lang="en-US" sz="2400" dirty="0" smtClean="0">
                <a:solidFill>
                  <a:schemeClr val="tx2"/>
                </a:solidFill>
              </a:rPr>
              <a:t>2</a:t>
            </a:r>
            <a:r>
              <a:rPr lang="en-US" sz="2400" baseline="30000" dirty="0" smtClean="0">
                <a:solidFill>
                  <a:schemeClr val="tx2"/>
                </a:solidFill>
              </a:rPr>
              <a:t>nd</a:t>
            </a:r>
            <a:r>
              <a:rPr lang="en-US" sz="2400" dirty="0" smtClean="0">
                <a:solidFill>
                  <a:schemeClr val="tx2"/>
                </a:solidFill>
              </a:rPr>
              <a:t> </a:t>
            </a:r>
            <a:r>
              <a:rPr lang="en-US" sz="2400" dirty="0">
                <a:solidFill>
                  <a:schemeClr val="tx2"/>
                </a:solidFill>
              </a:rPr>
              <a:t>November 2012</a:t>
            </a:r>
            <a:r>
              <a:rPr lang="en-GB" sz="2400" dirty="0">
                <a:solidFill>
                  <a:schemeClr val="tx2"/>
                </a:solidFill>
              </a:rPr>
              <a:t>.</a:t>
            </a:r>
          </a:p>
          <a:p>
            <a:pPr>
              <a:buFont typeface="Wingdings" pitchFamily="2" charset="2"/>
              <a:buChar char="q"/>
            </a:pPr>
            <a:endParaRPr lang="en-US" sz="2400" b="1" dirty="0" smtClean="0">
              <a:solidFill>
                <a:schemeClr val="tx2"/>
              </a:solidFill>
            </a:endParaRPr>
          </a:p>
          <a:p>
            <a:pPr>
              <a:buFont typeface="Wingdings" pitchFamily="2" charset="2"/>
              <a:buChar char="q"/>
            </a:pPr>
            <a:r>
              <a:rPr lang="en-US" sz="2400" b="1" dirty="0" smtClean="0">
                <a:solidFill>
                  <a:schemeClr val="tx2"/>
                </a:solidFill>
              </a:rPr>
              <a:t>EAC </a:t>
            </a:r>
            <a:r>
              <a:rPr lang="en-US" sz="2400" b="1" dirty="0">
                <a:solidFill>
                  <a:schemeClr val="tx2"/>
                </a:solidFill>
              </a:rPr>
              <a:t>Regional Pharmaceutical Manufacturing Plan of Action (EAC-RPMPOA</a:t>
            </a:r>
            <a:r>
              <a:rPr lang="en-US" sz="2400" dirty="0"/>
              <a:t>), 2012-2016 </a:t>
            </a:r>
            <a:r>
              <a:rPr lang="en-US" sz="2400" dirty="0" smtClean="0"/>
              <a:t>was approved in 2011;</a:t>
            </a:r>
          </a:p>
          <a:p>
            <a:pPr>
              <a:buFont typeface="Wingdings" pitchFamily="2" charset="2"/>
              <a:buChar char="q"/>
            </a:pPr>
            <a:endParaRPr lang="en-US" sz="2400" dirty="0">
              <a:solidFill>
                <a:schemeClr val="tx2"/>
              </a:solidFill>
            </a:endParaRPr>
          </a:p>
          <a:p>
            <a:pPr>
              <a:buFont typeface="Wingdings" pitchFamily="2" charset="2"/>
              <a:buChar char="q"/>
            </a:pPr>
            <a:r>
              <a:rPr lang="en-US" sz="2400" b="1" dirty="0" smtClean="0">
                <a:solidFill>
                  <a:schemeClr val="tx2"/>
                </a:solidFill>
              </a:rPr>
              <a:t>Implementation </a:t>
            </a:r>
            <a:r>
              <a:rPr lang="en-US" sz="2400" b="1" dirty="0" smtClean="0">
                <a:solidFill>
                  <a:schemeClr val="tx2"/>
                </a:solidFill>
              </a:rPr>
              <a:t>of EACRPMPOA is part of implementation of the EAC Industrialization Policy and Strateg</a:t>
            </a:r>
            <a:r>
              <a:rPr lang="en-US" sz="2400" dirty="0" smtClean="0">
                <a:solidFill>
                  <a:schemeClr val="tx2"/>
                </a:solidFill>
              </a:rPr>
              <a:t>y</a:t>
            </a:r>
            <a:endParaRPr lang="en-US" sz="2400" dirty="0"/>
          </a:p>
        </p:txBody>
      </p:sp>
      <p:sp>
        <p:nvSpPr>
          <p:cNvPr id="3" name="Title 2"/>
          <p:cNvSpPr>
            <a:spLocks noGrp="1"/>
          </p:cNvSpPr>
          <p:nvPr>
            <p:ph type="title"/>
          </p:nvPr>
        </p:nvSpPr>
        <p:spPr/>
        <p:txBody>
          <a:bodyPr/>
          <a:lstStyle/>
          <a:p>
            <a:r>
              <a:rPr lang="en-US" dirty="0" smtClean="0"/>
              <a:t>Progress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Council Directives on Implementation of EACRPMPOA-Health</a:t>
            </a:r>
            <a:endParaRPr lang="en-GB" dirty="0"/>
          </a:p>
        </p:txBody>
      </p:sp>
      <p:sp>
        <p:nvSpPr>
          <p:cNvPr id="3" name="Content Placeholder 2"/>
          <p:cNvSpPr>
            <a:spLocks noGrp="1"/>
          </p:cNvSpPr>
          <p:nvPr>
            <p:ph sz="quarter" idx="1"/>
          </p:nvPr>
        </p:nvSpPr>
        <p:spPr>
          <a:xfrm>
            <a:off x="612648" y="1600200"/>
            <a:ext cx="8153400" cy="4997152"/>
          </a:xfrm>
        </p:spPr>
        <p:txBody>
          <a:bodyPr>
            <a:normAutofit fontScale="92500"/>
          </a:bodyPr>
          <a:lstStyle/>
          <a:p>
            <a:pPr lvl="0"/>
            <a:r>
              <a:rPr lang="en-US" dirty="0"/>
              <a:t>The </a:t>
            </a:r>
            <a:r>
              <a:rPr lang="en-US" dirty="0" err="1"/>
              <a:t>Sectoral</a:t>
            </a:r>
            <a:r>
              <a:rPr lang="en-US" dirty="0"/>
              <a:t> Council of Health in a meeting held on </a:t>
            </a:r>
            <a:r>
              <a:rPr lang="en-US" dirty="0">
                <a:solidFill>
                  <a:schemeClr val="tx2"/>
                </a:solidFill>
              </a:rPr>
              <a:t>17th April 2014(Report Ref. EAC/SR 167/2013)</a:t>
            </a:r>
            <a:r>
              <a:rPr lang="en-US" dirty="0"/>
              <a:t> in Zanzibar, United Republic of Tanzania (URT): </a:t>
            </a:r>
            <a:endParaRPr lang="en-GB" dirty="0"/>
          </a:p>
          <a:p>
            <a:pPr lvl="1"/>
            <a:r>
              <a:rPr lang="en-US" dirty="0" smtClean="0"/>
              <a:t>approved </a:t>
            </a:r>
            <a:r>
              <a:rPr lang="en-US" dirty="0"/>
              <a:t>the Terms of Reference for establishment of a regional steering committee and </a:t>
            </a:r>
            <a:endParaRPr lang="en-GB" dirty="0"/>
          </a:p>
          <a:p>
            <a:pPr lvl="1"/>
            <a:r>
              <a:rPr lang="en-US" dirty="0"/>
              <a:t>directed the Secretariat to establish a </a:t>
            </a:r>
            <a:r>
              <a:rPr lang="en-US" dirty="0">
                <a:solidFill>
                  <a:schemeClr val="tx2"/>
                </a:solidFill>
              </a:rPr>
              <a:t>joint working group between the Health and Industry</a:t>
            </a:r>
            <a:r>
              <a:rPr lang="en-US" dirty="0"/>
              <a:t> to address the issue of development of the pharmaceutical industry in the region. The joint working group has been established at a regional level. </a:t>
            </a:r>
            <a:endParaRPr lang="en-GB" dirty="0"/>
          </a:p>
          <a:p>
            <a:pPr lvl="1"/>
            <a:r>
              <a:rPr lang="en-US" dirty="0"/>
              <a:t>Noted that implementation of the plan will be coordinated by the department responsible for industrialization.</a:t>
            </a:r>
            <a:endParaRPr lang="en-GB" dirty="0"/>
          </a:p>
          <a:p>
            <a:endParaRPr lang="en-GB" dirty="0"/>
          </a:p>
        </p:txBody>
      </p:sp>
    </p:spTree>
    <p:extLst>
      <p:ext uri="{BB962C8B-B14F-4D97-AF65-F5344CB8AC3E}">
        <p14:creationId xmlns:p14="http://schemas.microsoft.com/office/powerpoint/2010/main" val="37919013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8153400" cy="990600"/>
          </a:xfrm>
        </p:spPr>
        <p:txBody>
          <a:bodyPr>
            <a:normAutofit fontScale="90000"/>
          </a:bodyPr>
          <a:lstStyle/>
          <a:p>
            <a:r>
              <a:rPr lang="en-US" dirty="0" smtClean="0"/>
              <a:t>Council Directives on Implementation of EACRPMPOA-Industry</a:t>
            </a:r>
            <a:endParaRPr lang="en-GB" dirty="0"/>
          </a:p>
        </p:txBody>
      </p:sp>
      <p:sp>
        <p:nvSpPr>
          <p:cNvPr id="3" name="Content Placeholder 2"/>
          <p:cNvSpPr>
            <a:spLocks noGrp="1"/>
          </p:cNvSpPr>
          <p:nvPr>
            <p:ph sz="quarter" idx="1"/>
          </p:nvPr>
        </p:nvSpPr>
        <p:spPr>
          <a:xfrm>
            <a:off x="612648" y="1600200"/>
            <a:ext cx="8279832" cy="4997152"/>
          </a:xfrm>
        </p:spPr>
        <p:txBody>
          <a:bodyPr>
            <a:normAutofit fontScale="92500" lnSpcReduction="20000"/>
          </a:bodyPr>
          <a:lstStyle/>
          <a:p>
            <a:pPr lvl="0" algn="just"/>
            <a:r>
              <a:rPr lang="en-US" dirty="0">
                <a:latin typeface="Arial" pitchFamily="34" charset="0"/>
                <a:cs typeface="Arial" pitchFamily="34" charset="0"/>
              </a:rPr>
              <a:t>The Sectorial Committee on Industrialization in the meeting held on </a:t>
            </a:r>
            <a:r>
              <a:rPr lang="en-US" dirty="0">
                <a:solidFill>
                  <a:schemeClr val="tx2"/>
                </a:solidFill>
                <a:latin typeface="Arial" pitchFamily="34" charset="0"/>
                <a:cs typeface="Arial" pitchFamily="34" charset="0"/>
              </a:rPr>
              <a:t>20</a:t>
            </a:r>
            <a:r>
              <a:rPr lang="en-US" baseline="30000" dirty="0">
                <a:solidFill>
                  <a:schemeClr val="tx2"/>
                </a:solidFill>
                <a:latin typeface="Arial" pitchFamily="34" charset="0"/>
                <a:cs typeface="Arial" pitchFamily="34" charset="0"/>
              </a:rPr>
              <a:t>th</a:t>
            </a:r>
            <a:r>
              <a:rPr lang="en-US" dirty="0">
                <a:solidFill>
                  <a:schemeClr val="tx2"/>
                </a:solidFill>
                <a:latin typeface="Arial" pitchFamily="34" charset="0"/>
                <a:cs typeface="Arial" pitchFamily="34" charset="0"/>
              </a:rPr>
              <a:t> to 22</a:t>
            </a:r>
            <a:r>
              <a:rPr lang="en-US" baseline="30000" dirty="0">
                <a:solidFill>
                  <a:schemeClr val="tx2"/>
                </a:solidFill>
                <a:latin typeface="Arial" pitchFamily="34" charset="0"/>
                <a:cs typeface="Arial" pitchFamily="34" charset="0"/>
              </a:rPr>
              <a:t>nd</a:t>
            </a:r>
            <a:r>
              <a:rPr lang="en-US" dirty="0">
                <a:solidFill>
                  <a:schemeClr val="tx2"/>
                </a:solidFill>
                <a:latin typeface="Arial" pitchFamily="34" charset="0"/>
                <a:cs typeface="Arial" pitchFamily="34" charset="0"/>
              </a:rPr>
              <a:t> August 2014 </a:t>
            </a:r>
            <a:r>
              <a:rPr lang="en-US" dirty="0">
                <a:latin typeface="Arial" pitchFamily="34" charset="0"/>
                <a:cs typeface="Arial" pitchFamily="34" charset="0"/>
              </a:rPr>
              <a:t>(Report Ref. EAC/SCI/002/2014):</a:t>
            </a:r>
            <a:endParaRPr lang="en-GB" dirty="0">
              <a:latin typeface="Arial" pitchFamily="34" charset="0"/>
              <a:cs typeface="Arial" pitchFamily="34" charset="0"/>
            </a:endParaRPr>
          </a:p>
          <a:p>
            <a:pPr lvl="0" algn="just"/>
            <a:r>
              <a:rPr lang="en-US" dirty="0">
                <a:latin typeface="Arial" pitchFamily="34" charset="0"/>
                <a:cs typeface="Arial" pitchFamily="34" charset="0"/>
              </a:rPr>
              <a:t>called on the establishment of national steering committees comprising the industry and health sectors </a:t>
            </a:r>
            <a:r>
              <a:rPr lang="en-US" dirty="0" smtClean="0">
                <a:latin typeface="Arial" pitchFamily="34" charset="0"/>
                <a:cs typeface="Arial" pitchFamily="34" charset="0"/>
              </a:rPr>
              <a:t>to </a:t>
            </a:r>
            <a:r>
              <a:rPr lang="en-US" dirty="0">
                <a:latin typeface="Arial" pitchFamily="34" charset="0"/>
                <a:cs typeface="Arial" pitchFamily="34" charset="0"/>
              </a:rPr>
              <a:t>fast track the implementation of the Plan of Action. </a:t>
            </a:r>
            <a:endParaRPr lang="en-US" dirty="0" smtClean="0">
              <a:latin typeface="Arial" pitchFamily="34" charset="0"/>
              <a:cs typeface="Arial" pitchFamily="34" charset="0"/>
            </a:endParaRPr>
          </a:p>
          <a:p>
            <a:pPr lvl="0" algn="just"/>
            <a:r>
              <a:rPr lang="en-US" dirty="0" smtClean="0">
                <a:latin typeface="Arial" pitchFamily="34" charset="0"/>
                <a:cs typeface="Arial" pitchFamily="34" charset="0"/>
              </a:rPr>
              <a:t>The </a:t>
            </a:r>
            <a:r>
              <a:rPr lang="en-US" dirty="0">
                <a:latin typeface="Arial" pitchFamily="34" charset="0"/>
                <a:cs typeface="Arial" pitchFamily="34" charset="0"/>
              </a:rPr>
              <a:t>meeting agreed that the responsibility of coordinating the implementation would be spearheaded by the</a:t>
            </a:r>
            <a:r>
              <a:rPr lang="en-US" b="1" dirty="0">
                <a:latin typeface="Arial" pitchFamily="34" charset="0"/>
                <a:cs typeface="Arial" pitchFamily="34" charset="0"/>
              </a:rPr>
              <a:t> </a:t>
            </a:r>
            <a:r>
              <a:rPr lang="en-US" dirty="0">
                <a:latin typeface="Arial" pitchFamily="34" charset="0"/>
                <a:cs typeface="Arial" pitchFamily="34" charset="0"/>
              </a:rPr>
              <a:t>Ministry responsible for Industrialization who would establish a Focal Point for implementation of the Action Plan and a Champion to drive the process. </a:t>
            </a:r>
            <a:endParaRPr lang="en-GB" dirty="0">
              <a:latin typeface="Arial" pitchFamily="34" charset="0"/>
              <a:cs typeface="Arial" pitchFamily="34" charset="0"/>
            </a:endParaRPr>
          </a:p>
          <a:p>
            <a:endParaRPr lang="en-GB" dirty="0"/>
          </a:p>
        </p:txBody>
      </p:sp>
    </p:spTree>
    <p:extLst>
      <p:ext uri="{BB962C8B-B14F-4D97-AF65-F5344CB8AC3E}">
        <p14:creationId xmlns:p14="http://schemas.microsoft.com/office/powerpoint/2010/main" val="15617631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8586536" cy="990600"/>
          </a:xfrm>
        </p:spPr>
        <p:txBody>
          <a:bodyPr>
            <a:noAutofit/>
          </a:bodyPr>
          <a:lstStyle/>
          <a:p>
            <a:pPr algn="just"/>
            <a:r>
              <a:rPr lang="en-US" sz="3200" b="1" dirty="0"/>
              <a:t>Sectoral Council on Trade, Industry, Finance and Investment </a:t>
            </a:r>
            <a:r>
              <a:rPr lang="en-US" sz="3200" b="1" dirty="0" smtClean="0"/>
              <a:t> (May 2016)directives </a:t>
            </a:r>
            <a:r>
              <a:rPr lang="en-US" sz="3200" b="1" dirty="0" smtClean="0"/>
              <a:t>on the </a:t>
            </a:r>
            <a:r>
              <a:rPr lang="en-US" sz="3200" b="1" dirty="0" smtClean="0"/>
              <a:t>sector called for</a:t>
            </a:r>
            <a:r>
              <a:rPr lang="en-US" sz="3200" dirty="0" smtClean="0"/>
              <a:t>:</a:t>
            </a:r>
            <a:endParaRPr lang="en-GB" sz="3200" dirty="0"/>
          </a:p>
        </p:txBody>
      </p:sp>
      <p:sp>
        <p:nvSpPr>
          <p:cNvPr id="3" name="Content Placeholder 2"/>
          <p:cNvSpPr>
            <a:spLocks noGrp="1"/>
          </p:cNvSpPr>
          <p:nvPr>
            <p:ph sz="quarter" idx="1"/>
          </p:nvPr>
        </p:nvSpPr>
        <p:spPr>
          <a:xfrm>
            <a:off x="251520" y="1412776"/>
            <a:ext cx="8712968" cy="5616624"/>
          </a:xfrm>
        </p:spPr>
        <p:txBody>
          <a:bodyPr>
            <a:normAutofit fontScale="55000" lnSpcReduction="20000"/>
          </a:bodyPr>
          <a:lstStyle/>
          <a:p>
            <a:pPr algn="just">
              <a:lnSpc>
                <a:spcPct val="170000"/>
              </a:lnSpc>
              <a:spcBef>
                <a:spcPts val="0"/>
              </a:spcBef>
            </a:pPr>
            <a:r>
              <a:rPr lang="en-US" dirty="0"/>
              <a:t>(i)	</a:t>
            </a:r>
            <a:r>
              <a:rPr lang="en-US" b="1" dirty="0" smtClean="0">
                <a:latin typeface="Arial" pitchFamily="34" charset="0"/>
                <a:cs typeface="Arial" pitchFamily="34" charset="0"/>
              </a:rPr>
              <a:t>Meetings </a:t>
            </a:r>
            <a:r>
              <a:rPr lang="en-US" b="1" dirty="0">
                <a:latin typeface="Arial" pitchFamily="34" charset="0"/>
                <a:cs typeface="Arial" pitchFamily="34" charset="0"/>
              </a:rPr>
              <a:t>between health and industry to coordinate implementation of the Action Plan and also address issues of the development of Pharmaceutical Industry in the Region particularly enhancement of local production of medicines </a:t>
            </a:r>
            <a:r>
              <a:rPr lang="en-US" b="1" dirty="0" smtClean="0">
                <a:latin typeface="Arial" pitchFamily="34" charset="0"/>
                <a:cs typeface="Arial" pitchFamily="34" charset="0"/>
              </a:rPr>
              <a:t>;</a:t>
            </a:r>
            <a:endParaRPr lang="en-US" b="1" dirty="0">
              <a:latin typeface="Arial" pitchFamily="34" charset="0"/>
              <a:cs typeface="Arial" pitchFamily="34" charset="0"/>
            </a:endParaRPr>
          </a:p>
          <a:p>
            <a:pPr algn="just">
              <a:lnSpc>
                <a:spcPct val="170000"/>
              </a:lnSpc>
              <a:spcBef>
                <a:spcPts val="0"/>
              </a:spcBef>
            </a:pPr>
            <a:r>
              <a:rPr lang="en-US" b="1" dirty="0">
                <a:latin typeface="Arial" pitchFamily="34" charset="0"/>
                <a:cs typeface="Arial" pitchFamily="34" charset="0"/>
              </a:rPr>
              <a:t>(ii)	</a:t>
            </a:r>
            <a:r>
              <a:rPr lang="en-US" b="1" dirty="0" smtClean="0">
                <a:latin typeface="Arial" pitchFamily="34" charset="0"/>
                <a:cs typeface="Arial" pitchFamily="34" charset="0"/>
              </a:rPr>
              <a:t>Review </a:t>
            </a:r>
            <a:r>
              <a:rPr lang="en-US" b="1" dirty="0">
                <a:latin typeface="Arial" pitchFamily="34" charset="0"/>
                <a:cs typeface="Arial" pitchFamily="34" charset="0"/>
              </a:rPr>
              <a:t>of </a:t>
            </a:r>
            <a:r>
              <a:rPr lang="en-US" b="1" dirty="0" smtClean="0">
                <a:latin typeface="Arial" pitchFamily="34" charset="0"/>
                <a:cs typeface="Arial" pitchFamily="34" charset="0"/>
              </a:rPr>
              <a:t>EAC Pharmaceutical Manufacturing Plan of Action); </a:t>
            </a:r>
            <a:endParaRPr lang="en-US" b="1" dirty="0">
              <a:latin typeface="Arial" pitchFamily="34" charset="0"/>
              <a:cs typeface="Arial" pitchFamily="34" charset="0"/>
            </a:endParaRPr>
          </a:p>
          <a:p>
            <a:pPr algn="just">
              <a:lnSpc>
                <a:spcPct val="170000"/>
              </a:lnSpc>
              <a:spcBef>
                <a:spcPts val="0"/>
              </a:spcBef>
            </a:pPr>
            <a:r>
              <a:rPr lang="en-US" b="1" dirty="0">
                <a:latin typeface="Arial" pitchFamily="34" charset="0"/>
                <a:cs typeface="Arial" pitchFamily="34" charset="0"/>
              </a:rPr>
              <a:t>(iii)	Support to  EACRPMPOA National Coordination Committees in Partner States to prepare Action Plans;</a:t>
            </a:r>
          </a:p>
          <a:p>
            <a:pPr algn="just">
              <a:lnSpc>
                <a:spcPct val="170000"/>
              </a:lnSpc>
              <a:spcBef>
                <a:spcPts val="0"/>
              </a:spcBef>
            </a:pPr>
            <a:r>
              <a:rPr lang="en-US" b="1" dirty="0">
                <a:latin typeface="Arial" pitchFamily="34" charset="0"/>
                <a:cs typeface="Arial" pitchFamily="34" charset="0"/>
              </a:rPr>
              <a:t>(iv)	Continued support to the development of Trade Related Aspects of Intellectual Property Rights (TRIPS) policy on the use of public health related TRIPS </a:t>
            </a:r>
            <a:r>
              <a:rPr lang="en-US" b="1" dirty="0" smtClean="0">
                <a:latin typeface="Arial" pitchFamily="34" charset="0"/>
                <a:cs typeface="Arial" pitchFamily="34" charset="0"/>
              </a:rPr>
              <a:t>flexibilities;</a:t>
            </a:r>
            <a:endParaRPr lang="en-US" b="1" dirty="0">
              <a:latin typeface="Arial" pitchFamily="34" charset="0"/>
              <a:cs typeface="Arial" pitchFamily="34" charset="0"/>
            </a:endParaRPr>
          </a:p>
          <a:p>
            <a:pPr algn="just">
              <a:lnSpc>
                <a:spcPct val="170000"/>
              </a:lnSpc>
              <a:spcBef>
                <a:spcPts val="0"/>
              </a:spcBef>
            </a:pPr>
            <a:r>
              <a:rPr lang="en-US" b="1" dirty="0">
                <a:latin typeface="Arial" pitchFamily="34" charset="0"/>
                <a:cs typeface="Arial" pitchFamily="34" charset="0"/>
              </a:rPr>
              <a:t>(v)	Trainings and Sensitization on domestication of the TRIPS Policy; done in-conjunction with UNCTAD; WTO; WIPO and WHO; and</a:t>
            </a:r>
          </a:p>
          <a:p>
            <a:pPr algn="just">
              <a:lnSpc>
                <a:spcPct val="170000"/>
              </a:lnSpc>
              <a:spcBef>
                <a:spcPts val="0"/>
              </a:spcBef>
            </a:pPr>
            <a:r>
              <a:rPr lang="en-US" b="1" dirty="0">
                <a:latin typeface="Arial" pitchFamily="34" charset="0"/>
                <a:cs typeface="Arial" pitchFamily="34" charset="0"/>
              </a:rPr>
              <a:t>(vi)	Support to </a:t>
            </a:r>
            <a:r>
              <a:rPr lang="en-US" b="1" dirty="0" smtClean="0">
                <a:latin typeface="Arial" pitchFamily="34" charset="0"/>
                <a:cs typeface="Arial" pitchFamily="34" charset="0"/>
              </a:rPr>
              <a:t>promotion of </a:t>
            </a:r>
            <a:r>
              <a:rPr lang="en-US" b="1" dirty="0">
                <a:latin typeface="Arial" pitchFamily="34" charset="0"/>
                <a:cs typeface="Arial" pitchFamily="34" charset="0"/>
              </a:rPr>
              <a:t>a  policy brief on an Incentive Framework for the promoting local manufacturing in corporation with the Federation of East African Pharmaceutical Manufacturers‘ (FEAPM);</a:t>
            </a:r>
          </a:p>
          <a:p>
            <a:endParaRPr lang="en-GB" dirty="0"/>
          </a:p>
        </p:txBody>
      </p:sp>
    </p:spTree>
    <p:extLst>
      <p:ext uri="{BB962C8B-B14F-4D97-AF65-F5344CB8AC3E}">
        <p14:creationId xmlns:p14="http://schemas.microsoft.com/office/powerpoint/2010/main" val="3984247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8586536" cy="990600"/>
          </a:xfrm>
        </p:spPr>
        <p:txBody>
          <a:bodyPr>
            <a:normAutofit fontScale="90000"/>
          </a:bodyPr>
          <a:lstStyle/>
          <a:p>
            <a:r>
              <a:rPr lang="en-US" sz="4000" b="1" dirty="0"/>
              <a:t>Sectoral Council on Trade, Industry, Finance and Investment </a:t>
            </a:r>
            <a:r>
              <a:rPr lang="en-US" sz="4000" b="1" dirty="0" smtClean="0"/>
              <a:t>directives on the sector</a:t>
            </a:r>
            <a:r>
              <a:rPr lang="en-US" dirty="0" smtClean="0"/>
              <a:t>:</a:t>
            </a:r>
            <a:endParaRPr lang="en-GB" dirty="0"/>
          </a:p>
        </p:txBody>
      </p:sp>
      <p:sp>
        <p:nvSpPr>
          <p:cNvPr id="3" name="Content Placeholder 2"/>
          <p:cNvSpPr>
            <a:spLocks noGrp="1"/>
          </p:cNvSpPr>
          <p:nvPr>
            <p:ph sz="quarter" idx="1"/>
          </p:nvPr>
        </p:nvSpPr>
        <p:spPr>
          <a:xfrm>
            <a:off x="-108520" y="1052736"/>
            <a:ext cx="9001000" cy="5616624"/>
          </a:xfrm>
        </p:spPr>
        <p:txBody>
          <a:bodyPr>
            <a:normAutofit fontScale="70000" lnSpcReduction="20000"/>
          </a:bodyPr>
          <a:lstStyle/>
          <a:p>
            <a:pPr marL="342900" lvl="0" indent="-342900" algn="just">
              <a:lnSpc>
                <a:spcPct val="115000"/>
              </a:lnSpc>
              <a:spcAft>
                <a:spcPts val="0"/>
              </a:spcAft>
              <a:buFont typeface="+mj-lt"/>
              <a:buAutoNum type="alphaLcParenBoth"/>
            </a:pPr>
            <a:endParaRPr lang="en-US" dirty="0" smtClean="0"/>
          </a:p>
          <a:p>
            <a:pPr marL="342900" lvl="0" indent="-342900" algn="just">
              <a:lnSpc>
                <a:spcPct val="115000"/>
              </a:lnSpc>
              <a:spcAft>
                <a:spcPts val="0"/>
              </a:spcAft>
              <a:buFont typeface="+mj-lt"/>
              <a:buAutoNum type="alphaLcParenBoth"/>
            </a:pPr>
            <a:r>
              <a:rPr lang="en-US" sz="2600" dirty="0" smtClean="0">
                <a:latin typeface="Arial"/>
                <a:ea typeface="Times New Roman"/>
                <a:cs typeface="Calibri"/>
              </a:rPr>
              <a:t>Noted </a:t>
            </a:r>
            <a:r>
              <a:rPr lang="en-US" sz="2600" dirty="0">
                <a:latin typeface="Arial"/>
                <a:ea typeface="Times New Roman"/>
                <a:cs typeface="Calibri"/>
              </a:rPr>
              <a:t>that Kenya is already in the process of implementing a </a:t>
            </a:r>
            <a:r>
              <a:rPr lang="en-US" sz="2600" b="1" dirty="0" smtClean="0">
                <a:latin typeface="Arial"/>
                <a:ea typeface="Times New Roman"/>
                <a:cs typeface="Calibri"/>
              </a:rPr>
              <a:t>Good Manufacturing Practice (GMP) </a:t>
            </a:r>
            <a:r>
              <a:rPr lang="en-US" sz="2600" b="1" dirty="0">
                <a:latin typeface="Arial"/>
                <a:ea typeface="Times New Roman"/>
                <a:cs typeface="Calibri"/>
              </a:rPr>
              <a:t>road map  </a:t>
            </a:r>
            <a:r>
              <a:rPr lang="en-US" sz="2600" dirty="0">
                <a:latin typeface="Arial"/>
                <a:ea typeface="Times New Roman"/>
                <a:cs typeface="Calibri"/>
              </a:rPr>
              <a:t>and that the initiative is also being undertaken </a:t>
            </a:r>
            <a:r>
              <a:rPr lang="en-US" sz="2600" b="1" dirty="0">
                <a:latin typeface="Arial"/>
                <a:ea typeface="Times New Roman"/>
                <a:cs typeface="Calibri"/>
              </a:rPr>
              <a:t>at the continental level spearheaded by the African Union</a:t>
            </a:r>
            <a:r>
              <a:rPr lang="en-US" sz="2600" dirty="0" smtClean="0">
                <a:latin typeface="Arial"/>
                <a:ea typeface="Times New Roman"/>
                <a:cs typeface="Calibri"/>
              </a:rPr>
              <a:t>; thus need for a </a:t>
            </a:r>
            <a:r>
              <a:rPr lang="en-US" sz="2600" b="1" dirty="0" smtClean="0">
                <a:latin typeface="Arial"/>
                <a:ea typeface="Times New Roman"/>
                <a:cs typeface="Calibri"/>
              </a:rPr>
              <a:t>regional programme;</a:t>
            </a:r>
            <a:endParaRPr lang="en-GB" sz="2600" b="1" dirty="0">
              <a:latin typeface="Calibri"/>
              <a:ea typeface="Times New Roman"/>
              <a:cs typeface="Calibri"/>
            </a:endParaRPr>
          </a:p>
          <a:p>
            <a:pPr marL="342900" lvl="0" indent="-342900" algn="just">
              <a:lnSpc>
                <a:spcPct val="115000"/>
              </a:lnSpc>
              <a:spcAft>
                <a:spcPts val="0"/>
              </a:spcAft>
              <a:buFont typeface="+mj-lt"/>
              <a:buAutoNum type="alphaLcParenBoth"/>
            </a:pPr>
            <a:r>
              <a:rPr lang="en-US" sz="2600" dirty="0" smtClean="0">
                <a:latin typeface="Arial"/>
                <a:ea typeface="Times New Roman"/>
                <a:cs typeface="Calibri"/>
              </a:rPr>
              <a:t>Approved the </a:t>
            </a:r>
            <a:r>
              <a:rPr lang="en-US" sz="2600" b="1" dirty="0" smtClean="0">
                <a:latin typeface="Arial"/>
                <a:ea typeface="Times New Roman"/>
                <a:cs typeface="Calibri"/>
              </a:rPr>
              <a:t>Concept Noted on GMP Roadmap</a:t>
            </a:r>
            <a:r>
              <a:rPr lang="en-US" sz="2600" dirty="0" smtClean="0">
                <a:latin typeface="Arial"/>
                <a:ea typeface="Times New Roman"/>
                <a:cs typeface="Calibri"/>
              </a:rPr>
              <a:t>, recognized the </a:t>
            </a:r>
            <a:r>
              <a:rPr lang="en-US" sz="2600" dirty="0">
                <a:latin typeface="Arial"/>
                <a:ea typeface="Times New Roman"/>
                <a:cs typeface="Calibri"/>
              </a:rPr>
              <a:t>requirement of </a:t>
            </a:r>
            <a:r>
              <a:rPr lang="en-US" sz="2600" b="1" dirty="0">
                <a:latin typeface="Arial"/>
                <a:ea typeface="Times New Roman"/>
                <a:cs typeface="Calibri"/>
              </a:rPr>
              <a:t>financial resources to undertake the GMP </a:t>
            </a:r>
            <a:r>
              <a:rPr lang="en-US" sz="2600" dirty="0">
                <a:latin typeface="Arial"/>
                <a:ea typeface="Times New Roman"/>
                <a:cs typeface="Calibri"/>
              </a:rPr>
              <a:t>exercise as the exercise is expensive and time consuming; </a:t>
            </a:r>
            <a:r>
              <a:rPr lang="en-US" sz="2600" dirty="0" smtClean="0">
                <a:latin typeface="Arial"/>
                <a:ea typeface="Times New Roman"/>
                <a:cs typeface="Calibri"/>
              </a:rPr>
              <a:t>and noted the; </a:t>
            </a:r>
            <a:r>
              <a:rPr lang="en-US" sz="2600" dirty="0">
                <a:latin typeface="Arial"/>
                <a:ea typeface="Times New Roman"/>
                <a:cs typeface="Calibri"/>
              </a:rPr>
              <a:t>need to look into public private arrangements in implementing the road map </a:t>
            </a:r>
            <a:r>
              <a:rPr lang="en-US" sz="2600" dirty="0" smtClean="0">
                <a:latin typeface="Arial"/>
                <a:ea typeface="Times New Roman"/>
                <a:cs typeface="Calibri"/>
              </a:rPr>
              <a:t>;</a:t>
            </a:r>
            <a:endParaRPr lang="en-GB" sz="2600" dirty="0">
              <a:latin typeface="Calibri"/>
              <a:ea typeface="Times New Roman"/>
              <a:cs typeface="Calibri"/>
            </a:endParaRPr>
          </a:p>
          <a:p>
            <a:pPr marL="342900" lvl="0" indent="-342900" algn="just">
              <a:lnSpc>
                <a:spcPct val="115000"/>
              </a:lnSpc>
              <a:spcAft>
                <a:spcPts val="0"/>
              </a:spcAft>
              <a:buFont typeface="+mj-lt"/>
              <a:buAutoNum type="alphaLcParenBoth"/>
            </a:pPr>
            <a:r>
              <a:rPr lang="en-US" sz="2600" dirty="0">
                <a:latin typeface="Arial"/>
                <a:ea typeface="Times New Roman"/>
                <a:cs typeface="Calibri"/>
              </a:rPr>
              <a:t>Noted that the </a:t>
            </a:r>
            <a:r>
              <a:rPr lang="en-US" sz="2600" b="1" dirty="0">
                <a:latin typeface="Arial"/>
                <a:ea typeface="Times New Roman"/>
                <a:cs typeface="Calibri"/>
              </a:rPr>
              <a:t>EAC had adopted guidelines on GMP regulations </a:t>
            </a:r>
            <a:r>
              <a:rPr lang="en-US" sz="2600" dirty="0">
                <a:latin typeface="Arial"/>
                <a:ea typeface="Times New Roman"/>
                <a:cs typeface="Calibri"/>
              </a:rPr>
              <a:t>prepared by the Medicines Regulation Harmonization project and there was need </a:t>
            </a:r>
            <a:r>
              <a:rPr lang="en-US" sz="2600" b="1" dirty="0">
                <a:latin typeface="Arial"/>
                <a:ea typeface="Times New Roman"/>
                <a:cs typeface="Calibri"/>
              </a:rPr>
              <a:t>to support the industry to comply with this standards</a:t>
            </a:r>
            <a:r>
              <a:rPr lang="en-US" sz="2600" dirty="0">
                <a:latin typeface="Arial"/>
                <a:ea typeface="Times New Roman"/>
                <a:cs typeface="Calibri"/>
              </a:rPr>
              <a:t>;</a:t>
            </a:r>
            <a:endParaRPr lang="en-GB" sz="2600" dirty="0">
              <a:latin typeface="Calibri"/>
              <a:ea typeface="Times New Roman"/>
              <a:cs typeface="Calibri"/>
            </a:endParaRPr>
          </a:p>
          <a:p>
            <a:pPr marL="342900" lvl="0" indent="-342900" algn="just">
              <a:lnSpc>
                <a:spcPct val="115000"/>
              </a:lnSpc>
              <a:spcAft>
                <a:spcPts val="0"/>
              </a:spcAft>
              <a:buFont typeface="+mj-lt"/>
              <a:buAutoNum type="alphaLcParenBoth"/>
            </a:pPr>
            <a:r>
              <a:rPr lang="en-US" sz="2600" dirty="0">
                <a:latin typeface="Arial"/>
                <a:ea typeface="Times New Roman"/>
                <a:cs typeface="Calibri"/>
              </a:rPr>
              <a:t>Noted need for increasing local production of safe, efficacious and quality medicines as  a priority for the region and need to include this in the terms of reference for the new EACRPMPOA; It was also proposed that programmes should be focused on </a:t>
            </a:r>
            <a:r>
              <a:rPr lang="en-US" sz="2600" b="1" dirty="0">
                <a:latin typeface="Arial"/>
                <a:ea typeface="Times New Roman"/>
                <a:cs typeface="Calibri"/>
              </a:rPr>
              <a:t>enabling the manufacturers to increase production; </a:t>
            </a:r>
            <a:r>
              <a:rPr lang="en-US" sz="2600" dirty="0">
                <a:latin typeface="Arial"/>
                <a:ea typeface="Times New Roman"/>
                <a:cs typeface="Calibri"/>
              </a:rPr>
              <a:t>in compliance with GPM regulations; standards and quality assurance; other programmes could focus on branding, pricing and tripartite arrangements bringing together doctors, manufactures and </a:t>
            </a:r>
            <a:r>
              <a:rPr lang="en-US" sz="2600" dirty="0" smtClean="0">
                <a:latin typeface="Arial"/>
                <a:ea typeface="Times New Roman"/>
                <a:cs typeface="Calibri"/>
              </a:rPr>
              <a:t>chemists</a:t>
            </a:r>
            <a:endParaRPr lang="en-GB" dirty="0"/>
          </a:p>
        </p:txBody>
      </p:sp>
    </p:spTree>
    <p:extLst>
      <p:ext uri="{BB962C8B-B14F-4D97-AF65-F5344CB8AC3E}">
        <p14:creationId xmlns:p14="http://schemas.microsoft.com/office/powerpoint/2010/main" val="3755117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00042"/>
            <a:ext cx="8229600" cy="4500594"/>
          </a:xfrm>
        </p:spPr>
        <p:txBody>
          <a:bodyPr>
            <a:normAutofit fontScale="90000"/>
          </a:bodyPr>
          <a:lstStyle/>
          <a:p>
            <a:pPr algn="ctr"/>
            <a:r>
              <a:rPr lang="en-US" u="sng" dirty="0" smtClean="0"/>
              <a:t>Thank you</a:t>
            </a:r>
            <a:br>
              <a:rPr lang="en-US" u="sng" dirty="0" smtClean="0"/>
            </a:br>
            <a:r>
              <a:rPr lang="en-US" dirty="0" smtClean="0"/>
              <a:t/>
            </a:r>
            <a:br>
              <a:rPr lang="en-US" dirty="0" smtClean="0"/>
            </a:br>
            <a:r>
              <a:rPr lang="en-US" sz="2800" dirty="0" smtClean="0"/>
              <a:t/>
            </a:r>
            <a:br>
              <a:rPr lang="en-US" sz="2800" dirty="0" smtClean="0"/>
            </a:br>
            <a:r>
              <a:rPr lang="en-US" sz="2800" dirty="0" smtClean="0"/>
              <a:t>Jennifer </a:t>
            </a:r>
            <a:r>
              <a:rPr lang="en-US" sz="2800" dirty="0" err="1" smtClean="0"/>
              <a:t>Gache</a:t>
            </a:r>
            <a:r>
              <a:rPr lang="en-US" sz="2800" dirty="0" smtClean="0"/>
              <a:t>, Senior Industrial Engineer, (</a:t>
            </a:r>
            <a:r>
              <a:rPr lang="en-US" sz="2800" dirty="0" smtClean="0">
                <a:hlinkClick r:id="rId2"/>
              </a:rPr>
              <a:t>gache@eachq.org</a:t>
            </a:r>
            <a:r>
              <a:rPr lang="en-US" sz="2800" dirty="0" smtClean="0"/>
              <a:t>)</a:t>
            </a:r>
            <a:br>
              <a:rPr lang="en-US" sz="2800" dirty="0" smtClean="0"/>
            </a:br>
            <a:r>
              <a:rPr lang="en-US" sz="2800" dirty="0" smtClean="0"/>
              <a:t/>
            </a:r>
            <a:br>
              <a:rPr lang="en-US" sz="2800" dirty="0" smtClean="0"/>
            </a:br>
            <a:r>
              <a:rPr lang="en-US" sz="2800" dirty="0" smtClean="0"/>
              <a:t/>
            </a:r>
            <a:br>
              <a:rPr lang="en-US" sz="2800" dirty="0" smtClean="0"/>
            </a:br>
            <a:r>
              <a:rPr lang="en-US" dirty="0" smtClean="0"/>
              <a:t/>
            </a:r>
            <a:br>
              <a:rPr lang="en-US" dirty="0" smtClean="0"/>
            </a:br>
            <a:endParaRPr lang="en-US" dirty="0"/>
          </a:p>
        </p:txBody>
      </p:sp>
      <p:sp>
        <p:nvSpPr>
          <p:cNvPr id="3" name="Slide Number Placeholder 2"/>
          <p:cNvSpPr>
            <a:spLocks noGrp="1"/>
          </p:cNvSpPr>
          <p:nvPr>
            <p:ph type="sldNum" sz="quarter" idx="12"/>
          </p:nvPr>
        </p:nvSpPr>
        <p:spPr/>
        <p:txBody>
          <a:bodyPr>
            <a:normAutofit fontScale="85000" lnSpcReduction="20000"/>
          </a:bodyPr>
          <a:lstStyle/>
          <a:p>
            <a:pPr>
              <a:defRPr/>
            </a:pPr>
            <a:fld id="{B5DC2043-7ACE-42AB-9BD9-68184931CAEA}" type="slidenum">
              <a:rPr lang="en-GB" smtClean="0"/>
              <a:pPr>
                <a:defRPr/>
              </a:pPr>
              <a:t>16</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153400" cy="5105400"/>
          </a:xfrm>
        </p:spPr>
        <p:txBody>
          <a:bodyPr>
            <a:normAutofit/>
          </a:bodyPr>
          <a:lstStyle/>
          <a:p>
            <a:pPr>
              <a:buFont typeface="Wingdings" pitchFamily="2" charset="2"/>
              <a:buChar char="q"/>
            </a:pPr>
            <a:r>
              <a:rPr lang="en-US" sz="2800" dirty="0" smtClean="0"/>
              <a:t>Introduction</a:t>
            </a:r>
            <a:endParaRPr lang="en-US" sz="2800" dirty="0" smtClean="0"/>
          </a:p>
          <a:p>
            <a:pPr>
              <a:buFont typeface="Wingdings" pitchFamily="2" charset="2"/>
              <a:buChar char="q"/>
            </a:pPr>
            <a:endParaRPr lang="en-US" sz="2800" dirty="0" smtClean="0"/>
          </a:p>
          <a:p>
            <a:pPr>
              <a:buFont typeface="Wingdings" pitchFamily="2" charset="2"/>
              <a:buChar char="q"/>
            </a:pPr>
            <a:r>
              <a:rPr lang="en-GB" sz="2800" dirty="0">
                <a:ea typeface="+mj-ea"/>
                <a:cs typeface="+mj-cs"/>
              </a:rPr>
              <a:t>Background on EAC Industrialization </a:t>
            </a:r>
            <a:r>
              <a:rPr lang="en-GB" sz="2800" dirty="0" smtClean="0">
                <a:ea typeface="+mj-ea"/>
                <a:cs typeface="+mj-cs"/>
              </a:rPr>
              <a:t>Policy</a:t>
            </a:r>
          </a:p>
          <a:p>
            <a:pPr>
              <a:buFont typeface="Wingdings" pitchFamily="2" charset="2"/>
              <a:buChar char="q"/>
            </a:pPr>
            <a:endParaRPr lang="en-US" sz="2800" dirty="0" smtClean="0"/>
          </a:p>
          <a:p>
            <a:pPr>
              <a:buFont typeface="Wingdings" pitchFamily="2" charset="2"/>
              <a:buChar char="q"/>
            </a:pPr>
            <a:r>
              <a:rPr lang="en-US" sz="2800" dirty="0" smtClean="0"/>
              <a:t>Progress</a:t>
            </a:r>
          </a:p>
          <a:p>
            <a:pPr>
              <a:buFont typeface="Wingdings" pitchFamily="2" charset="2"/>
              <a:buChar char="q"/>
            </a:pPr>
            <a:endParaRPr lang="en-US" sz="2800" dirty="0" smtClean="0"/>
          </a:p>
          <a:p>
            <a:pPr>
              <a:buFont typeface="Wingdings" pitchFamily="2" charset="2"/>
              <a:buChar char="q"/>
            </a:pPr>
            <a:r>
              <a:rPr lang="en-US" sz="2800" dirty="0" smtClean="0"/>
              <a:t>Council Directives on the </a:t>
            </a:r>
            <a:r>
              <a:rPr lang="en-US" sz="2800" smtClean="0"/>
              <a:t>pharmaceutical sector</a:t>
            </a:r>
            <a:endParaRPr lang="en-US" sz="2800" dirty="0" smtClean="0"/>
          </a:p>
          <a:p>
            <a:pPr>
              <a:buFont typeface="Wingdings" pitchFamily="2" charset="2"/>
              <a:buChar char="q"/>
            </a:pPr>
            <a:endParaRPr lang="en-US" sz="2800" dirty="0" smtClean="0"/>
          </a:p>
          <a:p>
            <a:pPr>
              <a:buFont typeface="Wingdings" pitchFamily="2" charset="2"/>
              <a:buChar char="q"/>
            </a:pPr>
            <a:endParaRPr lang="en-US" sz="2800" dirty="0" smtClean="0"/>
          </a:p>
          <a:p>
            <a:endParaRPr lang="en-US" dirty="0"/>
          </a:p>
        </p:txBody>
      </p:sp>
      <p:sp>
        <p:nvSpPr>
          <p:cNvPr id="2" name="Title 1"/>
          <p:cNvSpPr>
            <a:spLocks noGrp="1"/>
          </p:cNvSpPr>
          <p:nvPr>
            <p:ph type="title"/>
          </p:nvPr>
        </p:nvSpPr>
        <p:spPr/>
        <p:txBody>
          <a:bodyPr/>
          <a:lstStyle/>
          <a:p>
            <a:r>
              <a:rPr lang="en-US" b="1" dirty="0" smtClean="0"/>
              <a:t>OUTLINE</a:t>
            </a:r>
            <a:endParaRPr lang="en-US"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pPr algn="ctr"/>
            <a:r>
              <a:rPr lang="en-GB" sz="3200" b="1" dirty="0" smtClean="0">
                <a:solidFill>
                  <a:schemeClr val="tx1"/>
                </a:solidFill>
                <a:latin typeface="Arial" pitchFamily="34" charset="0"/>
                <a:cs typeface="Arial" pitchFamily="34" charset="0"/>
              </a:rPr>
              <a:t>Introduction to the Region: EAC-COMESA-SADC Free Trade Area</a:t>
            </a:r>
            <a:endParaRPr lang="en-GB" sz="3200" dirty="0">
              <a:solidFill>
                <a:schemeClr val="tx1"/>
              </a:solidFill>
              <a:latin typeface="Arial" pitchFamily="34" charset="0"/>
              <a:cs typeface="Arial" pitchFamily="34" charset="0"/>
            </a:endParaRPr>
          </a:p>
        </p:txBody>
      </p:sp>
      <p:pic>
        <p:nvPicPr>
          <p:cNvPr id="4098" name="Picture 2"/>
          <p:cNvPicPr>
            <a:picLocks noGrp="1" noChangeAspect="1" noChangeArrowheads="1"/>
          </p:cNvPicPr>
          <p:nvPr>
            <p:ph sz="half" idx="1"/>
          </p:nvPr>
        </p:nvPicPr>
        <p:blipFill>
          <a:blip r:embed="rId3" cstate="print"/>
          <a:stretch>
            <a:fillRect/>
          </a:stretch>
        </p:blipFill>
        <p:spPr bwMode="auto">
          <a:xfrm>
            <a:off x="179512" y="1412776"/>
            <a:ext cx="4824536" cy="5207436"/>
          </a:xfrm>
          <a:prstGeom prst="rect">
            <a:avLst/>
          </a:prstGeom>
          <a:noFill/>
          <a:ln w="9525">
            <a:noFill/>
            <a:miter lim="800000"/>
            <a:headEnd/>
            <a:tailEnd/>
          </a:ln>
        </p:spPr>
      </p:pic>
      <p:sp>
        <p:nvSpPr>
          <p:cNvPr id="4" name="Content Placeholder 3"/>
          <p:cNvSpPr>
            <a:spLocks noGrp="1"/>
          </p:cNvSpPr>
          <p:nvPr>
            <p:ph sz="half" idx="2"/>
          </p:nvPr>
        </p:nvSpPr>
        <p:spPr>
          <a:xfrm>
            <a:off x="4800600" y="980728"/>
            <a:ext cx="4343400" cy="5877272"/>
          </a:xfrm>
        </p:spPr>
        <p:txBody>
          <a:bodyPr>
            <a:normAutofit fontScale="92500" lnSpcReduction="20000"/>
          </a:bodyPr>
          <a:lstStyle/>
          <a:p>
            <a:pPr algn="just"/>
            <a:endParaRPr lang="en-US" sz="2000" dirty="0" smtClean="0"/>
          </a:p>
          <a:p>
            <a:pPr algn="just"/>
            <a:endParaRPr lang="en-US" sz="2900" dirty="0" smtClean="0">
              <a:latin typeface="Arial" pitchFamily="34" charset="0"/>
              <a:cs typeface="Arial" pitchFamily="34" charset="0"/>
            </a:endParaRPr>
          </a:p>
          <a:p>
            <a:pPr algn="just">
              <a:buFont typeface="Wingdings" pitchFamily="2" charset="2"/>
              <a:buChar char="§"/>
            </a:pPr>
            <a:r>
              <a:rPr lang="en-US" sz="2800" dirty="0" smtClean="0">
                <a:latin typeface="Arial" pitchFamily="34" charset="0"/>
                <a:cs typeface="Arial" pitchFamily="34" charset="0"/>
              </a:rPr>
              <a:t>Presents an </a:t>
            </a:r>
            <a:r>
              <a:rPr lang="en-US" sz="2800" dirty="0">
                <a:latin typeface="Arial" pitchFamily="34" charset="0"/>
                <a:cs typeface="Arial" pitchFamily="34" charset="0"/>
              </a:rPr>
              <a:t>integrated market of 26 </a:t>
            </a:r>
            <a:r>
              <a:rPr lang="en-US" sz="2800" dirty="0" smtClean="0">
                <a:latin typeface="Arial" pitchFamily="34" charset="0"/>
                <a:cs typeface="Arial" pitchFamily="34" charset="0"/>
              </a:rPr>
              <a:t>countries;</a:t>
            </a:r>
          </a:p>
          <a:p>
            <a:pPr algn="just">
              <a:buFont typeface="Wingdings" pitchFamily="2" charset="2"/>
              <a:buChar char="§"/>
            </a:pPr>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A </a:t>
            </a:r>
            <a:r>
              <a:rPr lang="en-US" sz="2800" dirty="0">
                <a:latin typeface="Arial" pitchFamily="34" charset="0"/>
                <a:cs typeface="Arial" pitchFamily="34" charset="0"/>
              </a:rPr>
              <a:t>combined population of almost 600 million people (57% of the AU population), that is, half of the African Union (AU) in terms of membership</a:t>
            </a:r>
            <a:r>
              <a:rPr lang="en-US" sz="2800" dirty="0" smtClean="0">
                <a:latin typeface="Arial" pitchFamily="34" charset="0"/>
                <a:cs typeface="Arial" pitchFamily="34" charset="0"/>
              </a:rPr>
              <a:t>;</a:t>
            </a:r>
          </a:p>
          <a:p>
            <a:pPr algn="just"/>
            <a:r>
              <a:rPr lang="en-US" sz="2800" dirty="0" smtClean="0">
                <a:latin typeface="Arial" pitchFamily="34" charset="0"/>
                <a:cs typeface="Arial" pitchFamily="34" charset="0"/>
              </a:rPr>
              <a:t> </a:t>
            </a:r>
          </a:p>
          <a:p>
            <a:pPr algn="just"/>
            <a:r>
              <a:rPr lang="en-US" sz="2800" dirty="0" smtClean="0">
                <a:latin typeface="Arial" pitchFamily="34" charset="0"/>
                <a:cs typeface="Arial" pitchFamily="34" charset="0"/>
              </a:rPr>
              <a:t>Total </a:t>
            </a:r>
            <a:r>
              <a:rPr lang="en-US" sz="2800" dirty="0">
                <a:latin typeface="Arial" pitchFamily="34" charset="0"/>
                <a:cs typeface="Arial" pitchFamily="34" charset="0"/>
              </a:rPr>
              <a:t>Gross Domestic Product of about US$ 1 trillion (58% of the continent’s GDP). </a:t>
            </a:r>
            <a:endParaRPr lang="en-US" sz="2800" dirty="0" smtClean="0">
              <a:latin typeface="Arial" pitchFamily="34" charset="0"/>
              <a:cs typeface="Arial" pitchFamily="34" charset="0"/>
            </a:endParaRPr>
          </a:p>
          <a:p>
            <a:pPr algn="just"/>
            <a:endParaRPr lang="en-US" dirty="0">
              <a:latin typeface="Arial" pitchFamily="34" charset="0"/>
              <a:cs typeface="Arial" pitchFamily="34" charset="0"/>
            </a:endParaRPr>
          </a:p>
          <a:p>
            <a:pPr algn="just"/>
            <a:endParaRPr lang="en-US" sz="2900" dirty="0" smtClean="0">
              <a:latin typeface="Arial" pitchFamily="34" charset="0"/>
              <a:cs typeface="Arial" pitchFamily="34" charset="0"/>
            </a:endParaRPr>
          </a:p>
          <a:p>
            <a:pPr algn="just"/>
            <a:endParaRPr lang="en-GB" sz="2900" dirty="0" smtClean="0">
              <a:latin typeface="Arial" pitchFamily="34" charset="0"/>
              <a:cs typeface="Arial" pitchFamily="34" charset="0"/>
            </a:endParaRPr>
          </a:p>
          <a:p>
            <a:pPr algn="just"/>
            <a:endParaRPr lang="en-GB" sz="2900" dirty="0" smtClean="0">
              <a:latin typeface="Arial" pitchFamily="34" charset="0"/>
              <a:cs typeface="Arial" pitchFamily="34" charset="0"/>
            </a:endParaRPr>
          </a:p>
          <a:p>
            <a:pPr algn="just"/>
            <a:endParaRPr lang="en-GB" sz="2900" dirty="0" smtClean="0">
              <a:latin typeface="Arial" pitchFamily="34" charset="0"/>
              <a:cs typeface="Arial" pitchFamily="34" charset="0"/>
            </a:endParaRPr>
          </a:p>
          <a:p>
            <a:endParaRPr lang="en-GB"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0"/>
          <p:cNvSpPr>
            <a:spLocks noGrp="1"/>
          </p:cNvSpPr>
          <p:nvPr>
            <p:ph idx="1"/>
          </p:nvPr>
        </p:nvSpPr>
        <p:spPr>
          <a:xfrm>
            <a:off x="2514600" y="2889250"/>
            <a:ext cx="4343400" cy="685800"/>
          </a:xfrm>
        </p:spPr>
        <p:txBody>
          <a:bodyPr>
            <a:normAutofit fontScale="85000" lnSpcReduction="20000"/>
          </a:bodyPr>
          <a:lstStyle/>
          <a:p>
            <a:pPr algn="ctr" eaLnBrk="1" hangingPunct="1">
              <a:buFont typeface="Arial" charset="0"/>
              <a:buNone/>
            </a:pPr>
            <a:r>
              <a:rPr lang="en-US" sz="2800" b="1" dirty="0" smtClean="0">
                <a:solidFill>
                  <a:srgbClr val="FF0000"/>
                </a:solidFill>
                <a:latin typeface="Times New Roman" pitchFamily="18" charset="0"/>
                <a:cs typeface="Times New Roman" pitchFamily="18" charset="0"/>
              </a:rPr>
              <a:t>EAC DEVELOPMENT VISION</a:t>
            </a:r>
          </a:p>
        </p:txBody>
      </p:sp>
      <p:pic>
        <p:nvPicPr>
          <p:cNvPr id="5" name="Picture 4" descr="p3.jpg"/>
          <p:cNvPicPr>
            <a:picLocks noChangeAspect="1"/>
          </p:cNvPicPr>
          <p:nvPr/>
        </p:nvPicPr>
        <p:blipFill>
          <a:blip r:embed="rId3" cstate="print"/>
          <a:srcRect/>
          <a:stretch>
            <a:fillRect/>
          </a:stretch>
        </p:blipFill>
        <p:spPr bwMode="auto">
          <a:xfrm rot="-2258598">
            <a:off x="1530350" y="1093788"/>
            <a:ext cx="708025" cy="1012825"/>
          </a:xfrm>
          <a:prstGeom prst="rect">
            <a:avLst/>
          </a:prstGeom>
          <a:noFill/>
          <a:ln w="9525">
            <a:noFill/>
            <a:miter lim="800000"/>
            <a:headEnd/>
            <a:tailEnd/>
          </a:ln>
        </p:spPr>
      </p:pic>
      <p:pic>
        <p:nvPicPr>
          <p:cNvPr id="7" name="Picture 6" descr="p3.png"/>
          <p:cNvPicPr>
            <a:picLocks noChangeAspect="1"/>
          </p:cNvPicPr>
          <p:nvPr/>
        </p:nvPicPr>
        <p:blipFill>
          <a:blip r:embed="rId4" cstate="print"/>
          <a:srcRect/>
          <a:stretch>
            <a:fillRect/>
          </a:stretch>
        </p:blipFill>
        <p:spPr bwMode="auto">
          <a:xfrm rot="2949604">
            <a:off x="4771231" y="91282"/>
            <a:ext cx="720725" cy="858838"/>
          </a:xfrm>
          <a:prstGeom prst="rect">
            <a:avLst/>
          </a:prstGeom>
          <a:noFill/>
          <a:ln w="9525">
            <a:noFill/>
            <a:miter lim="800000"/>
            <a:headEnd/>
            <a:tailEnd/>
          </a:ln>
        </p:spPr>
      </p:pic>
      <p:pic>
        <p:nvPicPr>
          <p:cNvPr id="8" name="Picture 7" descr="p3.png"/>
          <p:cNvPicPr>
            <a:picLocks noChangeAspect="1"/>
          </p:cNvPicPr>
          <p:nvPr/>
        </p:nvPicPr>
        <p:blipFill>
          <a:blip r:embed="rId4" cstate="print"/>
          <a:srcRect/>
          <a:stretch>
            <a:fillRect/>
          </a:stretch>
        </p:blipFill>
        <p:spPr bwMode="auto">
          <a:xfrm rot="5686167">
            <a:off x="7333456" y="2093120"/>
            <a:ext cx="695325" cy="830262"/>
          </a:xfrm>
          <a:prstGeom prst="rect">
            <a:avLst/>
          </a:prstGeom>
          <a:noFill/>
          <a:ln w="9525">
            <a:noFill/>
            <a:miter lim="800000"/>
            <a:headEnd/>
            <a:tailEnd/>
          </a:ln>
        </p:spPr>
      </p:pic>
      <p:pic>
        <p:nvPicPr>
          <p:cNvPr id="9" name="Picture 8" descr="p3.png"/>
          <p:cNvPicPr>
            <a:picLocks noChangeAspect="1"/>
          </p:cNvPicPr>
          <p:nvPr/>
        </p:nvPicPr>
        <p:blipFill>
          <a:blip r:embed="rId4" cstate="print"/>
          <a:srcRect/>
          <a:stretch>
            <a:fillRect/>
          </a:stretch>
        </p:blipFill>
        <p:spPr bwMode="auto">
          <a:xfrm rot="-8316973">
            <a:off x="3770313" y="5986463"/>
            <a:ext cx="692150" cy="823912"/>
          </a:xfrm>
          <a:prstGeom prst="rect">
            <a:avLst/>
          </a:prstGeom>
          <a:noFill/>
          <a:ln w="9525">
            <a:noFill/>
            <a:miter lim="800000"/>
            <a:headEnd/>
            <a:tailEnd/>
          </a:ln>
        </p:spPr>
      </p:pic>
      <p:pic>
        <p:nvPicPr>
          <p:cNvPr id="10" name="Picture 9" descr="p3.png"/>
          <p:cNvPicPr>
            <a:picLocks noChangeAspect="1"/>
          </p:cNvPicPr>
          <p:nvPr/>
        </p:nvPicPr>
        <p:blipFill>
          <a:blip r:embed="rId4" cstate="print"/>
          <a:srcRect/>
          <a:stretch>
            <a:fillRect/>
          </a:stretch>
        </p:blipFill>
        <p:spPr bwMode="auto">
          <a:xfrm rot="-4882539">
            <a:off x="1030288" y="3794125"/>
            <a:ext cx="703262" cy="839788"/>
          </a:xfrm>
          <a:prstGeom prst="rect">
            <a:avLst/>
          </a:prstGeom>
          <a:noFill/>
          <a:ln w="9525">
            <a:noFill/>
            <a:miter lim="800000"/>
            <a:headEnd/>
            <a:tailEnd/>
          </a:ln>
        </p:spPr>
      </p:pic>
      <p:pic>
        <p:nvPicPr>
          <p:cNvPr id="12" name="Picture 11" descr="p3.png"/>
          <p:cNvPicPr>
            <a:picLocks noChangeAspect="1"/>
          </p:cNvPicPr>
          <p:nvPr/>
        </p:nvPicPr>
        <p:blipFill>
          <a:blip r:embed="rId4" cstate="print"/>
          <a:srcRect/>
          <a:stretch>
            <a:fillRect/>
          </a:stretch>
        </p:blipFill>
        <p:spPr bwMode="auto">
          <a:xfrm rot="8221758">
            <a:off x="6978650" y="4341813"/>
            <a:ext cx="873125" cy="1042987"/>
          </a:xfrm>
          <a:prstGeom prst="rect">
            <a:avLst/>
          </a:prstGeom>
          <a:noFill/>
          <a:ln w="9525">
            <a:noFill/>
            <a:miter lim="800000"/>
            <a:headEnd/>
            <a:tailEnd/>
          </a:ln>
        </p:spPr>
      </p:pic>
      <p:grpSp>
        <p:nvGrpSpPr>
          <p:cNvPr id="2" name="Group 13"/>
          <p:cNvGrpSpPr/>
          <p:nvPr/>
        </p:nvGrpSpPr>
        <p:grpSpPr>
          <a:xfrm>
            <a:off x="3857620" y="928670"/>
            <a:ext cx="1599920" cy="914400"/>
            <a:chOff x="2362195" y="0"/>
            <a:chExt cx="1599920" cy="1039948"/>
          </a:xfrm>
          <a:solidFill>
            <a:schemeClr val="bg1"/>
          </a:solidFill>
        </p:grpSpPr>
        <p:sp>
          <p:nvSpPr>
            <p:cNvPr id="15" name="Rounded Rectangle 14"/>
            <p:cNvSpPr/>
            <p:nvPr/>
          </p:nvSpPr>
          <p:spPr>
            <a:xfrm>
              <a:off x="2362195" y="0"/>
              <a:ext cx="1599920" cy="1039948"/>
            </a:xfrm>
            <a:prstGeom prst="roundRect">
              <a:avLst/>
            </a:prstGeom>
            <a:grpFill/>
            <a:ln cmpd="sng">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6" name="Rounded Rectangle 4"/>
            <p:cNvSpPr/>
            <p:nvPr/>
          </p:nvSpPr>
          <p:spPr>
            <a:xfrm>
              <a:off x="2412961" y="50766"/>
              <a:ext cx="1498388" cy="938416"/>
            </a:xfrm>
            <a:prstGeom prst="rect">
              <a:avLst/>
            </a:prstGeom>
            <a:grpFill/>
          </p:spPr>
          <p:style>
            <a:lnRef idx="0">
              <a:scrgbClr r="0" g="0" b="0"/>
            </a:lnRef>
            <a:fillRef idx="0">
              <a:scrgbClr r="0" g="0" b="0"/>
            </a:fillRef>
            <a:effectRef idx="0">
              <a:scrgbClr r="0" g="0" b="0"/>
            </a:effectRef>
            <a:fontRef idx="minor">
              <a:schemeClr val="lt1"/>
            </a:fontRef>
          </p:style>
          <p:txBody>
            <a:bodyPr lIns="76200" tIns="76200" rIns="76200" bIns="76200" spcCol="1270" anchor="ctr"/>
            <a:lstStyle/>
            <a:p>
              <a:pPr algn="ctr" defTabSz="889000">
                <a:lnSpc>
                  <a:spcPct val="90000"/>
                </a:lnSpc>
                <a:spcAft>
                  <a:spcPct val="35000"/>
                </a:spcAft>
                <a:defRPr/>
              </a:pPr>
              <a:r>
                <a:rPr lang="en-US" sz="2000" b="1" dirty="0">
                  <a:solidFill>
                    <a:srgbClr val="0000FF"/>
                  </a:solidFill>
                  <a:latin typeface="Times New Roman" pitchFamily="18" charset="0"/>
                  <a:cs typeface="Times New Roman" pitchFamily="18" charset="0"/>
                </a:rPr>
                <a:t>Low per Capita Income</a:t>
              </a:r>
            </a:p>
          </p:txBody>
        </p:sp>
      </p:grpSp>
      <p:grpSp>
        <p:nvGrpSpPr>
          <p:cNvPr id="3" name="Group 22"/>
          <p:cNvGrpSpPr/>
          <p:nvPr/>
        </p:nvGrpSpPr>
        <p:grpSpPr>
          <a:xfrm>
            <a:off x="3810000" y="5734922"/>
            <a:ext cx="1963538" cy="1039948"/>
            <a:chOff x="3415232" y="4900162"/>
            <a:chExt cx="1599920" cy="1039948"/>
          </a:xfrm>
          <a:solidFill>
            <a:schemeClr val="bg1"/>
          </a:solidFill>
        </p:grpSpPr>
        <p:sp>
          <p:nvSpPr>
            <p:cNvPr id="24" name="Rounded Rectangle 23"/>
            <p:cNvSpPr/>
            <p:nvPr/>
          </p:nvSpPr>
          <p:spPr>
            <a:xfrm>
              <a:off x="3415232" y="4900162"/>
              <a:ext cx="1599920" cy="1039948"/>
            </a:xfrm>
            <a:prstGeom prst="roundRect">
              <a:avLst/>
            </a:prstGeom>
            <a:grp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5" name="Rounded Rectangle 4"/>
            <p:cNvSpPr/>
            <p:nvPr/>
          </p:nvSpPr>
          <p:spPr>
            <a:xfrm>
              <a:off x="3465998" y="4950928"/>
              <a:ext cx="1501456" cy="938416"/>
            </a:xfrm>
            <a:prstGeom prst="rect">
              <a:avLst/>
            </a:prstGeom>
            <a:grpFill/>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ts val="1660"/>
                </a:lnSpc>
                <a:spcAft>
                  <a:spcPts val="0"/>
                </a:spcAft>
                <a:defRPr/>
              </a:pPr>
              <a:r>
                <a:rPr lang="en-US" b="1" dirty="0">
                  <a:solidFill>
                    <a:srgbClr val="0000FF"/>
                  </a:solidFill>
                  <a:latin typeface="Times New Roman" pitchFamily="18" charset="0"/>
                  <a:cs typeface="Times New Roman" pitchFamily="18" charset="0"/>
                </a:rPr>
                <a:t>Poor infrastructure and support for investment</a:t>
              </a:r>
            </a:p>
          </p:txBody>
        </p:sp>
      </p:grpSp>
      <p:grpSp>
        <p:nvGrpSpPr>
          <p:cNvPr id="4" name="Group 25"/>
          <p:cNvGrpSpPr/>
          <p:nvPr/>
        </p:nvGrpSpPr>
        <p:grpSpPr>
          <a:xfrm>
            <a:off x="6477000" y="4260270"/>
            <a:ext cx="1599920" cy="1039948"/>
            <a:chOff x="5535554" y="3675994"/>
            <a:chExt cx="1599920" cy="1039948"/>
          </a:xfrm>
          <a:solidFill>
            <a:schemeClr val="bg1"/>
          </a:solidFill>
        </p:grpSpPr>
        <p:sp>
          <p:nvSpPr>
            <p:cNvPr id="27" name="Rounded Rectangle 26"/>
            <p:cNvSpPr/>
            <p:nvPr/>
          </p:nvSpPr>
          <p:spPr>
            <a:xfrm>
              <a:off x="5535554" y="3675994"/>
              <a:ext cx="1599920" cy="1039948"/>
            </a:xfrm>
            <a:prstGeom prst="roundRect">
              <a:avLst/>
            </a:prstGeom>
            <a:grp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8" name="Rounded Rectangle 4"/>
            <p:cNvSpPr/>
            <p:nvPr/>
          </p:nvSpPr>
          <p:spPr>
            <a:xfrm>
              <a:off x="5586320" y="3726760"/>
              <a:ext cx="1498388" cy="938416"/>
            </a:xfrm>
            <a:prstGeom prst="rect">
              <a:avLst/>
            </a:prstGeom>
            <a:grpFill/>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a:lnSpc>
                  <a:spcPct val="90000"/>
                </a:lnSpc>
                <a:spcAft>
                  <a:spcPct val="35000"/>
                </a:spcAft>
                <a:defRPr/>
              </a:pPr>
              <a:r>
                <a:rPr lang="en-US" sz="1600" b="1" dirty="0">
                  <a:solidFill>
                    <a:srgbClr val="0000FF"/>
                  </a:solidFill>
                </a:rPr>
                <a:t>Less </a:t>
              </a:r>
              <a:r>
                <a:rPr lang="en-US" sz="1600" b="1" dirty="0">
                  <a:solidFill>
                    <a:srgbClr val="0000FF"/>
                  </a:solidFill>
                  <a:latin typeface="Times New Roman" pitchFamily="18" charset="0"/>
                  <a:cs typeface="Times New Roman" pitchFamily="18" charset="0"/>
                </a:rPr>
                <a:t>Funding</a:t>
              </a:r>
              <a:r>
                <a:rPr lang="en-US" sz="1600" b="1" dirty="0">
                  <a:solidFill>
                    <a:srgbClr val="0000FF"/>
                  </a:solidFill>
                </a:rPr>
                <a:t> for Development Programs</a:t>
              </a:r>
            </a:p>
          </p:txBody>
        </p:sp>
      </p:grpSp>
      <p:grpSp>
        <p:nvGrpSpPr>
          <p:cNvPr id="6" name="Group 28"/>
          <p:cNvGrpSpPr/>
          <p:nvPr/>
        </p:nvGrpSpPr>
        <p:grpSpPr>
          <a:xfrm>
            <a:off x="1214414" y="3643314"/>
            <a:ext cx="1757106" cy="1378956"/>
            <a:chOff x="1294910" y="3547300"/>
            <a:chExt cx="1599920" cy="1297335"/>
          </a:xfrm>
          <a:solidFill>
            <a:schemeClr val="bg1"/>
          </a:solidFill>
        </p:grpSpPr>
        <p:sp>
          <p:nvSpPr>
            <p:cNvPr id="30" name="Rounded Rectangle 29"/>
            <p:cNvSpPr/>
            <p:nvPr/>
          </p:nvSpPr>
          <p:spPr>
            <a:xfrm>
              <a:off x="1294910" y="3547300"/>
              <a:ext cx="1599920" cy="1297335"/>
            </a:xfrm>
            <a:prstGeom prst="roundRect">
              <a:avLst/>
            </a:prstGeom>
            <a:grp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1" name="Rounded Rectangle 4"/>
            <p:cNvSpPr/>
            <p:nvPr/>
          </p:nvSpPr>
          <p:spPr>
            <a:xfrm>
              <a:off x="1358241" y="3610631"/>
              <a:ext cx="1473258" cy="1170673"/>
            </a:xfrm>
            <a:prstGeom prst="rect">
              <a:avLst/>
            </a:prstGeom>
            <a:grpFill/>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lnSpc>
                  <a:spcPts val="1600"/>
                </a:lnSpc>
                <a:spcAft>
                  <a:spcPts val="0"/>
                </a:spcAft>
                <a:defRPr/>
              </a:pPr>
              <a:r>
                <a:rPr lang="en-US" b="1" dirty="0">
                  <a:solidFill>
                    <a:srgbClr val="0000FF"/>
                  </a:solidFill>
                  <a:latin typeface="Times New Roman" pitchFamily="18" charset="0"/>
                  <a:cs typeface="Times New Roman" pitchFamily="18" charset="0"/>
                </a:rPr>
                <a:t>Reduced interest for Local and FDI in  manufacturing etc</a:t>
              </a:r>
            </a:p>
          </p:txBody>
        </p:sp>
      </p:grpSp>
      <p:grpSp>
        <p:nvGrpSpPr>
          <p:cNvPr id="11" name="Group 31"/>
          <p:cNvGrpSpPr/>
          <p:nvPr/>
        </p:nvGrpSpPr>
        <p:grpSpPr>
          <a:xfrm>
            <a:off x="1714480" y="1643050"/>
            <a:ext cx="1566850" cy="1073722"/>
            <a:chOff x="1170324" y="1227657"/>
            <a:chExt cx="1849092" cy="1039948"/>
          </a:xfrm>
          <a:solidFill>
            <a:schemeClr val="bg1"/>
          </a:solidFill>
        </p:grpSpPr>
        <p:sp>
          <p:nvSpPr>
            <p:cNvPr id="33" name="Rounded Rectangle 32"/>
            <p:cNvSpPr/>
            <p:nvPr/>
          </p:nvSpPr>
          <p:spPr>
            <a:xfrm>
              <a:off x="1170324" y="1227657"/>
              <a:ext cx="1849092" cy="1039948"/>
            </a:xfrm>
            <a:prstGeom prst="roundRect">
              <a:avLst/>
            </a:prstGeom>
            <a:grp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4" name="Rounded Rectangle 4"/>
            <p:cNvSpPr/>
            <p:nvPr/>
          </p:nvSpPr>
          <p:spPr>
            <a:xfrm>
              <a:off x="1221090" y="1278423"/>
              <a:ext cx="1634426" cy="938416"/>
            </a:xfrm>
            <a:prstGeom prst="rect">
              <a:avLst/>
            </a:prstGeom>
            <a:grpFill/>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711200">
                <a:lnSpc>
                  <a:spcPct val="90000"/>
                </a:lnSpc>
                <a:spcAft>
                  <a:spcPct val="35000"/>
                </a:spcAft>
                <a:defRPr/>
              </a:pPr>
              <a:r>
                <a:rPr lang="en-US" sz="2000" b="1" dirty="0">
                  <a:solidFill>
                    <a:srgbClr val="FF0000"/>
                  </a:solidFill>
                  <a:latin typeface="Times New Roman" pitchFamily="18" charset="0"/>
                  <a:cs typeface="Times New Roman" pitchFamily="18" charset="0"/>
                </a:rPr>
                <a:t>Unemployment</a:t>
              </a:r>
            </a:p>
          </p:txBody>
        </p:sp>
      </p:grpSp>
      <p:grpSp>
        <p:nvGrpSpPr>
          <p:cNvPr id="13" name="Group 34"/>
          <p:cNvGrpSpPr/>
          <p:nvPr/>
        </p:nvGrpSpPr>
        <p:grpSpPr>
          <a:xfrm>
            <a:off x="6324600" y="1745670"/>
            <a:ext cx="1390672" cy="1111826"/>
            <a:chOff x="5029200" y="0"/>
            <a:chExt cx="1599920" cy="1039948"/>
          </a:xfrm>
          <a:solidFill>
            <a:schemeClr val="bg1"/>
          </a:solidFill>
        </p:grpSpPr>
        <p:sp>
          <p:nvSpPr>
            <p:cNvPr id="36" name="Rounded Rectangle 35"/>
            <p:cNvSpPr/>
            <p:nvPr/>
          </p:nvSpPr>
          <p:spPr>
            <a:xfrm>
              <a:off x="5029200" y="0"/>
              <a:ext cx="1599920" cy="1039948"/>
            </a:xfrm>
            <a:prstGeom prst="roundRect">
              <a:avLst/>
            </a:prstGeom>
            <a:grp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37" name="Rounded Rectangle 4"/>
            <p:cNvSpPr/>
            <p:nvPr/>
          </p:nvSpPr>
          <p:spPr>
            <a:xfrm>
              <a:off x="5079966" y="50766"/>
              <a:ext cx="1498388" cy="938416"/>
            </a:xfrm>
            <a:prstGeom prst="rect">
              <a:avLst/>
            </a:prstGeom>
            <a:grpFill/>
          </p:spPr>
          <p:style>
            <a:lnRef idx="0">
              <a:scrgbClr r="0" g="0" b="0"/>
            </a:lnRef>
            <a:fillRef idx="0">
              <a:scrgbClr r="0" g="0" b="0"/>
            </a:fillRef>
            <a:effectRef idx="0">
              <a:scrgbClr r="0" g="0" b="0"/>
            </a:effectRef>
            <a:fontRef idx="minor">
              <a:schemeClr val="lt1"/>
            </a:fontRef>
          </p:style>
          <p:txBody>
            <a:bodyPr lIns="60960" tIns="60960" rIns="60960" bIns="60960" spcCol="1270" anchor="ctr"/>
            <a:lstStyle/>
            <a:p>
              <a:pPr algn="ctr" defTabSz="711200">
                <a:lnSpc>
                  <a:spcPct val="90000"/>
                </a:lnSpc>
                <a:spcAft>
                  <a:spcPct val="35000"/>
                </a:spcAft>
                <a:defRPr/>
              </a:pPr>
              <a:r>
                <a:rPr lang="en-US" sz="1600" b="1" dirty="0">
                  <a:solidFill>
                    <a:srgbClr val="0000FF"/>
                  </a:solidFill>
                </a:rPr>
                <a:t>High Demand for </a:t>
              </a:r>
              <a:r>
                <a:rPr lang="en-US" sz="1600" b="1" dirty="0">
                  <a:solidFill>
                    <a:srgbClr val="0000FF"/>
                  </a:solidFill>
                  <a:latin typeface="Times New Roman" pitchFamily="18" charset="0"/>
                  <a:cs typeface="Times New Roman" pitchFamily="18" charset="0"/>
                </a:rPr>
                <a:t>Social</a:t>
              </a:r>
              <a:r>
                <a:rPr lang="en-US" sz="1600" b="1" dirty="0">
                  <a:solidFill>
                    <a:srgbClr val="0000FF"/>
                  </a:solidFill>
                </a:rPr>
                <a:t> Support</a:t>
              </a:r>
            </a:p>
          </p:txBody>
        </p:sp>
      </p:grpSp>
      <p:sp>
        <p:nvSpPr>
          <p:cNvPr id="48" name="Freeform 47"/>
          <p:cNvSpPr/>
          <p:nvPr/>
        </p:nvSpPr>
        <p:spPr>
          <a:xfrm>
            <a:off x="2786050" y="1000108"/>
            <a:ext cx="762000" cy="512763"/>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49" name="Freeform 48"/>
          <p:cNvSpPr/>
          <p:nvPr/>
        </p:nvSpPr>
        <p:spPr>
          <a:xfrm rot="10550962">
            <a:off x="6019800" y="5403850"/>
            <a:ext cx="762000" cy="512763"/>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50" name="Freeform 49"/>
          <p:cNvSpPr/>
          <p:nvPr/>
        </p:nvSpPr>
        <p:spPr>
          <a:xfrm rot="14827602">
            <a:off x="2517776" y="5446712"/>
            <a:ext cx="762000" cy="511175"/>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51" name="Freeform 50"/>
          <p:cNvSpPr/>
          <p:nvPr/>
        </p:nvSpPr>
        <p:spPr>
          <a:xfrm rot="7691979">
            <a:off x="7096919" y="3390107"/>
            <a:ext cx="762000" cy="512762"/>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52" name="Freeform 51"/>
          <p:cNvSpPr/>
          <p:nvPr/>
        </p:nvSpPr>
        <p:spPr>
          <a:xfrm rot="4242508">
            <a:off x="5630429" y="1116597"/>
            <a:ext cx="762000" cy="512763"/>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53" name="Freeform 52"/>
          <p:cNvSpPr/>
          <p:nvPr/>
        </p:nvSpPr>
        <p:spPr>
          <a:xfrm rot="18452089">
            <a:off x="1350169" y="2964657"/>
            <a:ext cx="762000" cy="512762"/>
          </a:xfrm>
          <a:custGeom>
            <a:avLst/>
            <a:gdLst>
              <a:gd name="connsiteX0" fmla="*/ 0 w 1260763"/>
              <a:gd name="connsiteY0" fmla="*/ 817418 h 817418"/>
              <a:gd name="connsiteX1" fmla="*/ 595745 w 1260763"/>
              <a:gd name="connsiteY1" fmla="*/ 318655 h 817418"/>
              <a:gd name="connsiteX2" fmla="*/ 1260763 w 1260763"/>
              <a:gd name="connsiteY2" fmla="*/ 0 h 817418"/>
              <a:gd name="connsiteX3" fmla="*/ 1260763 w 1260763"/>
              <a:gd name="connsiteY3" fmla="*/ 0 h 817418"/>
            </a:gdLst>
            <a:ahLst/>
            <a:cxnLst>
              <a:cxn ang="0">
                <a:pos x="connsiteX0" y="connsiteY0"/>
              </a:cxn>
              <a:cxn ang="0">
                <a:pos x="connsiteX1" y="connsiteY1"/>
              </a:cxn>
              <a:cxn ang="0">
                <a:pos x="connsiteX2" y="connsiteY2"/>
              </a:cxn>
              <a:cxn ang="0">
                <a:pos x="connsiteX3" y="connsiteY3"/>
              </a:cxn>
            </a:cxnLst>
            <a:rect l="l" t="t" r="r" b="b"/>
            <a:pathLst>
              <a:path w="1260763" h="817418">
                <a:moveTo>
                  <a:pt x="0" y="817418"/>
                </a:moveTo>
                <a:cubicBezTo>
                  <a:pt x="192809" y="636154"/>
                  <a:pt x="385618" y="454891"/>
                  <a:pt x="595745" y="318655"/>
                </a:cubicBezTo>
                <a:cubicBezTo>
                  <a:pt x="805872" y="182419"/>
                  <a:pt x="1260763" y="0"/>
                  <a:pt x="1260763" y="0"/>
                </a:cubicBezTo>
                <a:lnTo>
                  <a:pt x="1260763" y="0"/>
                </a:lnTo>
              </a:path>
            </a:pathLst>
          </a:custGeom>
          <a:ln w="38100">
            <a:solidFill>
              <a:schemeClr val="accent1">
                <a:lumMod val="75000"/>
              </a:schemeClr>
            </a:solidFill>
            <a:tailEnd type="stealth"/>
          </a:ln>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a:solidFill>
                <a:srgbClr val="0000FF"/>
              </a:solidFill>
            </a:endParaRPr>
          </a:p>
        </p:txBody>
      </p:sp>
      <p:sp>
        <p:nvSpPr>
          <p:cNvPr id="38" name="TextBox 37"/>
          <p:cNvSpPr txBox="1"/>
          <p:nvPr/>
        </p:nvSpPr>
        <p:spPr>
          <a:xfrm>
            <a:off x="1928794" y="0"/>
            <a:ext cx="6215106" cy="369332"/>
          </a:xfrm>
          <a:prstGeom prst="rect">
            <a:avLst/>
          </a:prstGeom>
          <a:noFill/>
        </p:spPr>
        <p:txBody>
          <a:bodyPr wrap="square" rtlCol="0">
            <a:spAutoFit/>
          </a:bodyPr>
          <a:lstStyle/>
          <a:p>
            <a:pPr algn="ct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WHY EAC INDUSTRIALIZATION </a:t>
            </a:r>
            <a:r>
              <a:rPr lang="en-US" dirty="0" smtClean="0"/>
              <a: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remove" nodeType="afterEffect">
                                  <p:stCondLst>
                                    <p:cond delay="0"/>
                                  </p:stCondLst>
                                  <p:childTnLst>
                                    <p:animMotion origin="layout" path="M 0.01007 -0.03959 C 0.03368 -0.06805 0.05729 -0.09606 0.0816 -0.11504 C 0.10608 -0.13402 0.12031 -0.13934 0.15643 -0.15393 C 0.19236 -0.16874 0.27344 -0.19467 0.29879 -0.203 " pathEditMode="fixed" rAng="-387779" ptsTypes="aaaA">
                                      <p:cBhvr>
                                        <p:cTn id="6" dur="3000" fill="hold"/>
                                        <p:tgtEl>
                                          <p:spTgt spid="5"/>
                                        </p:tgtEl>
                                        <p:attrNameLst>
                                          <p:attrName>ppt_x</p:attrName>
                                          <p:attrName>ppt_y</p:attrName>
                                        </p:attrNameLst>
                                      </p:cBhvr>
                                      <p:rCtr x="14400" y="-8200"/>
                                    </p:animMotion>
                                  </p:childTnLst>
                                </p:cTn>
                              </p:par>
                            </p:childTnLst>
                          </p:cTn>
                        </p:par>
                        <p:par>
                          <p:cTn id="7" fill="hold">
                            <p:stCondLst>
                              <p:cond delay="3000"/>
                            </p:stCondLst>
                            <p:childTnLst>
                              <p:par>
                                <p:cTn id="8" presetID="0" presetClass="path" presetSubtype="0" decel="50000" fill="remove" nodeType="afterEffect">
                                  <p:stCondLst>
                                    <p:cond delay="0"/>
                                  </p:stCondLst>
                                  <p:childTnLst>
                                    <p:animMotion origin="layout" path="M 0.00834 -0.02453 C 0.04201 -0.02199 0.07465 -0.01898 0.10989 -2.96296E-6 C 0.14513 0.01922 0.19322 0.05486 0.22013 0.08959 C 0.2467 0.12454 0.25885 0.1713 0.27083 0.20973 C 0.28281 0.24815 0.28802 0.30278 0.29201 0.31968 " pathEditMode="fixed" rAng="880070" ptsTypes="aaaaA">
                                      <p:cBhvr>
                                        <p:cTn id="9" dur="3000" fill="hold"/>
                                        <p:tgtEl>
                                          <p:spTgt spid="7"/>
                                        </p:tgtEl>
                                        <p:attrNameLst>
                                          <p:attrName>ppt_x</p:attrName>
                                          <p:attrName>ppt_y</p:attrName>
                                        </p:attrNameLst>
                                      </p:cBhvr>
                                      <p:rCtr x="14300" y="16400"/>
                                    </p:animMotion>
                                  </p:childTnLst>
                                  <p:subTnLst>
                                    <p:set>
                                      <p:cBhvr override="childStyle">
                                        <p:cTn dur="1" fill="hold" display="0" masterRel="sameClick" afterEffect="1">
                                          <p:stCondLst>
                                            <p:cond evt="end" delay="0">
                                              <p:tn val="8"/>
                                            </p:cond>
                                          </p:stCondLst>
                                        </p:cTn>
                                        <p:tgtEl>
                                          <p:spTgt spid="7"/>
                                        </p:tgtEl>
                                        <p:attrNameLst>
                                          <p:attrName>style.visibility</p:attrName>
                                        </p:attrNameLst>
                                      </p:cBhvr>
                                      <p:to>
                                        <p:strVal val="hidden"/>
                                      </p:to>
                                    </p:set>
                                  </p:subTnLst>
                                </p:cTn>
                              </p:par>
                            </p:childTnLst>
                          </p:cTn>
                        </p:par>
                        <p:par>
                          <p:cTn id="10" fill="hold">
                            <p:stCondLst>
                              <p:cond delay="6000"/>
                            </p:stCondLst>
                            <p:childTnLst>
                              <p:par>
                                <p:cTn id="11" presetID="0" presetClass="path" presetSubtype="0" decel="50000" fill="remove" nodeType="afterEffect">
                                  <p:stCondLst>
                                    <p:cond delay="0"/>
                                  </p:stCondLst>
                                  <p:childTnLst>
                                    <p:animMotion origin="layout" path="M 0.00973 -3.7037E-7 C 0.02014 0.03889 0.03056 0.07778 0.03473 0.11111 C 0.03889 0.14444 0.0375 0.17037 0.03473 0.2 C 0.03195 0.22963 0.02362 0.26296 0.01806 0.28889 C 0.0125 0.31481 0.00556 0.34259 0.00139 0.35555 C -0.00277 0.36852 -0.00486 0.36759 -0.00694 0.36666 " pathEditMode="fixed" ptsTypes="aaaaaA">
                                      <p:cBhvr>
                                        <p:cTn id="12" dur="3000" fill="hold"/>
                                        <p:tgtEl>
                                          <p:spTgt spid="8"/>
                                        </p:tgtEl>
                                        <p:attrNameLst>
                                          <p:attrName>ppt_x</p:attrName>
                                          <p:attrName>ppt_y</p:attrName>
                                        </p:attrNameLst>
                                      </p:cBhvr>
                                    </p:animMotion>
                                  </p:childTnLst>
                                  <p:subTnLst>
                                    <p:set>
                                      <p:cBhvr override="childStyle">
                                        <p:cTn dur="1" fill="hold" display="0" masterRel="sameClick" afterEffect="1">
                                          <p:stCondLst>
                                            <p:cond evt="end" delay="0">
                                              <p:tn val="11"/>
                                            </p:cond>
                                          </p:stCondLst>
                                        </p:cTn>
                                        <p:tgtEl>
                                          <p:spTgt spid="8"/>
                                        </p:tgtEl>
                                        <p:attrNameLst>
                                          <p:attrName>style.visibility</p:attrName>
                                        </p:attrNameLst>
                                      </p:cBhvr>
                                      <p:to>
                                        <p:strVal val="hidden"/>
                                      </p:to>
                                    </p:set>
                                  </p:subTnLst>
                                </p:cTn>
                              </p:par>
                            </p:childTnLst>
                          </p:cTn>
                        </p:par>
                        <p:par>
                          <p:cTn id="13" fill="hold">
                            <p:stCondLst>
                              <p:cond delay="9000"/>
                            </p:stCondLst>
                            <p:childTnLst>
                              <p:par>
                                <p:cTn id="14" presetID="0" presetClass="path" presetSubtype="0" decel="50000" fill="remove" nodeType="afterEffect">
                                  <p:stCondLst>
                                    <p:cond delay="0"/>
                                  </p:stCondLst>
                                  <p:childTnLst>
                                    <p:animMotion origin="layout" path="M -5.83333E-6 0.02222 C -0.00765 0.05092 -0.01528 0.07962 -0.02501 0.09999 C -0.03473 0.12036 -0.04167 0.12962 -0.05834 0.14444 C -0.07501 0.15925 -0.09723 0.17777 -0.12501 0.18888 C -0.15278 0.19999 -0.19862 0.2074 -0.22501 0.2111 C -0.2514 0.21481 -0.26737 0.21296 -0.28334 0.2111 " pathEditMode="fixed" ptsTypes="aaaaaA">
                                      <p:cBhvr>
                                        <p:cTn id="15" dur="3000" fill="hold"/>
                                        <p:tgtEl>
                                          <p:spTgt spid="12"/>
                                        </p:tgtEl>
                                        <p:attrNameLst>
                                          <p:attrName>ppt_x</p:attrName>
                                          <p:attrName>ppt_y</p:attrName>
                                        </p:attrNameLst>
                                      </p:cBhvr>
                                    </p:animMotion>
                                  </p:childTnLst>
                                  <p:subTnLst>
                                    <p:set>
                                      <p:cBhvr override="childStyle">
                                        <p:cTn dur="1" fill="hold" display="0" masterRel="sameClick" afterEffect="1">
                                          <p:stCondLst>
                                            <p:cond evt="end" delay="0">
                                              <p:tn val="14"/>
                                            </p:cond>
                                          </p:stCondLst>
                                        </p:cTn>
                                        <p:tgtEl>
                                          <p:spTgt spid="12"/>
                                        </p:tgtEl>
                                        <p:attrNameLst>
                                          <p:attrName>style.visibility</p:attrName>
                                        </p:attrNameLst>
                                      </p:cBhvr>
                                      <p:to>
                                        <p:strVal val="hidden"/>
                                      </p:to>
                                    </p:set>
                                  </p:subTnLst>
                                </p:cTn>
                              </p:par>
                            </p:childTnLst>
                          </p:cTn>
                        </p:par>
                        <p:par>
                          <p:cTn id="16" fill="hold">
                            <p:stCondLst>
                              <p:cond delay="12000"/>
                            </p:stCondLst>
                            <p:childTnLst>
                              <p:par>
                                <p:cTn id="17" presetID="0" presetClass="path" presetSubtype="0" decel="50000" fill="remove" nodeType="afterEffect">
                                  <p:stCondLst>
                                    <p:cond delay="0"/>
                                  </p:stCondLst>
                                  <p:childTnLst>
                                    <p:animMotion origin="layout" path="M 0.07743 -0.01274 C 0.05452 -0.00996 0.0316 -0.00718 -0.0059 -0.01274 C -0.0434 -0.01829 -0.11007 -0.02385 -0.14757 -0.04607 C -0.18507 -0.06829 -0.21007 -0.10903 -0.2309 -0.14607 C -0.25173 -0.18311 -0.26215 -0.2257 -0.27257 -0.26829 " pathEditMode="fixed" ptsTypes="aaaaA">
                                      <p:cBhvr>
                                        <p:cTn id="18" dur="3000" fill="hold"/>
                                        <p:tgtEl>
                                          <p:spTgt spid="9"/>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9"/>
                                        </p:tgtEl>
                                        <p:attrNameLst>
                                          <p:attrName>style.visibility</p:attrName>
                                        </p:attrNameLst>
                                      </p:cBhvr>
                                      <p:to>
                                        <p:strVal val="hidden"/>
                                      </p:to>
                                    </p:set>
                                  </p:subTnLst>
                                </p:cTn>
                              </p:par>
                            </p:childTnLst>
                          </p:cTn>
                        </p:par>
                        <p:par>
                          <p:cTn id="19" fill="hold">
                            <p:stCondLst>
                              <p:cond delay="15000"/>
                            </p:stCondLst>
                            <p:childTnLst>
                              <p:par>
                                <p:cTn id="20" presetID="0" presetClass="path" presetSubtype="0" decel="50000" fill="remove" nodeType="afterEffect">
                                  <p:stCondLst>
                                    <p:cond delay="0"/>
                                  </p:stCondLst>
                                  <p:childTnLst>
                                    <p:animMotion origin="layout" path="M 0.02657 0.05023 C 0.02361 0.02546 0.02066 0.00069 0.01771 -0.02153 C 0.01476 -0.04352 0.01025 -0.05533 0.00868 -0.08264 C 0.00729 -0.10995 0.00434 -0.14213 0.00868 -0.18495 C 0.0132 -0.22732 0.02431 -0.28287 0.03559 -0.33773 " pathEditMode="fixed" rAng="0" ptsTypes="aaaaA">
                                      <p:cBhvr>
                                        <p:cTn id="21" dur="3000" fill="hold"/>
                                        <p:tgtEl>
                                          <p:spTgt spid="10"/>
                                        </p:tgtEl>
                                        <p:attrNameLst>
                                          <p:attrName>ppt_x</p:attrName>
                                          <p:attrName>ppt_y</p:attrName>
                                        </p:attrNameLst>
                                      </p:cBhvr>
                                      <p:rCtr x="-700" y="-19400"/>
                                    </p:animMotion>
                                  </p:childTnLst>
                                  <p:subTnLst>
                                    <p:set>
                                      <p:cBhvr override="childStyle">
                                        <p:cTn dur="1" fill="hold" display="0" masterRel="sameClick" afterEffect="1">
                                          <p:stCondLst>
                                            <p:cond evt="end" delay="0">
                                              <p:tn val="20"/>
                                            </p:cond>
                                          </p:stCondLst>
                                        </p:cTn>
                                        <p:tgtEl>
                                          <p:spTgt spid="10"/>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9" presetClass="exit" presetSubtype="0" fill="hold" nodeType="clickEffect">
                                  <p:stCondLst>
                                    <p:cond delay="0"/>
                                  </p:stCondLst>
                                  <p:childTnLst>
                                    <p:animEffect transition="out" filter="dissolve">
                                      <p:cBhvr>
                                        <p:cTn id="25" dur="5000"/>
                                        <p:tgtEl>
                                          <p:spTgt spid="11"/>
                                        </p:tgtEl>
                                      </p:cBhvr>
                                    </p:animEffect>
                                    <p:set>
                                      <p:cBhvr>
                                        <p:cTn id="26" dur="1" fill="hold">
                                          <p:stCondLst>
                                            <p:cond delay="4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179512" y="274638"/>
            <a:ext cx="8964488" cy="850106"/>
          </a:xfrm>
        </p:spPr>
        <p:txBody>
          <a:bodyPr>
            <a:noAutofit/>
          </a:bodyPr>
          <a:lstStyle/>
          <a:p>
            <a:r>
              <a:rPr lang="en-GB" sz="2800" dirty="0" smtClean="0"/>
              <a:t>Background on EAC Industrialization Policy </a:t>
            </a:r>
            <a:br>
              <a:rPr lang="en-GB" sz="2800" dirty="0" smtClean="0"/>
            </a:br>
            <a:endParaRPr lang="en-GB" sz="2800" dirty="0"/>
          </a:p>
        </p:txBody>
      </p:sp>
      <p:sp>
        <p:nvSpPr>
          <p:cNvPr id="3" name="Content Placeholder 2"/>
          <p:cNvSpPr>
            <a:spLocks noGrp="1"/>
          </p:cNvSpPr>
          <p:nvPr>
            <p:ph sz="quarter" idx="1"/>
          </p:nvPr>
        </p:nvSpPr>
        <p:spPr>
          <a:xfrm>
            <a:off x="179512" y="1052736"/>
            <a:ext cx="8784976" cy="5805264"/>
          </a:xfrm>
        </p:spPr>
        <p:txBody>
          <a:bodyPr>
            <a:normAutofit fontScale="77500" lnSpcReduction="20000"/>
          </a:bodyPr>
          <a:lstStyle/>
          <a:p>
            <a:pPr algn="just">
              <a:defRPr/>
            </a:pPr>
            <a:endParaRPr lang="en-GB" sz="2600" b="1" dirty="0" smtClean="0">
              <a:solidFill>
                <a:srgbClr val="0070C0"/>
              </a:solidFill>
              <a:cs typeface="Arial" pitchFamily="34" charset="0"/>
            </a:endParaRPr>
          </a:p>
          <a:p>
            <a:pPr algn="just">
              <a:defRPr/>
            </a:pPr>
            <a:endParaRPr lang="en-GB" sz="2600" b="1" dirty="0" smtClean="0">
              <a:solidFill>
                <a:srgbClr val="0070C0"/>
              </a:solidFill>
              <a:cs typeface="Arial" pitchFamily="34" charset="0"/>
            </a:endParaRPr>
          </a:p>
          <a:p>
            <a:pPr algn="just">
              <a:defRPr/>
            </a:pPr>
            <a:r>
              <a:rPr lang="en-GB" sz="2600" b="1" dirty="0" smtClean="0">
                <a:solidFill>
                  <a:srgbClr val="0070C0"/>
                </a:solidFill>
                <a:latin typeface="Tw Cen MT" pitchFamily="34" charset="0"/>
                <a:cs typeface="Arial" pitchFamily="34" charset="0"/>
              </a:rPr>
              <a:t>Theme: Structural Transformation of the Manufacturing Sector through High Value Addition and  Diversification.</a:t>
            </a:r>
          </a:p>
          <a:p>
            <a:pPr algn="just">
              <a:defRPr/>
            </a:pPr>
            <a:endParaRPr lang="en-GB" sz="2600" b="1" dirty="0" smtClean="0">
              <a:solidFill>
                <a:schemeClr val="tx2"/>
              </a:solidFill>
              <a:latin typeface="Tw Cen MT" pitchFamily="34" charset="0"/>
              <a:cs typeface="Arial" pitchFamily="34" charset="0"/>
            </a:endParaRPr>
          </a:p>
          <a:p>
            <a:pPr algn="just">
              <a:defRPr/>
            </a:pPr>
            <a:r>
              <a:rPr lang="en-GB" sz="2600" b="1" dirty="0" smtClean="0">
                <a:solidFill>
                  <a:schemeClr val="tx2"/>
                </a:solidFill>
                <a:latin typeface="Tw Cen MT" pitchFamily="34" charset="0"/>
                <a:cs typeface="Arial" pitchFamily="34" charset="0"/>
              </a:rPr>
              <a:t>The strategy focuses on the </a:t>
            </a:r>
            <a:r>
              <a:rPr lang="en-GB" sz="2600" b="1" u="sng" dirty="0" smtClean="0">
                <a:solidFill>
                  <a:schemeClr val="tx2"/>
                </a:solidFill>
                <a:latin typeface="Tw Cen MT" pitchFamily="34" charset="0"/>
                <a:cs typeface="Arial" pitchFamily="34" charset="0"/>
              </a:rPr>
              <a:t>Manufacturing </a:t>
            </a:r>
            <a:r>
              <a:rPr lang="en-GB" sz="2600" b="1" dirty="0" smtClean="0">
                <a:solidFill>
                  <a:schemeClr val="tx2"/>
                </a:solidFill>
                <a:latin typeface="Tw Cen MT" pitchFamily="34" charset="0"/>
                <a:cs typeface="Arial" pitchFamily="34" charset="0"/>
              </a:rPr>
              <a:t>sector in the region. See UN(ISIC) Codes, Rev.3.1</a:t>
            </a:r>
          </a:p>
          <a:p>
            <a:pPr algn="just">
              <a:defRPr/>
            </a:pPr>
            <a:endParaRPr lang="en-GB" sz="2600" b="1" dirty="0" smtClean="0">
              <a:solidFill>
                <a:schemeClr val="tx2"/>
              </a:solidFill>
              <a:latin typeface="Tw Cen MT" pitchFamily="34" charset="0"/>
              <a:cs typeface="Arial" pitchFamily="34" charset="0"/>
            </a:endParaRPr>
          </a:p>
          <a:p>
            <a:pPr algn="just">
              <a:defRPr/>
            </a:pPr>
            <a:r>
              <a:rPr lang="en-GB" sz="2600" b="1" dirty="0" smtClean="0">
                <a:solidFill>
                  <a:schemeClr val="tx2"/>
                </a:solidFill>
                <a:latin typeface="Tw Cen MT" pitchFamily="34" charset="0"/>
                <a:cs typeface="Arial" pitchFamily="34" charset="0"/>
              </a:rPr>
              <a:t>Based on </a:t>
            </a:r>
            <a:r>
              <a:rPr lang="en-GB" sz="2600" b="1" dirty="0" smtClean="0">
                <a:solidFill>
                  <a:srgbClr val="0070C0"/>
                </a:solidFill>
                <a:latin typeface="Tw Cen MT" pitchFamily="34" charset="0"/>
                <a:cs typeface="Arial" pitchFamily="34" charset="0"/>
              </a:rPr>
              <a:t>comparative and competitive advantage</a:t>
            </a:r>
            <a:r>
              <a:rPr lang="en-GB" sz="2600" b="1" dirty="0" smtClean="0">
                <a:solidFill>
                  <a:schemeClr val="tx2"/>
                </a:solidFill>
                <a:latin typeface="Tw Cen MT" pitchFamily="34" charset="0"/>
                <a:cs typeface="Arial" pitchFamily="34" charset="0"/>
              </a:rPr>
              <a:t>.</a:t>
            </a:r>
          </a:p>
          <a:p>
            <a:pPr algn="just">
              <a:defRPr/>
            </a:pPr>
            <a:endParaRPr lang="en-GB" sz="2600" b="1" dirty="0" smtClean="0">
              <a:solidFill>
                <a:schemeClr val="tx2"/>
              </a:solidFill>
              <a:latin typeface="Tw Cen MT" pitchFamily="34" charset="0"/>
              <a:cs typeface="Arial" pitchFamily="34" charset="0"/>
            </a:endParaRPr>
          </a:p>
          <a:p>
            <a:pPr algn="just">
              <a:spcAft>
                <a:spcPts val="2400"/>
              </a:spcAft>
              <a:defRPr/>
            </a:pPr>
            <a:r>
              <a:rPr lang="en-GB" sz="2600" b="1" dirty="0" smtClean="0">
                <a:solidFill>
                  <a:schemeClr val="tx2"/>
                </a:solidFill>
                <a:latin typeface="Tw Cen MT" pitchFamily="34" charset="0"/>
              </a:rPr>
              <a:t>Emphasis </a:t>
            </a:r>
            <a:r>
              <a:rPr lang="en-GB" sz="2600" b="1" dirty="0" smtClean="0">
                <a:solidFill>
                  <a:srgbClr val="0070C0"/>
                </a:solidFill>
                <a:latin typeface="Tw Cen MT" pitchFamily="34" charset="0"/>
              </a:rPr>
              <a:t>strategic regional value chains </a:t>
            </a:r>
            <a:r>
              <a:rPr lang="en-GB" sz="2600" b="1" dirty="0" smtClean="0">
                <a:solidFill>
                  <a:schemeClr val="tx2"/>
                </a:solidFill>
                <a:latin typeface="Tw Cen MT" pitchFamily="34" charset="0"/>
              </a:rPr>
              <a:t>with long backward and forward linkages with the rest of the economy thereby increasing employment and quality of jobs</a:t>
            </a:r>
          </a:p>
          <a:p>
            <a:pPr algn="just">
              <a:spcAft>
                <a:spcPts val="2400"/>
              </a:spcAft>
              <a:defRPr/>
            </a:pPr>
            <a:r>
              <a:rPr lang="en-GB" sz="2600" b="1" dirty="0" smtClean="0">
                <a:solidFill>
                  <a:schemeClr val="tx2"/>
                </a:solidFill>
                <a:latin typeface="Tw Cen MT" pitchFamily="34" charset="0"/>
              </a:rPr>
              <a:t>Recognizes that access to </a:t>
            </a:r>
            <a:r>
              <a:rPr lang="en-GB" sz="2600" b="1" dirty="0" smtClean="0">
                <a:solidFill>
                  <a:srgbClr val="0070C0"/>
                </a:solidFill>
                <a:latin typeface="Tw Cen MT" pitchFamily="34" charset="0"/>
              </a:rPr>
              <a:t>high quality education</a:t>
            </a:r>
            <a:r>
              <a:rPr lang="en-GB" sz="2600" b="1" dirty="0" smtClean="0">
                <a:solidFill>
                  <a:schemeClr val="tx2"/>
                </a:solidFill>
                <a:latin typeface="Tw Cen MT" pitchFamily="34" charset="0"/>
              </a:rPr>
              <a:t>, </a:t>
            </a:r>
            <a:r>
              <a:rPr lang="en-GB" sz="2600" b="1" dirty="0" smtClean="0">
                <a:solidFill>
                  <a:srgbClr val="0070C0"/>
                </a:solidFill>
                <a:latin typeface="Tw Cen MT" pitchFamily="34" charset="0"/>
              </a:rPr>
              <a:t>R&amp;D and Innovation</a:t>
            </a:r>
            <a:r>
              <a:rPr lang="en-GB" sz="2600" b="1" dirty="0" smtClean="0">
                <a:solidFill>
                  <a:schemeClr val="tx2"/>
                </a:solidFill>
                <a:latin typeface="Tw Cen MT" pitchFamily="34" charset="0"/>
              </a:rPr>
              <a:t> is vital for strengthening the productivity of the labour force and accelerating growth</a:t>
            </a:r>
          </a:p>
          <a:p>
            <a:pPr algn="just">
              <a:spcAft>
                <a:spcPts val="2400"/>
              </a:spcAft>
              <a:defRPr/>
            </a:pPr>
            <a:r>
              <a:rPr lang="en-GB" sz="2600" b="1" dirty="0" smtClean="0">
                <a:solidFill>
                  <a:srgbClr val="0070C0"/>
                </a:solidFill>
                <a:latin typeface="Tw Cen MT" pitchFamily="34" charset="0"/>
              </a:rPr>
              <a:t>Market led-Private Sector Approach</a:t>
            </a:r>
            <a:endParaRPr lang="sw-KE" sz="2600" b="1" dirty="0" smtClean="0">
              <a:solidFill>
                <a:srgbClr val="0070C0"/>
              </a:solidFill>
              <a:latin typeface="Tw Cen MT" pitchFamily="34" charset="0"/>
            </a:endParaRPr>
          </a:p>
          <a:p>
            <a:pPr algn="just">
              <a:defRPr/>
            </a:pPr>
            <a:endParaRPr lang="en-GB" sz="2300" b="1" dirty="0" smtClean="0">
              <a:cs typeface="Arial" pitchFamily="34" charset="0"/>
            </a:endParaRPr>
          </a:p>
          <a:p>
            <a:pPr algn="just">
              <a:defRPr/>
            </a:pPr>
            <a:endParaRPr lang="en-GB" sz="1500" b="1" dirty="0" smtClean="0">
              <a:cs typeface="Arial" pitchFamily="34" charset="0"/>
            </a:endParaRPr>
          </a:p>
          <a:p>
            <a:pPr algn="just">
              <a:defRPr/>
            </a:pPr>
            <a:endParaRPr lang="en-GB" dirty="0" smtClean="0">
              <a:solidFill>
                <a:srgbClr val="FFC000"/>
              </a:solidFill>
            </a:endParaRPr>
          </a:p>
          <a:p>
            <a:pPr>
              <a:defRPr/>
            </a:pPr>
            <a:endParaRPr lang="en-GB"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18488" cy="706438"/>
          </a:xfrm>
        </p:spPr>
        <p:txBody>
          <a:bodyPr>
            <a:normAutofit/>
          </a:bodyPr>
          <a:lstStyle/>
          <a:p>
            <a:pPr>
              <a:defRPr/>
            </a:pPr>
            <a:r>
              <a:rPr lang="en-US" sz="2800" b="1" dirty="0" smtClean="0">
                <a:latin typeface="+mn-lt"/>
              </a:rPr>
              <a:t>Specific Targets of the Industrialization Strategy</a:t>
            </a:r>
            <a:endParaRPr lang="en-GB" sz="2800" dirty="0">
              <a:latin typeface="+mn-lt"/>
            </a:endParaRPr>
          </a:p>
        </p:txBody>
      </p:sp>
      <p:sp>
        <p:nvSpPr>
          <p:cNvPr id="13353" name="Slide Number Placeholder 3"/>
          <p:cNvSpPr>
            <a:spLocks noGrp="1"/>
          </p:cNvSpPr>
          <p:nvPr>
            <p:ph type="sldNum" sz="quarter" idx="12"/>
          </p:nvPr>
        </p:nvSpPr>
        <p:spPr>
          <a:xfrm>
            <a:off x="5857884" y="2285992"/>
            <a:ext cx="457200" cy="441325"/>
          </a:xfrm>
          <a:noFill/>
        </p:spPr>
        <p:txBody>
          <a:bodyPr/>
          <a:lstStyle/>
          <a:p>
            <a:fld id="{8DA2F0B4-8CBF-4616-BCEC-29C2CDE69868}" type="slidenum">
              <a:rPr lang="en-GB" smtClean="0"/>
              <a:pPr/>
              <a:t>6</a:t>
            </a:fld>
            <a:endParaRPr lang="en-GB" dirty="0" smtClean="0"/>
          </a:p>
        </p:txBody>
      </p:sp>
      <p:graphicFrame>
        <p:nvGraphicFramePr>
          <p:cNvPr id="5" name="Content Placeholder 4"/>
          <p:cNvGraphicFramePr>
            <a:graphicFrameLocks noGrp="1"/>
          </p:cNvGraphicFramePr>
          <p:nvPr>
            <p:ph sz="quarter" idx="1"/>
          </p:nvPr>
        </p:nvGraphicFramePr>
        <p:xfrm>
          <a:off x="228600" y="762000"/>
          <a:ext cx="8763000" cy="5867400"/>
        </p:xfrm>
        <a:graphic>
          <a:graphicData uri="http://schemas.openxmlformats.org/drawingml/2006/table">
            <a:tbl>
              <a:tblPr firstRow="1" bandRow="1">
                <a:tableStyleId>{BC89EF96-8CEA-46FF-86C4-4CE0E7609802}</a:tableStyleId>
              </a:tblPr>
              <a:tblGrid>
                <a:gridCol w="3787696"/>
                <a:gridCol w="2324468"/>
                <a:gridCol w="2650836"/>
              </a:tblGrid>
              <a:tr h="440757">
                <a:tc>
                  <a:txBody>
                    <a:bodyPr/>
                    <a:lstStyle/>
                    <a:p>
                      <a:pPr algn="just">
                        <a:lnSpc>
                          <a:spcPct val="115000"/>
                        </a:lnSpc>
                        <a:spcAft>
                          <a:spcPts val="1000"/>
                        </a:spcAft>
                      </a:pPr>
                      <a:r>
                        <a:rPr lang="en-US" sz="1800" dirty="0"/>
                        <a:t>Objective</a:t>
                      </a:r>
                      <a:endParaRPr lang="en-GB" sz="1800" dirty="0">
                        <a:solidFill>
                          <a:srgbClr val="002060"/>
                        </a:solidFill>
                        <a:latin typeface="Bookman Old Style"/>
                        <a:ea typeface="Calibri"/>
                        <a:cs typeface="Times New Roman"/>
                      </a:endParaRPr>
                    </a:p>
                  </a:txBody>
                  <a:tcPr marL="68580" marR="68580" marT="0" marB="0"/>
                </a:tc>
                <a:tc>
                  <a:txBody>
                    <a:bodyPr/>
                    <a:lstStyle/>
                    <a:p>
                      <a:pPr algn="r">
                        <a:lnSpc>
                          <a:spcPct val="115000"/>
                        </a:lnSpc>
                        <a:spcAft>
                          <a:spcPts val="1000"/>
                        </a:spcAft>
                      </a:pPr>
                      <a:r>
                        <a:rPr lang="en-US" sz="1800" dirty="0">
                          <a:solidFill>
                            <a:schemeClr val="tx1"/>
                          </a:solidFill>
                        </a:rPr>
                        <a:t>Present 2011</a:t>
                      </a:r>
                      <a:endParaRPr lang="en-GB" sz="1800" dirty="0">
                        <a:solidFill>
                          <a:schemeClr val="tx1"/>
                        </a:solidFill>
                        <a:latin typeface="Bookman Old Style"/>
                        <a:ea typeface="Calibri"/>
                        <a:cs typeface="Times New Roman"/>
                      </a:endParaRPr>
                    </a:p>
                  </a:txBody>
                  <a:tcPr marL="68580" marR="68580" marT="0" marB="0"/>
                </a:tc>
                <a:tc>
                  <a:txBody>
                    <a:bodyPr/>
                    <a:lstStyle/>
                    <a:p>
                      <a:pPr algn="r">
                        <a:lnSpc>
                          <a:spcPct val="115000"/>
                        </a:lnSpc>
                        <a:spcAft>
                          <a:spcPts val="1000"/>
                        </a:spcAft>
                      </a:pPr>
                      <a:r>
                        <a:rPr lang="en-US" sz="1800" dirty="0" smtClean="0">
                          <a:solidFill>
                            <a:schemeClr val="tx1">
                              <a:lumMod val="95000"/>
                            </a:schemeClr>
                          </a:solidFill>
                        </a:rPr>
                        <a:t>Target </a:t>
                      </a:r>
                      <a:r>
                        <a:rPr lang="en-US" sz="1800" dirty="0">
                          <a:solidFill>
                            <a:schemeClr val="tx1">
                              <a:lumMod val="95000"/>
                            </a:schemeClr>
                          </a:solidFill>
                        </a:rPr>
                        <a:t>2032</a:t>
                      </a:r>
                      <a:endParaRPr lang="en-GB" sz="1800" dirty="0">
                        <a:solidFill>
                          <a:schemeClr val="tx1">
                            <a:lumMod val="95000"/>
                          </a:schemeClr>
                        </a:solidFill>
                        <a:latin typeface="Bookman Old Style"/>
                        <a:ea typeface="Calibri"/>
                        <a:cs typeface="Times New Roman"/>
                      </a:endParaRPr>
                    </a:p>
                  </a:txBody>
                  <a:tcPr marL="68580" marR="68580" marT="0" marB="0"/>
                </a:tc>
              </a:tr>
              <a:tr h="912367">
                <a:tc>
                  <a:txBody>
                    <a:bodyPr/>
                    <a:lstStyle/>
                    <a:p>
                      <a:pPr algn="just">
                        <a:lnSpc>
                          <a:spcPct val="115000"/>
                        </a:lnSpc>
                        <a:spcAft>
                          <a:spcPts val="1000"/>
                        </a:spcAft>
                      </a:pPr>
                      <a:r>
                        <a:rPr lang="en-US" sz="1700" b="1" dirty="0" smtClean="0">
                          <a:latin typeface="Trebuchet MS" pitchFamily="34" charset="0"/>
                        </a:rPr>
                        <a:t>Diversifying the manufacturing base and raising local value added</a:t>
                      </a:r>
                      <a:endParaRPr lang="en-GB" sz="1700" b="1" dirty="0">
                        <a:solidFill>
                          <a:srgbClr val="002060"/>
                        </a:solidFill>
                        <a:latin typeface="Trebuchet MS" pitchFamily="34" charset="0"/>
                        <a:ea typeface="Calibri"/>
                        <a:cs typeface="Arial" pitchFamily="34" charset="0"/>
                      </a:endParaRPr>
                    </a:p>
                  </a:txBody>
                  <a:tcPr marL="68580" marR="68580" marT="0" marB="0">
                    <a:solidFill>
                      <a:srgbClr val="0070C0">
                        <a:alpha val="20000"/>
                      </a:srgbClr>
                    </a:solidFill>
                  </a:tcPr>
                </a:tc>
                <a:tc>
                  <a:txBody>
                    <a:bodyPr/>
                    <a:lstStyle/>
                    <a:p>
                      <a:pPr algn="r">
                        <a:lnSpc>
                          <a:spcPct val="115000"/>
                        </a:lnSpc>
                        <a:spcAft>
                          <a:spcPts val="1000"/>
                        </a:spcAft>
                      </a:pPr>
                      <a:r>
                        <a:rPr lang="en-GB" sz="1700" b="1" dirty="0" smtClean="0">
                          <a:solidFill>
                            <a:schemeClr val="tx1"/>
                          </a:solidFill>
                          <a:latin typeface="Trebuchet MS" pitchFamily="34" charset="0"/>
                        </a:rPr>
                        <a:t>Estimated value of 8.62%</a:t>
                      </a:r>
                      <a:endParaRPr lang="en-GB" sz="1700" b="1" dirty="0">
                        <a:solidFill>
                          <a:schemeClr val="tx1"/>
                        </a:solidFill>
                        <a:latin typeface="Trebuchet MS" pitchFamily="34" charset="0"/>
                        <a:ea typeface="Calibri"/>
                        <a:cs typeface="Arial" pitchFamily="34" charset="0"/>
                      </a:endParaRPr>
                    </a:p>
                  </a:txBody>
                  <a:tcPr marL="68580" marR="68580" marT="0" marB="0">
                    <a:solidFill>
                      <a:srgbClr val="0070C0">
                        <a:alpha val="20000"/>
                      </a:srgbClr>
                    </a:solidFill>
                  </a:tcPr>
                </a:tc>
                <a:tc>
                  <a:txBody>
                    <a:bodyPr/>
                    <a:lstStyle/>
                    <a:p>
                      <a:pPr algn="r">
                        <a:lnSpc>
                          <a:spcPct val="115000"/>
                        </a:lnSpc>
                        <a:spcAft>
                          <a:spcPts val="1000"/>
                        </a:spcAft>
                      </a:pPr>
                      <a:r>
                        <a:rPr lang="en-US" sz="1700" b="1" dirty="0" smtClean="0">
                          <a:solidFill>
                            <a:srgbClr val="7030A0"/>
                          </a:solidFill>
                          <a:latin typeface="Trebuchet MS" pitchFamily="34" charset="0"/>
                        </a:rPr>
                        <a:t>To at least 40%</a:t>
                      </a:r>
                      <a:endParaRPr lang="en-GB" sz="1700" b="1" dirty="0">
                        <a:solidFill>
                          <a:srgbClr val="7030A0"/>
                        </a:solidFill>
                        <a:latin typeface="Trebuchet MS" pitchFamily="34" charset="0"/>
                        <a:ea typeface="Calibri"/>
                        <a:cs typeface="Arial" pitchFamily="34" charset="0"/>
                      </a:endParaRPr>
                    </a:p>
                  </a:txBody>
                  <a:tcPr marL="68580" marR="68580" marT="0" marB="0">
                    <a:solidFill>
                      <a:srgbClr val="0070C0">
                        <a:alpha val="20000"/>
                      </a:srgbClr>
                    </a:solidFill>
                  </a:tcPr>
                </a:tc>
              </a:tr>
              <a:tr h="711539">
                <a:tc>
                  <a:txBody>
                    <a:bodyPr/>
                    <a:lstStyle/>
                    <a:p>
                      <a:pPr algn="just">
                        <a:lnSpc>
                          <a:spcPct val="115000"/>
                        </a:lnSpc>
                        <a:spcAft>
                          <a:spcPts val="1000"/>
                        </a:spcAft>
                      </a:pPr>
                      <a:r>
                        <a:rPr lang="en-US" sz="1700" b="1" dirty="0" smtClean="0">
                          <a:latin typeface="Trebuchet MS" pitchFamily="34" charset="0"/>
                        </a:rPr>
                        <a:t>Manufacturing industry’s contribution to the regional GDP</a:t>
                      </a:r>
                      <a:endParaRPr lang="en-GB" sz="1700" b="1" dirty="0">
                        <a:solidFill>
                          <a:srgbClr val="002060"/>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chemeClr val="tx1"/>
                          </a:solidFill>
                          <a:latin typeface="Trebuchet MS" pitchFamily="34" charset="0"/>
                        </a:rPr>
                        <a:t>Currently at an average of 9.7%</a:t>
                      </a:r>
                      <a:endParaRPr lang="en-GB" sz="1700" b="1" dirty="0">
                        <a:solidFill>
                          <a:schemeClr val="tx1"/>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rgbClr val="7030A0"/>
                          </a:solidFill>
                          <a:latin typeface="Trebuchet MS" pitchFamily="34" charset="0"/>
                        </a:rPr>
                        <a:t>To an average of 25%</a:t>
                      </a:r>
                      <a:endParaRPr lang="en-GB" sz="1700" b="1" dirty="0">
                        <a:solidFill>
                          <a:srgbClr val="7030A0"/>
                        </a:solidFill>
                        <a:latin typeface="Trebuchet MS" pitchFamily="34" charset="0"/>
                        <a:ea typeface="Calibri"/>
                        <a:cs typeface="Arial" pitchFamily="34" charset="0"/>
                      </a:endParaRPr>
                    </a:p>
                  </a:txBody>
                  <a:tcPr marL="68580" marR="68580" marT="0" marB="0"/>
                </a:tc>
              </a:tr>
              <a:tr h="608244">
                <a:tc>
                  <a:txBody>
                    <a:bodyPr/>
                    <a:lstStyle/>
                    <a:p>
                      <a:pPr algn="just">
                        <a:lnSpc>
                          <a:spcPct val="115000"/>
                        </a:lnSpc>
                        <a:spcAft>
                          <a:spcPts val="1000"/>
                        </a:spcAft>
                      </a:pPr>
                      <a:r>
                        <a:rPr lang="en-US" sz="1700" b="1" dirty="0" smtClean="0">
                          <a:latin typeface="Trebuchet MS" pitchFamily="34" charset="0"/>
                        </a:rPr>
                        <a:t>Manufacturing based employment</a:t>
                      </a:r>
                      <a:endParaRPr lang="en-GB" sz="1700" b="1" dirty="0">
                        <a:solidFill>
                          <a:srgbClr val="002060"/>
                        </a:solidFill>
                        <a:latin typeface="Trebuchet MS" pitchFamily="34" charset="0"/>
                        <a:ea typeface="Calibri"/>
                        <a:cs typeface="Arial" pitchFamily="34" charset="0"/>
                      </a:endParaRPr>
                    </a:p>
                  </a:txBody>
                  <a:tcPr marL="68580" marR="68580" marT="0" marB="0">
                    <a:solidFill>
                      <a:srgbClr val="0070C0">
                        <a:alpha val="20000"/>
                      </a:srgbClr>
                    </a:solidFill>
                  </a:tcPr>
                </a:tc>
                <a:tc>
                  <a:txBody>
                    <a:bodyPr/>
                    <a:lstStyle/>
                    <a:p>
                      <a:pPr algn="r">
                        <a:lnSpc>
                          <a:spcPct val="115000"/>
                        </a:lnSpc>
                        <a:spcAft>
                          <a:spcPts val="1000"/>
                        </a:spcAft>
                      </a:pPr>
                      <a:r>
                        <a:rPr lang="en-US" sz="1700" b="1" dirty="0" smtClean="0">
                          <a:solidFill>
                            <a:schemeClr val="tx1"/>
                          </a:solidFill>
                          <a:latin typeface="Trebuchet MS" pitchFamily="34" charset="0"/>
                        </a:rPr>
                        <a:t>456,000  </a:t>
                      </a:r>
                      <a:endParaRPr lang="en-GB" sz="1700" b="1" dirty="0">
                        <a:solidFill>
                          <a:schemeClr val="tx1"/>
                        </a:solidFill>
                        <a:latin typeface="Trebuchet MS" pitchFamily="34" charset="0"/>
                        <a:ea typeface="Calibri"/>
                        <a:cs typeface="Arial" pitchFamily="34" charset="0"/>
                      </a:endParaRPr>
                    </a:p>
                  </a:txBody>
                  <a:tcPr marL="68580" marR="68580" marT="0" marB="0">
                    <a:solidFill>
                      <a:srgbClr val="0070C0">
                        <a:alpha val="20000"/>
                      </a:srgbClr>
                    </a:solidFill>
                  </a:tcPr>
                </a:tc>
                <a:tc>
                  <a:txBody>
                    <a:bodyPr/>
                    <a:lstStyle/>
                    <a:p>
                      <a:pPr algn="r">
                        <a:lnSpc>
                          <a:spcPct val="115000"/>
                        </a:lnSpc>
                        <a:spcAft>
                          <a:spcPts val="1000"/>
                        </a:spcAft>
                      </a:pPr>
                      <a:r>
                        <a:rPr lang="en-US" sz="1700" b="1" dirty="0" smtClean="0">
                          <a:solidFill>
                            <a:srgbClr val="7030A0"/>
                          </a:solidFill>
                          <a:latin typeface="Trebuchet MS" pitchFamily="34" charset="0"/>
                        </a:rPr>
                        <a:t>About 2.3 million</a:t>
                      </a:r>
                      <a:endParaRPr lang="en-GB" sz="1700" b="1" dirty="0">
                        <a:solidFill>
                          <a:srgbClr val="7030A0"/>
                        </a:solidFill>
                        <a:latin typeface="Trebuchet MS" pitchFamily="34" charset="0"/>
                        <a:ea typeface="Calibri"/>
                        <a:cs typeface="Arial" pitchFamily="34" charset="0"/>
                      </a:endParaRPr>
                    </a:p>
                  </a:txBody>
                  <a:tcPr marL="68580" marR="68580" marT="0" marB="0">
                    <a:solidFill>
                      <a:srgbClr val="0070C0">
                        <a:alpha val="20000"/>
                      </a:srgbClr>
                    </a:solidFill>
                  </a:tcPr>
                </a:tc>
              </a:tr>
              <a:tr h="473414">
                <a:tc>
                  <a:txBody>
                    <a:bodyPr/>
                    <a:lstStyle/>
                    <a:p>
                      <a:pPr algn="just">
                        <a:lnSpc>
                          <a:spcPct val="115000"/>
                        </a:lnSpc>
                        <a:spcAft>
                          <a:spcPts val="1000"/>
                        </a:spcAft>
                      </a:pPr>
                      <a:r>
                        <a:rPr lang="en-US" sz="1700" b="1" dirty="0" smtClean="0">
                          <a:latin typeface="Trebuchet MS" pitchFamily="34" charset="0"/>
                        </a:rPr>
                        <a:t>GDP per capita</a:t>
                      </a:r>
                      <a:endParaRPr lang="en-GB" sz="1700" b="1" dirty="0">
                        <a:solidFill>
                          <a:srgbClr val="002060"/>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chemeClr val="tx1"/>
                          </a:solidFill>
                          <a:latin typeface="Trebuchet MS" pitchFamily="34" charset="0"/>
                        </a:rPr>
                        <a:t>$ 558</a:t>
                      </a:r>
                      <a:endParaRPr lang="en-GB" sz="1700" b="1" dirty="0">
                        <a:solidFill>
                          <a:schemeClr val="tx1"/>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rgbClr val="7030A0"/>
                          </a:solidFill>
                          <a:latin typeface="Trebuchet MS" pitchFamily="34" charset="0"/>
                        </a:rPr>
                        <a:t>$ 1,300</a:t>
                      </a:r>
                      <a:endParaRPr lang="en-GB" sz="1700" b="1" dirty="0">
                        <a:solidFill>
                          <a:srgbClr val="7030A0"/>
                        </a:solidFill>
                        <a:latin typeface="Trebuchet MS" pitchFamily="34" charset="0"/>
                        <a:ea typeface="Calibri"/>
                        <a:cs typeface="Arial" pitchFamily="34" charset="0"/>
                      </a:endParaRPr>
                    </a:p>
                  </a:txBody>
                  <a:tcPr marL="68580" marR="68580" marT="0" marB="0"/>
                </a:tc>
              </a:tr>
              <a:tr h="954973">
                <a:tc>
                  <a:txBody>
                    <a:bodyPr/>
                    <a:lstStyle/>
                    <a:p>
                      <a:pPr marL="0" marR="0" lvl="0" indent="0" algn="just" defTabSz="914400" rtl="0" eaLnBrk="1" fontAlgn="auto" latinLnBrk="0" hangingPunct="1">
                        <a:lnSpc>
                          <a:spcPct val="115000"/>
                        </a:lnSpc>
                        <a:spcBef>
                          <a:spcPts val="0"/>
                        </a:spcBef>
                        <a:spcAft>
                          <a:spcPts val="1000"/>
                        </a:spcAft>
                        <a:buClrTx/>
                        <a:buSzTx/>
                        <a:buFontTx/>
                        <a:buNone/>
                        <a:tabLst/>
                        <a:defRPr/>
                      </a:pPr>
                      <a:r>
                        <a:rPr lang="en-GB" sz="1700" b="1" dirty="0" smtClean="0">
                          <a:latin typeface="Trebuchet MS" pitchFamily="34" charset="0"/>
                        </a:rPr>
                        <a:t>Transforming micro small and medium enterprises into viable and sustainable business</a:t>
                      </a:r>
                      <a:endParaRPr lang="en-GB" sz="1700" b="1" dirty="0">
                        <a:solidFill>
                          <a:srgbClr val="002060"/>
                        </a:solidFill>
                        <a:latin typeface="Trebuchet MS" pitchFamily="34" charset="0"/>
                        <a:ea typeface="Calibri"/>
                        <a:cs typeface="Arial" pitchFamily="34" charset="0"/>
                      </a:endParaRPr>
                    </a:p>
                  </a:txBody>
                  <a:tcPr marL="68580" marR="68580" marT="0" marB="0">
                    <a:solidFill>
                      <a:srgbClr val="0070C0">
                        <a:alpha val="20000"/>
                      </a:srgbClr>
                    </a:solidFill>
                  </a:tcPr>
                </a:tc>
                <a:tc>
                  <a:txBody>
                    <a:bodyPr/>
                    <a:lstStyle/>
                    <a:p>
                      <a:pPr algn="r">
                        <a:lnSpc>
                          <a:spcPct val="115000"/>
                        </a:lnSpc>
                        <a:spcAft>
                          <a:spcPts val="1000"/>
                        </a:spcAft>
                      </a:pPr>
                      <a:r>
                        <a:rPr lang="en-GB" sz="1700" b="1" dirty="0" smtClean="0">
                          <a:solidFill>
                            <a:schemeClr val="tx1"/>
                          </a:solidFill>
                          <a:latin typeface="Trebuchet MS" pitchFamily="34" charset="0"/>
                        </a:rPr>
                        <a:t>Contribution</a:t>
                      </a:r>
                      <a:r>
                        <a:rPr lang="en-GB" sz="1700" b="1" baseline="0" dirty="0" smtClean="0">
                          <a:solidFill>
                            <a:schemeClr val="tx1"/>
                          </a:solidFill>
                          <a:latin typeface="Trebuchet MS" pitchFamily="34" charset="0"/>
                        </a:rPr>
                        <a:t> 20%</a:t>
                      </a:r>
                      <a:endParaRPr lang="en-GB" sz="1700" b="1" dirty="0">
                        <a:solidFill>
                          <a:schemeClr val="tx1"/>
                        </a:solidFill>
                        <a:latin typeface="Trebuchet MS" pitchFamily="34" charset="0"/>
                        <a:ea typeface="Calibri"/>
                        <a:cs typeface="Arial" pitchFamily="34" charset="0"/>
                      </a:endParaRPr>
                    </a:p>
                  </a:txBody>
                  <a:tcPr marL="68580" marR="68580" marT="0" marB="0">
                    <a:solidFill>
                      <a:srgbClr val="00B0F0">
                        <a:alpha val="20000"/>
                      </a:srgbClr>
                    </a:solidFill>
                  </a:tcPr>
                </a:tc>
                <a:tc>
                  <a:txBody>
                    <a:bodyPr/>
                    <a:lstStyle/>
                    <a:p>
                      <a:pPr algn="r">
                        <a:lnSpc>
                          <a:spcPct val="115000"/>
                        </a:lnSpc>
                        <a:spcAft>
                          <a:spcPts val="1000"/>
                        </a:spcAft>
                      </a:pPr>
                      <a:r>
                        <a:rPr lang="en-GB" sz="1700" b="1" dirty="0" smtClean="0">
                          <a:solidFill>
                            <a:srgbClr val="7030A0"/>
                          </a:solidFill>
                          <a:latin typeface="Trebuchet MS" pitchFamily="34" charset="0"/>
                        </a:rPr>
                        <a:t>Contribute 50 % of manufacturing GDP</a:t>
                      </a:r>
                      <a:endParaRPr lang="en-GB" sz="1700" b="1" dirty="0">
                        <a:solidFill>
                          <a:srgbClr val="7030A0"/>
                        </a:solidFill>
                        <a:latin typeface="Trebuchet MS" pitchFamily="34" charset="0"/>
                        <a:ea typeface="Calibri"/>
                        <a:cs typeface="Arial" pitchFamily="34" charset="0"/>
                      </a:endParaRPr>
                    </a:p>
                  </a:txBody>
                  <a:tcPr marL="68580" marR="68580" marT="0" marB="0">
                    <a:solidFill>
                      <a:srgbClr val="0070C0">
                        <a:alpha val="20000"/>
                      </a:srgbClr>
                    </a:solidFill>
                  </a:tcPr>
                </a:tc>
              </a:tr>
              <a:tr h="651778">
                <a:tc>
                  <a:txBody>
                    <a:bodyPr/>
                    <a:lstStyle/>
                    <a:p>
                      <a:pPr algn="just">
                        <a:lnSpc>
                          <a:spcPct val="115000"/>
                        </a:lnSpc>
                        <a:spcAft>
                          <a:spcPts val="1000"/>
                        </a:spcAft>
                      </a:pPr>
                      <a:r>
                        <a:rPr lang="en-US" sz="1700" b="1" dirty="0" smtClean="0">
                          <a:latin typeface="Trebuchet MS" pitchFamily="34" charset="0"/>
                        </a:rPr>
                        <a:t>Increasing manufactured value added per capita</a:t>
                      </a:r>
                      <a:endParaRPr lang="en-GB" sz="1700" b="1" dirty="0">
                        <a:solidFill>
                          <a:srgbClr val="002060"/>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chemeClr val="tx1"/>
                          </a:solidFill>
                          <a:latin typeface="Trebuchet MS" pitchFamily="34" charset="0"/>
                        </a:rPr>
                        <a:t>$ 50</a:t>
                      </a:r>
                      <a:endParaRPr lang="en-GB" sz="1700" b="1" dirty="0">
                        <a:solidFill>
                          <a:schemeClr val="tx1"/>
                        </a:solidFill>
                        <a:latin typeface="Trebuchet MS" pitchFamily="34" charset="0"/>
                        <a:ea typeface="Calibri"/>
                        <a:cs typeface="Arial" pitchFamily="34" charset="0"/>
                      </a:endParaRPr>
                    </a:p>
                  </a:txBody>
                  <a:tcPr marL="68580" marR="68580" marT="0" marB="0"/>
                </a:tc>
                <a:tc>
                  <a:txBody>
                    <a:bodyPr/>
                    <a:lstStyle/>
                    <a:p>
                      <a:pPr algn="r">
                        <a:lnSpc>
                          <a:spcPct val="115000"/>
                        </a:lnSpc>
                        <a:spcAft>
                          <a:spcPts val="1000"/>
                        </a:spcAft>
                      </a:pPr>
                      <a:r>
                        <a:rPr lang="en-US" sz="1700" b="1" dirty="0" smtClean="0">
                          <a:solidFill>
                            <a:srgbClr val="7030A0"/>
                          </a:solidFill>
                          <a:latin typeface="Trebuchet MS" pitchFamily="34" charset="0"/>
                        </a:rPr>
                        <a:t>$ 258</a:t>
                      </a:r>
                      <a:endParaRPr lang="en-GB" sz="1700" b="1" dirty="0">
                        <a:solidFill>
                          <a:srgbClr val="7030A0"/>
                        </a:solidFill>
                        <a:latin typeface="Trebuchet MS" pitchFamily="34" charset="0"/>
                        <a:ea typeface="Calibri"/>
                        <a:cs typeface="Arial" pitchFamily="34" charset="0"/>
                      </a:endParaRPr>
                    </a:p>
                  </a:txBody>
                  <a:tcPr marL="68580" marR="68580" marT="0" marB="0"/>
                </a:tc>
              </a:tr>
              <a:tr h="462550">
                <a:tc gridSpan="3">
                  <a:txBody>
                    <a:bodyPr/>
                    <a:lstStyle/>
                    <a:p>
                      <a:pPr algn="r">
                        <a:lnSpc>
                          <a:spcPct val="115000"/>
                        </a:lnSpc>
                        <a:spcAft>
                          <a:spcPts val="1000"/>
                        </a:spcAft>
                      </a:pPr>
                      <a:r>
                        <a:rPr lang="en-GB" sz="1700" b="1" dirty="0" smtClean="0">
                          <a:solidFill>
                            <a:srgbClr val="7030A0"/>
                          </a:solidFill>
                          <a:latin typeface="Trebuchet MS" pitchFamily="34" charset="0"/>
                        </a:rPr>
                        <a:t>Strengthens Institutional</a:t>
                      </a:r>
                      <a:r>
                        <a:rPr lang="en-GB" sz="1700" b="1" baseline="0" dirty="0" smtClean="0">
                          <a:solidFill>
                            <a:srgbClr val="7030A0"/>
                          </a:solidFill>
                          <a:latin typeface="Trebuchet MS" pitchFamily="34" charset="0"/>
                        </a:rPr>
                        <a:t> capabilities to deliver support services</a:t>
                      </a:r>
                      <a:endParaRPr lang="en-GB" sz="1700" b="1" dirty="0">
                        <a:solidFill>
                          <a:srgbClr val="7030A0"/>
                        </a:solidFill>
                        <a:latin typeface="Trebuchet MS" pitchFamily="34" charset="0"/>
                        <a:ea typeface="Calibri"/>
                        <a:cs typeface="Arial" pitchFamily="34" charset="0"/>
                      </a:endParaRPr>
                    </a:p>
                  </a:txBody>
                  <a:tcPr marL="68580" marR="68580" marT="0" marB="0">
                    <a:solidFill>
                      <a:srgbClr val="00B0F0">
                        <a:alpha val="20000"/>
                      </a:srgbClr>
                    </a:solidFill>
                  </a:tcPr>
                </a:tc>
                <a:tc hMerge="1">
                  <a:txBody>
                    <a:bodyPr/>
                    <a:lstStyle/>
                    <a:p>
                      <a:pPr algn="ctr">
                        <a:lnSpc>
                          <a:spcPct val="115000"/>
                        </a:lnSpc>
                        <a:spcAft>
                          <a:spcPts val="1000"/>
                        </a:spcAft>
                      </a:pPr>
                      <a:endParaRPr lang="en-GB" sz="1800" b="1" dirty="0">
                        <a:latin typeface="Arial" pitchFamily="34" charset="0"/>
                        <a:ea typeface="Calibri"/>
                        <a:cs typeface="Arial" pitchFamily="34" charset="0"/>
                      </a:endParaRPr>
                    </a:p>
                  </a:txBody>
                  <a:tcPr marL="68580" marR="68580" marT="0" marB="0"/>
                </a:tc>
                <a:tc hMerge="1">
                  <a:txBody>
                    <a:bodyPr/>
                    <a:lstStyle/>
                    <a:p>
                      <a:pPr algn="ctr">
                        <a:lnSpc>
                          <a:spcPct val="115000"/>
                        </a:lnSpc>
                        <a:spcAft>
                          <a:spcPts val="1000"/>
                        </a:spcAft>
                      </a:pPr>
                      <a:endParaRPr lang="en-GB" sz="1800" b="1" dirty="0">
                        <a:latin typeface="Arial" pitchFamily="34" charset="0"/>
                        <a:ea typeface="Calibri"/>
                        <a:cs typeface="Arial" pitchFamily="34" charset="0"/>
                      </a:endParaRPr>
                    </a:p>
                  </a:txBody>
                  <a:tcPr marL="68580" marR="68580" marT="0" marB="0"/>
                </a:tc>
              </a:tr>
              <a:tr h="651778">
                <a:tc gridSpan="3">
                  <a:txBody>
                    <a:bodyPr/>
                    <a:lstStyle/>
                    <a:p>
                      <a:pPr algn="r">
                        <a:lnSpc>
                          <a:spcPct val="115000"/>
                        </a:lnSpc>
                        <a:spcAft>
                          <a:spcPts val="1000"/>
                        </a:spcAft>
                      </a:pPr>
                      <a:r>
                        <a:rPr lang="en-GB" sz="1700" b="1" dirty="0" smtClean="0">
                          <a:solidFill>
                            <a:schemeClr val="tx1">
                              <a:lumMod val="95000"/>
                            </a:schemeClr>
                          </a:solidFill>
                          <a:latin typeface="Trebuchet MS" pitchFamily="34" charset="0"/>
                        </a:rPr>
                        <a:t>Strengthen Research, Development Technology and </a:t>
                      </a:r>
                      <a:r>
                        <a:rPr lang="en-GB" sz="1700" b="1" baseline="0" dirty="0" smtClean="0">
                          <a:solidFill>
                            <a:schemeClr val="tx1">
                              <a:lumMod val="95000"/>
                            </a:schemeClr>
                          </a:solidFill>
                          <a:latin typeface="Trebuchet MS" pitchFamily="34" charset="0"/>
                        </a:rPr>
                        <a:t> Innovation</a:t>
                      </a:r>
                      <a:endParaRPr lang="en-GB" sz="1700" b="1" dirty="0">
                        <a:solidFill>
                          <a:schemeClr val="tx1">
                            <a:lumMod val="95000"/>
                          </a:schemeClr>
                        </a:solidFill>
                        <a:latin typeface="Trebuchet MS" pitchFamily="34" charset="0"/>
                        <a:ea typeface="Calibri"/>
                        <a:cs typeface="Arial" pitchFamily="34" charset="0"/>
                      </a:endParaRPr>
                    </a:p>
                  </a:txBody>
                  <a:tcPr marL="68580" marR="68580" marT="0" marB="0"/>
                </a:tc>
                <a:tc hMerge="1">
                  <a:txBody>
                    <a:bodyPr/>
                    <a:lstStyle/>
                    <a:p>
                      <a:pPr algn="ctr">
                        <a:lnSpc>
                          <a:spcPct val="115000"/>
                        </a:lnSpc>
                        <a:spcAft>
                          <a:spcPts val="1000"/>
                        </a:spcAft>
                      </a:pPr>
                      <a:endParaRPr lang="en-GB" sz="1800" b="1" dirty="0">
                        <a:latin typeface="Arial" pitchFamily="34" charset="0"/>
                        <a:ea typeface="Calibri"/>
                        <a:cs typeface="Arial" pitchFamily="34" charset="0"/>
                      </a:endParaRPr>
                    </a:p>
                  </a:txBody>
                  <a:tcPr marL="68580" marR="68580" marT="0" marB="0"/>
                </a:tc>
                <a:tc hMerge="1">
                  <a:txBody>
                    <a:bodyPr/>
                    <a:lstStyle/>
                    <a:p>
                      <a:pPr algn="ctr">
                        <a:lnSpc>
                          <a:spcPct val="115000"/>
                        </a:lnSpc>
                        <a:spcAft>
                          <a:spcPts val="1000"/>
                        </a:spcAft>
                      </a:pPr>
                      <a:endParaRPr lang="en-GB" sz="1800" b="1" dirty="0">
                        <a:latin typeface="Arial" pitchFamily="34" charset="0"/>
                        <a:ea typeface="Calibri"/>
                        <a:cs typeface="Arial" pitchFamily="34" charset="0"/>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normAutofit fontScale="85000" lnSpcReduction="20000"/>
          </a:bodyPr>
          <a:lstStyle/>
          <a:p>
            <a:pPr>
              <a:defRPr/>
            </a:pPr>
            <a:fld id="{8E228A44-3690-4F65-8503-F320AC41CD89}" type="slidenum">
              <a:rPr lang="en-GB" smtClean="0"/>
              <a:pPr>
                <a:defRPr/>
              </a:pPr>
              <a:t>7</a:t>
            </a:fld>
            <a:endParaRPr lang="en-GB"/>
          </a:p>
        </p:txBody>
      </p:sp>
      <p:sp>
        <p:nvSpPr>
          <p:cNvPr id="2" name="Title 1"/>
          <p:cNvSpPr>
            <a:spLocks noGrp="1"/>
          </p:cNvSpPr>
          <p:nvPr>
            <p:ph type="title"/>
          </p:nvPr>
        </p:nvSpPr>
        <p:spPr/>
        <p:txBody>
          <a:bodyPr>
            <a:normAutofit fontScale="90000"/>
          </a:bodyPr>
          <a:lstStyle/>
          <a:p>
            <a:r>
              <a:rPr lang="en-US" sz="2800" dirty="0" smtClean="0"/>
              <a:t>Background: EAC industrialization policy and strategy identifies sectors to be developed to achieve a number of regional policy goals </a:t>
            </a:r>
            <a:endParaRPr lang="en-US" sz="2800" dirty="0">
              <a:latin typeface="Trebuchet MS"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title"/>
          </p:nvPr>
        </p:nvSpPr>
        <p:spPr>
          <a:xfrm>
            <a:off x="0" y="116632"/>
            <a:ext cx="9144000" cy="642938"/>
          </a:xfrm>
        </p:spPr>
        <p:txBody>
          <a:bodyPr/>
          <a:lstStyle/>
          <a:p>
            <a:pPr eaLnBrk="1" hangingPunct="1"/>
            <a:r>
              <a:rPr lang="en-US" sz="2500" b="1" dirty="0" smtClean="0">
                <a:latin typeface="Trebuchet MS" pitchFamily="34" charset="0"/>
              </a:rPr>
              <a:t>Short-listing of Regional Industries – Assessment Framework</a:t>
            </a:r>
            <a:endParaRPr lang="en-GB" sz="2500" b="1" dirty="0" smtClean="0">
              <a:latin typeface="Trebuchet MS"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0175B79A-122C-4215-81CA-9E796021A2F8}" type="slidenum">
              <a:rPr lang="en-GB"/>
              <a:pPr>
                <a:defRPr/>
              </a:pPr>
              <a:t>8</a:t>
            </a:fld>
            <a:endParaRPr lang="en-GB" dirty="0"/>
          </a:p>
        </p:txBody>
      </p:sp>
      <p:pic>
        <p:nvPicPr>
          <p:cNvPr id="5" name="Picture 4"/>
          <p:cNvPicPr>
            <a:picLocks noChangeAspect="1" noChangeArrowheads="1"/>
          </p:cNvPicPr>
          <p:nvPr/>
        </p:nvPicPr>
        <p:blipFill>
          <a:blip r:embed="rId3" cstate="print"/>
          <a:srcRect l="5624" t="23753" r="4832" b="14363"/>
          <a:stretch>
            <a:fillRect/>
          </a:stretch>
        </p:blipFill>
        <p:spPr bwMode="auto">
          <a:xfrm>
            <a:off x="0" y="1196752"/>
            <a:ext cx="9144000" cy="4945062"/>
          </a:xfrm>
          <a:prstGeom prst="rect">
            <a:avLst/>
          </a:prstGeom>
          <a:noFill/>
          <a:ln w="9525">
            <a:solidFill>
              <a:srgbClr val="000000"/>
            </a:solidFill>
            <a:miter lim="800000"/>
            <a:headEnd/>
            <a:tailEnd/>
          </a:ln>
        </p:spPr>
      </p:pic>
      <p:sp>
        <p:nvSpPr>
          <p:cNvPr id="7" name="Rectangle 1"/>
          <p:cNvSpPr>
            <a:spLocks noChangeArrowheads="1"/>
          </p:cNvSpPr>
          <p:nvPr/>
        </p:nvSpPr>
        <p:spPr bwMode="auto">
          <a:xfrm>
            <a:off x="-36512" y="6176337"/>
            <a:ext cx="168026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200" b="1" i="1" u="none" strike="noStrike" cap="none" normalizeH="0" baseline="0" dirty="0" smtClean="0">
                <a:ln>
                  <a:noFill/>
                </a:ln>
                <a:solidFill>
                  <a:srgbClr val="000000"/>
                </a:solidFill>
                <a:effectLst/>
                <a:latin typeface="Trebuchet MS" pitchFamily="34" charset="0"/>
                <a:ea typeface="Times New Roman" pitchFamily="18" charset="0"/>
                <a:cs typeface="Gill Sans MT" pitchFamily="34" charset="0"/>
              </a:rPr>
              <a:t>Source: UNIDO; 2011</a:t>
            </a:r>
            <a:endParaRPr kumimoji="0" lang="en-GB" sz="12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 name="Straight Connector 5"/>
          <p:cNvCxnSpPr/>
          <p:nvPr/>
        </p:nvCxnSpPr>
        <p:spPr>
          <a:xfrm>
            <a:off x="0" y="826832"/>
            <a:ext cx="9144000" cy="0"/>
          </a:xfrm>
          <a:prstGeom prst="line">
            <a:avLst/>
          </a:prstGeom>
          <a:ln/>
        </p:spPr>
        <p:style>
          <a:lnRef idx="2">
            <a:schemeClr val="accent6"/>
          </a:lnRef>
          <a:fillRef idx="0">
            <a:schemeClr val="accent6"/>
          </a:fillRef>
          <a:effectRef idx="1">
            <a:schemeClr val="accent6"/>
          </a:effectRef>
          <a:fontRef idx="minor">
            <a:schemeClr val="tx1"/>
          </a:fontRef>
        </p:style>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title"/>
          </p:nvPr>
        </p:nvSpPr>
        <p:spPr>
          <a:xfrm>
            <a:off x="35496" y="116632"/>
            <a:ext cx="9289032" cy="642938"/>
          </a:xfrm>
        </p:spPr>
        <p:txBody>
          <a:bodyPr>
            <a:normAutofit fontScale="90000"/>
          </a:bodyPr>
          <a:lstStyle/>
          <a:p>
            <a:pPr eaLnBrk="1" hangingPunct="1"/>
            <a:r>
              <a:rPr lang="en-US" sz="2600" b="1" dirty="0" smtClean="0">
                <a:latin typeface="Trebuchet MS" pitchFamily="34" charset="0"/>
              </a:rPr>
              <a:t>Industries with High Growth Potential in the Region based on Assessment Framework</a:t>
            </a:r>
            <a:endParaRPr lang="en-GB" sz="2600" b="1" dirty="0" smtClean="0">
              <a:latin typeface="Trebuchet MS" pitchFamily="34" charset="0"/>
            </a:endParaRPr>
          </a:p>
        </p:txBody>
      </p:sp>
      <p:sp>
        <p:nvSpPr>
          <p:cNvPr id="4" name="Slide Number Placeholder 3"/>
          <p:cNvSpPr>
            <a:spLocks noGrp="1"/>
          </p:cNvSpPr>
          <p:nvPr>
            <p:ph type="sldNum" sz="quarter" idx="12"/>
          </p:nvPr>
        </p:nvSpPr>
        <p:spPr/>
        <p:txBody>
          <a:bodyPr>
            <a:normAutofit fontScale="85000" lnSpcReduction="20000"/>
          </a:bodyPr>
          <a:lstStyle/>
          <a:p>
            <a:pPr>
              <a:defRPr/>
            </a:pPr>
            <a:fld id="{0175B79A-122C-4215-81CA-9E796021A2F8}" type="slidenum">
              <a:rPr lang="en-GB"/>
              <a:pPr>
                <a:defRPr/>
              </a:pPr>
              <a:t>9</a:t>
            </a:fld>
            <a:endParaRPr lang="en-GB" dirty="0"/>
          </a:p>
        </p:txBody>
      </p:sp>
      <p:pic>
        <p:nvPicPr>
          <p:cNvPr id="6" name="Picture 5"/>
          <p:cNvPicPr/>
          <p:nvPr/>
        </p:nvPicPr>
        <p:blipFill>
          <a:blip r:embed="rId3" cstate="print"/>
          <a:srcRect/>
          <a:stretch>
            <a:fillRect/>
          </a:stretch>
        </p:blipFill>
        <p:spPr bwMode="auto">
          <a:xfrm>
            <a:off x="35496" y="980728"/>
            <a:ext cx="9144000" cy="5760720"/>
          </a:xfrm>
          <a:prstGeom prst="rect">
            <a:avLst/>
          </a:prstGeom>
          <a:noFill/>
          <a:ln w="6350" cmpd="sng">
            <a:solidFill>
              <a:srgbClr val="000000"/>
            </a:solidFill>
            <a:miter lim="800000"/>
            <a:headEnd/>
            <a:tailEnd/>
          </a:ln>
          <a:effectLst/>
        </p:spPr>
      </p:pic>
      <p:cxnSp>
        <p:nvCxnSpPr>
          <p:cNvPr id="5" name="Straight Connector 4"/>
          <p:cNvCxnSpPr/>
          <p:nvPr/>
        </p:nvCxnSpPr>
        <p:spPr>
          <a:xfrm>
            <a:off x="0" y="826832"/>
            <a:ext cx="9144000" cy="0"/>
          </a:xfrm>
          <a:prstGeom prst="line">
            <a:avLst/>
          </a:prstGeom>
          <a:ln/>
        </p:spPr>
        <p:style>
          <a:lnRef idx="2">
            <a:schemeClr val="accent6"/>
          </a:lnRef>
          <a:fillRef idx="0">
            <a:schemeClr val="accent6"/>
          </a:fillRef>
          <a:effectRef idx="1">
            <a:schemeClr val="accent6"/>
          </a:effectRef>
          <a:fontRef idx="minor">
            <a:schemeClr val="tx1"/>
          </a:fontRef>
        </p:style>
      </p:cxn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836</TotalTime>
  <Words>964</Words>
  <Application>Microsoft Office PowerPoint</Application>
  <PresentationFormat>On-screen Show (4:3)</PresentationFormat>
  <Paragraphs>126</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  EAC PRIORITIZATION OF THE PHARMACEUTICAL SECTOR  By ENG. Jennifer Gache, Senior Industrial Engineer,  EAC Secretariat  </vt:lpstr>
      <vt:lpstr>OUTLINE</vt:lpstr>
      <vt:lpstr>Introduction to the Region: EAC-COMESA-SADC Free Trade Area</vt:lpstr>
      <vt:lpstr>PowerPoint Presentation</vt:lpstr>
      <vt:lpstr>Background on EAC Industrialization Policy  </vt:lpstr>
      <vt:lpstr>Specific Targets of the Industrialization Strategy</vt:lpstr>
      <vt:lpstr>Background: EAC industrialization policy and strategy identifies sectors to be developed to achieve a number of regional policy goals </vt:lpstr>
      <vt:lpstr>Short-listing of Regional Industries – Assessment Framework</vt:lpstr>
      <vt:lpstr>Industries with High Growth Potential in the Region based on Assessment Framework</vt:lpstr>
      <vt:lpstr>Attractiveness and Strategic Feasibility of a Targeted Industry (Using   an Assessment Framework)</vt:lpstr>
      <vt:lpstr>Progress</vt:lpstr>
      <vt:lpstr>Council Directives on Implementation of EACRPMPOA-Health</vt:lpstr>
      <vt:lpstr>Council Directives on Implementation of EACRPMPOA-Industry</vt:lpstr>
      <vt:lpstr>Sectoral Council on Trade, Industry, Finance and Investment  (May 2016)directives on the sector called for:</vt:lpstr>
      <vt:lpstr>Sectoral Council on Trade, Industry, Finance and Investment directives on the sector:</vt:lpstr>
      <vt:lpstr>Thank you   Jennifer Gache, Senior Industrial Engineer, (gache@eachq.org)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dc:title>
  <dc:creator>agaba</dc:creator>
  <cp:lastModifiedBy>User</cp:lastModifiedBy>
  <cp:revision>114</cp:revision>
  <dcterms:created xsi:type="dcterms:W3CDTF">2013-06-22T16:29:53Z</dcterms:created>
  <dcterms:modified xsi:type="dcterms:W3CDTF">2016-11-01T17:26:53Z</dcterms:modified>
</cp:coreProperties>
</file>