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808" r:id="rId1"/>
  </p:sldMasterIdLst>
  <p:notesMasterIdLst>
    <p:notesMasterId r:id="rId22"/>
  </p:notesMasterIdLst>
  <p:handoutMasterIdLst>
    <p:handoutMasterId r:id="rId23"/>
  </p:handoutMasterIdLst>
  <p:sldIdLst>
    <p:sldId id="472" r:id="rId2"/>
    <p:sldId id="475" r:id="rId3"/>
    <p:sldId id="476" r:id="rId4"/>
    <p:sldId id="504" r:id="rId5"/>
    <p:sldId id="508" r:id="rId6"/>
    <p:sldId id="509" r:id="rId7"/>
    <p:sldId id="477" r:id="rId8"/>
    <p:sldId id="478" r:id="rId9"/>
    <p:sldId id="507" r:id="rId10"/>
    <p:sldId id="403" r:id="rId11"/>
    <p:sldId id="502" r:id="rId12"/>
    <p:sldId id="405" r:id="rId13"/>
    <p:sldId id="490" r:id="rId14"/>
    <p:sldId id="492" r:id="rId15"/>
    <p:sldId id="493" r:id="rId16"/>
    <p:sldId id="495" r:id="rId17"/>
    <p:sldId id="500" r:id="rId18"/>
    <p:sldId id="497" r:id="rId19"/>
    <p:sldId id="422" r:id="rId20"/>
    <p:sldId id="306" r:id="rId21"/>
  </p:sldIdLst>
  <p:sldSz cx="9144000" cy="6858000" type="screen4x3"/>
  <p:notesSz cx="9220200" cy="6934200"/>
  <p:embeddedFontLst>
    <p:embeddedFont>
      <p:font typeface="Verdana" panose="020B0604030504040204" pitchFamily="34" charset="0"/>
      <p:regular r:id="rId24"/>
      <p:bold r:id="rId25"/>
      <p:italic r:id="rId26"/>
      <p:boldItalic r:id="rId27"/>
    </p:embeddedFont>
    <p:embeddedFont>
      <p:font typeface="Tahoma" panose="020B0604030504040204" pitchFamily="34" charset="0"/>
      <p:regular r:id="rId28"/>
      <p:bold r:id="rId29"/>
    </p:embeddedFont>
    <p:embeddedFont>
      <p:font typeface="Calibri" panose="020F0502020204030204" pitchFamily="34" charset="0"/>
      <p:regular r:id="rId30"/>
      <p:bold r:id="rId31"/>
      <p:italic r:id="rId32"/>
      <p:boldItalic r:id="rId33"/>
    </p:embeddedFont>
    <p:embeddedFont>
      <p:font typeface="SimSun" panose="02010600030101010101" pitchFamily="2" charset="-122"/>
      <p:regular r:id="rId34"/>
    </p:embeddedFont>
    <p:embeddedFont>
      <p:font typeface="Wingdings 3" panose="05040102010807070707" pitchFamily="18" charset="2"/>
      <p:regular r:id="rId35"/>
    </p:embeddedFont>
    <p:embeddedFont>
      <p:font typeface="ＭＳ Ｐゴシック" panose="020B0600070205080204" pitchFamily="34" charset="-128"/>
      <p:regular r:id="rId36"/>
    </p:embeddedFont>
    <p:embeddedFont>
      <p:font typeface="Times" panose="02020603050405020304" pitchFamily="18" charset="0"/>
      <p:regular r:id="rId37"/>
      <p:bold r:id="rId38"/>
      <p:italic r:id="rId39"/>
      <p:boldItalic r:id="rId40"/>
    </p:embeddedFont>
    <p:embeddedFont>
      <p:font typeface="ＭＳ Ｐゴシック" panose="020B0600070205080204" pitchFamily="34" charset="-128"/>
      <p:regular r:id="rId36"/>
    </p:embeddedFont>
  </p:embeddedFontLst>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YS" initials="M" lastIdx="2" clrIdx="0"/>
  <p:cmAuthor id="1" name="Marilyn L. Foster" initials="MLF" lastIdx="1" clrIdx="1"/>
  <p:cmAuthor id="2" name="Victor S. Pribluda" initials="VSP" lastIdx="3" clrIdx="2"/>
  <p:cmAuthor id="3" name="Gina Fredenburgh" initials="gmf" lastIdx="3" clrIdx="3"/>
  <p:cmAuthor id="4" name="pon" initials="pon"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00FF"/>
    <a:srgbClr val="3366CC"/>
    <a:srgbClr val="294660"/>
    <a:srgbClr val="7F7F7F"/>
    <a:srgbClr val="4D4D4D"/>
    <a:srgbClr val="0099FF"/>
    <a:srgbClr val="5D5DFF"/>
    <a:srgbClr val="6600FF"/>
    <a:srgbClr val="AC00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9" autoAdjust="0"/>
    <p:restoredTop sz="94663" autoAdjust="0"/>
  </p:normalViewPr>
  <p:slideViewPr>
    <p:cSldViewPr>
      <p:cViewPr varScale="1">
        <p:scale>
          <a:sx n="74" d="100"/>
          <a:sy n="74" d="100"/>
        </p:scale>
        <p:origin x="1152" y="72"/>
      </p:cViewPr>
      <p:guideLst>
        <p:guide orient="horz" pos="2160"/>
        <p:guide pos="2880"/>
      </p:guideLst>
    </p:cSldViewPr>
  </p:slideViewPr>
  <p:outlineViewPr>
    <p:cViewPr>
      <p:scale>
        <a:sx n="33" d="100"/>
        <a:sy n="33" d="100"/>
      </p:scale>
      <p:origin x="0" y="1593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20" Type="http://schemas.openxmlformats.org/officeDocument/2006/relationships/slide" Target="slides/slide19.xml"/><Relationship Id="rId4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C9C111-8BD5-477A-A67F-73FC1F8875BF}" type="doc">
      <dgm:prSet loTypeId="urn:microsoft.com/office/officeart/2005/8/layout/hProcess11" loCatId="process" qsTypeId="urn:microsoft.com/office/officeart/2005/8/quickstyle/simple1" qsCatId="simple" csTypeId="urn:microsoft.com/office/officeart/2005/8/colors/accent4_2" csCatId="accent4" phldr="1"/>
      <dgm:spPr/>
      <dgm:t>
        <a:bodyPr/>
        <a:lstStyle/>
        <a:p>
          <a:endParaRPr lang="en-US"/>
        </a:p>
      </dgm:t>
    </dgm:pt>
    <dgm:pt modelId="{D955D2B6-D8AF-4426-A741-99FD1E222395}">
      <dgm:prSet custT="1"/>
      <dgm:spPr/>
      <dgm:t>
        <a:bodyPr lIns="0" tIns="91440" rIns="0" bIns="91440"/>
        <a:lstStyle/>
        <a:p>
          <a:pPr algn="ctr" rtl="0">
            <a:lnSpc>
              <a:spcPct val="100000"/>
            </a:lnSpc>
            <a:spcAft>
              <a:spcPts val="0"/>
            </a:spcAft>
          </a:pPr>
          <a:r>
            <a:rPr lang="en-US" sz="1600" b="0" dirty="0" smtClean="0"/>
            <a:t>Rational Pharmaceutical Management (RPM)  Worldwide  1992–2000</a:t>
          </a:r>
        </a:p>
      </dgm:t>
    </dgm:pt>
    <dgm:pt modelId="{3CE60D46-1A90-4F4E-B828-F7E21E546BE7}" type="parTrans" cxnId="{3FA145C7-4CEC-487A-B089-09EC090E4EDC}">
      <dgm:prSet/>
      <dgm:spPr/>
      <dgm:t>
        <a:bodyPr/>
        <a:lstStyle/>
        <a:p>
          <a:pPr algn="ctr"/>
          <a:endParaRPr lang="en-US">
            <a:solidFill>
              <a:srgbClr val="002060"/>
            </a:solidFill>
          </a:endParaRPr>
        </a:p>
      </dgm:t>
    </dgm:pt>
    <dgm:pt modelId="{E8E9E80D-1E05-492E-A2F4-6EAB61DE2CCB}" type="sibTrans" cxnId="{3FA145C7-4CEC-487A-B089-09EC090E4EDC}">
      <dgm:prSet/>
      <dgm:spPr/>
      <dgm:t>
        <a:bodyPr/>
        <a:lstStyle/>
        <a:p>
          <a:pPr algn="ctr"/>
          <a:endParaRPr lang="en-US">
            <a:solidFill>
              <a:srgbClr val="002060"/>
            </a:solidFill>
          </a:endParaRPr>
        </a:p>
      </dgm:t>
    </dgm:pt>
    <dgm:pt modelId="{AC592050-EA4F-4A9E-A16D-B69CF44CFA2B}">
      <dgm:prSet custT="1"/>
      <dgm:spPr/>
      <dgm:t>
        <a:bodyPr lIns="0" tIns="91440" rIns="0" bIns="91440"/>
        <a:lstStyle/>
        <a:p>
          <a:pPr algn="ctr" rtl="0">
            <a:lnSpc>
              <a:spcPct val="100000"/>
            </a:lnSpc>
          </a:pPr>
          <a:r>
            <a:rPr lang="en-US" sz="1600" b="0" dirty="0" smtClean="0"/>
            <a:t>RPM Russia/NIS                    1993–2000</a:t>
          </a:r>
          <a:endParaRPr lang="en-US" sz="1600" b="0" dirty="0"/>
        </a:p>
      </dgm:t>
    </dgm:pt>
    <dgm:pt modelId="{FF4D210B-1DEB-4489-9258-B94ABCEBFF64}" type="parTrans" cxnId="{1A409E02-20C0-4D89-B0D0-AF25CDF5ABEC}">
      <dgm:prSet/>
      <dgm:spPr/>
      <dgm:t>
        <a:bodyPr/>
        <a:lstStyle/>
        <a:p>
          <a:pPr algn="ctr"/>
          <a:endParaRPr lang="en-US">
            <a:solidFill>
              <a:srgbClr val="002060"/>
            </a:solidFill>
          </a:endParaRPr>
        </a:p>
      </dgm:t>
    </dgm:pt>
    <dgm:pt modelId="{1465A8D5-BE1E-4F78-95FB-FDDE201913C8}" type="sibTrans" cxnId="{1A409E02-20C0-4D89-B0D0-AF25CDF5ABEC}">
      <dgm:prSet/>
      <dgm:spPr/>
      <dgm:t>
        <a:bodyPr/>
        <a:lstStyle/>
        <a:p>
          <a:pPr algn="ctr"/>
          <a:endParaRPr lang="en-US">
            <a:solidFill>
              <a:srgbClr val="002060"/>
            </a:solidFill>
          </a:endParaRPr>
        </a:p>
      </dgm:t>
    </dgm:pt>
    <dgm:pt modelId="{61309E8F-D1B2-4BDB-AFB7-EA6B2E39B536}">
      <dgm:prSet custT="1"/>
      <dgm:spPr/>
      <dgm:t>
        <a:bodyPr lIns="0" tIns="91440" rIns="0" bIns="91440"/>
        <a:lstStyle/>
        <a:p>
          <a:pPr algn="ctr" rtl="0">
            <a:lnSpc>
              <a:spcPct val="100000"/>
            </a:lnSpc>
          </a:pPr>
          <a:r>
            <a:rPr lang="en-US" sz="1600" b="0" dirty="0" smtClean="0">
              <a:solidFill>
                <a:srgbClr val="294660"/>
              </a:solidFill>
            </a:rPr>
            <a:t>USP Drug Quality and Information Program    (USP DQI)            2000–2005</a:t>
          </a:r>
          <a:endParaRPr lang="en-US" sz="1600" b="0" dirty="0">
            <a:solidFill>
              <a:srgbClr val="294660"/>
            </a:solidFill>
          </a:endParaRPr>
        </a:p>
      </dgm:t>
    </dgm:pt>
    <dgm:pt modelId="{B799479E-8FEE-4039-8381-7C32469273CD}" type="parTrans" cxnId="{176019C0-74E0-4106-8CF7-6C0BAB8D50F6}">
      <dgm:prSet/>
      <dgm:spPr/>
      <dgm:t>
        <a:bodyPr/>
        <a:lstStyle/>
        <a:p>
          <a:pPr algn="ctr"/>
          <a:endParaRPr lang="en-US">
            <a:solidFill>
              <a:srgbClr val="002060"/>
            </a:solidFill>
          </a:endParaRPr>
        </a:p>
      </dgm:t>
    </dgm:pt>
    <dgm:pt modelId="{B9807C34-215A-483D-97D2-F57886E41DB6}" type="sibTrans" cxnId="{176019C0-74E0-4106-8CF7-6C0BAB8D50F6}">
      <dgm:prSet/>
      <dgm:spPr/>
      <dgm:t>
        <a:bodyPr/>
        <a:lstStyle/>
        <a:p>
          <a:pPr algn="ctr"/>
          <a:endParaRPr lang="en-US">
            <a:solidFill>
              <a:srgbClr val="002060"/>
            </a:solidFill>
          </a:endParaRPr>
        </a:p>
      </dgm:t>
    </dgm:pt>
    <dgm:pt modelId="{CD067594-D2DB-4F16-853F-5DE461271FDD}">
      <dgm:prSet custT="1"/>
      <dgm:spPr/>
      <dgm:t>
        <a:bodyPr lIns="0" tIns="91440" rIns="0" bIns="91440"/>
        <a:lstStyle/>
        <a:p>
          <a:pPr algn="ctr" rtl="0">
            <a:lnSpc>
              <a:spcPct val="100000"/>
            </a:lnSpc>
          </a:pPr>
          <a:r>
            <a:rPr lang="en-US" sz="1600" b="0" dirty="0" smtClean="0"/>
            <a:t>DQI Extended                    2005–2010</a:t>
          </a:r>
          <a:endParaRPr lang="en-US" sz="1600" b="0" dirty="0"/>
        </a:p>
      </dgm:t>
    </dgm:pt>
    <dgm:pt modelId="{29153376-DB6C-4DF6-BAA3-C11EA03AF407}" type="parTrans" cxnId="{EE902797-A666-47C0-9335-FE20FE94A2B3}">
      <dgm:prSet/>
      <dgm:spPr/>
      <dgm:t>
        <a:bodyPr/>
        <a:lstStyle/>
        <a:p>
          <a:pPr algn="ctr"/>
          <a:endParaRPr lang="en-US">
            <a:solidFill>
              <a:srgbClr val="002060"/>
            </a:solidFill>
          </a:endParaRPr>
        </a:p>
      </dgm:t>
    </dgm:pt>
    <dgm:pt modelId="{9F711F4B-6737-4DDA-A013-EAFAE6E73D4C}" type="sibTrans" cxnId="{EE902797-A666-47C0-9335-FE20FE94A2B3}">
      <dgm:prSet/>
      <dgm:spPr/>
      <dgm:t>
        <a:bodyPr/>
        <a:lstStyle/>
        <a:p>
          <a:pPr algn="ctr"/>
          <a:endParaRPr lang="en-US">
            <a:solidFill>
              <a:srgbClr val="002060"/>
            </a:solidFill>
          </a:endParaRPr>
        </a:p>
      </dgm:t>
    </dgm:pt>
    <dgm:pt modelId="{997C52BC-D095-4A8D-B427-C37EEED45D9E}">
      <dgm:prSet custT="1"/>
      <dgm:spPr/>
      <dgm:t>
        <a:bodyPr lIns="0" tIns="91440" rIns="0" bIns="91440"/>
        <a:lstStyle/>
        <a:p>
          <a:pPr algn="ctr" rtl="0">
            <a:lnSpc>
              <a:spcPct val="100000"/>
            </a:lnSpc>
          </a:pPr>
          <a:r>
            <a:rPr lang="en-US" sz="1600" b="0" dirty="0" smtClean="0"/>
            <a:t>Promoting the Quality of Medicines (PQM)               2009–2014</a:t>
          </a:r>
          <a:endParaRPr lang="en-US" sz="1600" b="0" dirty="0"/>
        </a:p>
      </dgm:t>
    </dgm:pt>
    <dgm:pt modelId="{731FCE5D-52B9-456F-95EF-A89154D08CCD}" type="parTrans" cxnId="{1FAB2D81-7A72-49FB-8235-415F036F1D9F}">
      <dgm:prSet/>
      <dgm:spPr/>
      <dgm:t>
        <a:bodyPr/>
        <a:lstStyle/>
        <a:p>
          <a:pPr algn="ctr"/>
          <a:endParaRPr lang="en-US">
            <a:solidFill>
              <a:srgbClr val="002060"/>
            </a:solidFill>
          </a:endParaRPr>
        </a:p>
      </dgm:t>
    </dgm:pt>
    <dgm:pt modelId="{B2C3D214-DA42-4A7A-BD1C-AD3CE423E369}" type="sibTrans" cxnId="{1FAB2D81-7A72-49FB-8235-415F036F1D9F}">
      <dgm:prSet/>
      <dgm:spPr/>
      <dgm:t>
        <a:bodyPr/>
        <a:lstStyle/>
        <a:p>
          <a:pPr algn="ctr"/>
          <a:endParaRPr lang="en-US">
            <a:solidFill>
              <a:srgbClr val="002060"/>
            </a:solidFill>
          </a:endParaRPr>
        </a:p>
      </dgm:t>
    </dgm:pt>
    <dgm:pt modelId="{9CE7966A-99FF-4BA5-8488-65D491A58BA5}">
      <dgm:prSet custT="1"/>
      <dgm:spPr/>
      <dgm:t>
        <a:bodyPr lIns="0" tIns="91440" rIns="0" bIns="91440"/>
        <a:lstStyle/>
        <a:p>
          <a:pPr algn="ctr" rtl="0">
            <a:lnSpc>
              <a:spcPct val="90000"/>
            </a:lnSpc>
            <a:spcAft>
              <a:spcPts val="0"/>
            </a:spcAft>
          </a:pPr>
          <a:r>
            <a:rPr lang="en-US" sz="1600" b="0" dirty="0" smtClean="0"/>
            <a:t>PQM Extended</a:t>
          </a:r>
        </a:p>
        <a:p>
          <a:pPr algn="ctr" rtl="0">
            <a:lnSpc>
              <a:spcPct val="100000"/>
            </a:lnSpc>
            <a:spcAft>
              <a:spcPts val="0"/>
            </a:spcAft>
          </a:pPr>
          <a:r>
            <a:rPr lang="en-US" sz="1600" b="0" dirty="0" smtClean="0"/>
            <a:t>2014-2019</a:t>
          </a:r>
        </a:p>
      </dgm:t>
    </dgm:pt>
    <dgm:pt modelId="{747A6430-227E-4EF9-94B7-D3A225CDAEA1}" type="parTrans" cxnId="{5BE07742-5178-47FA-A57B-AEA23A97058A}">
      <dgm:prSet/>
      <dgm:spPr/>
      <dgm:t>
        <a:bodyPr/>
        <a:lstStyle/>
        <a:p>
          <a:endParaRPr lang="en-US"/>
        </a:p>
      </dgm:t>
    </dgm:pt>
    <dgm:pt modelId="{75156BFE-0D8E-4627-AF06-B902E143F2F9}" type="sibTrans" cxnId="{5BE07742-5178-47FA-A57B-AEA23A97058A}">
      <dgm:prSet/>
      <dgm:spPr/>
      <dgm:t>
        <a:bodyPr/>
        <a:lstStyle/>
        <a:p>
          <a:endParaRPr lang="en-US"/>
        </a:p>
      </dgm:t>
    </dgm:pt>
    <dgm:pt modelId="{10B8EEA4-9751-4296-8F68-05EBC17DFBE1}" type="pres">
      <dgm:prSet presAssocID="{9FC9C111-8BD5-477A-A67F-73FC1F8875BF}" presName="Name0" presStyleCnt="0">
        <dgm:presLayoutVars>
          <dgm:dir/>
          <dgm:resizeHandles val="exact"/>
        </dgm:presLayoutVars>
      </dgm:prSet>
      <dgm:spPr/>
      <dgm:t>
        <a:bodyPr/>
        <a:lstStyle/>
        <a:p>
          <a:endParaRPr lang="en-US"/>
        </a:p>
      </dgm:t>
    </dgm:pt>
    <dgm:pt modelId="{53D006A0-0D80-4A59-A269-44D809419772}" type="pres">
      <dgm:prSet presAssocID="{9FC9C111-8BD5-477A-A67F-73FC1F8875BF}" presName="arrow" presStyleLbl="bgShp" presStyleIdx="0" presStyleCnt="1" custScaleY="96154">
        <dgm:style>
          <a:lnRef idx="0">
            <a:schemeClr val="accent2"/>
          </a:lnRef>
          <a:fillRef idx="3">
            <a:schemeClr val="accent2"/>
          </a:fillRef>
          <a:effectRef idx="3">
            <a:schemeClr val="accent2"/>
          </a:effectRef>
          <a:fontRef idx="minor">
            <a:schemeClr val="lt1"/>
          </a:fontRef>
        </dgm:style>
      </dgm:prSet>
      <dgm:spPr/>
      <dgm:t>
        <a:bodyPr/>
        <a:lstStyle/>
        <a:p>
          <a:endParaRPr lang="en-US"/>
        </a:p>
      </dgm:t>
    </dgm:pt>
    <dgm:pt modelId="{CDB075A1-E893-488B-9857-6C55D512AA27}" type="pres">
      <dgm:prSet presAssocID="{9FC9C111-8BD5-477A-A67F-73FC1F8875BF}" presName="points" presStyleCnt="0"/>
      <dgm:spPr/>
      <dgm:t>
        <a:bodyPr/>
        <a:lstStyle/>
        <a:p>
          <a:endParaRPr lang="en-US"/>
        </a:p>
      </dgm:t>
    </dgm:pt>
    <dgm:pt modelId="{AE9E5D29-BB4F-4221-8718-D638D3ED35D6}" type="pres">
      <dgm:prSet presAssocID="{D955D2B6-D8AF-4426-A741-99FD1E222395}" presName="compositeA" presStyleCnt="0"/>
      <dgm:spPr/>
      <dgm:t>
        <a:bodyPr/>
        <a:lstStyle/>
        <a:p>
          <a:endParaRPr lang="en-US"/>
        </a:p>
      </dgm:t>
    </dgm:pt>
    <dgm:pt modelId="{4B0DC2C9-35AC-49A5-9179-A0CF4ACA0A40}" type="pres">
      <dgm:prSet presAssocID="{D955D2B6-D8AF-4426-A741-99FD1E222395}" presName="textA" presStyleLbl="revTx" presStyleIdx="0" presStyleCnt="6" custScaleX="251056">
        <dgm:presLayoutVars>
          <dgm:bulletEnabled val="1"/>
        </dgm:presLayoutVars>
      </dgm:prSet>
      <dgm:spPr/>
      <dgm:t>
        <a:bodyPr/>
        <a:lstStyle/>
        <a:p>
          <a:endParaRPr lang="en-US"/>
        </a:p>
      </dgm:t>
    </dgm:pt>
    <dgm:pt modelId="{D63D62F9-D129-47AF-9D96-579781563649}" type="pres">
      <dgm:prSet presAssocID="{D955D2B6-D8AF-4426-A741-99FD1E222395}" presName="circleA" presStyleLbl="node1" presStyleIdx="0" presStyleCnt="6" custScaleX="79412" custScaleY="79412">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919357C5-05B3-46D0-986D-0180F285B50F}" type="pres">
      <dgm:prSet presAssocID="{D955D2B6-D8AF-4426-A741-99FD1E222395}" presName="spaceA" presStyleCnt="0"/>
      <dgm:spPr/>
      <dgm:t>
        <a:bodyPr/>
        <a:lstStyle/>
        <a:p>
          <a:endParaRPr lang="en-US"/>
        </a:p>
      </dgm:t>
    </dgm:pt>
    <dgm:pt modelId="{2E2A9324-E23C-4463-A2F1-290344BB9DBC}" type="pres">
      <dgm:prSet presAssocID="{E8E9E80D-1E05-492E-A2F4-6EAB61DE2CCB}" presName="space" presStyleCnt="0"/>
      <dgm:spPr/>
      <dgm:t>
        <a:bodyPr/>
        <a:lstStyle/>
        <a:p>
          <a:endParaRPr lang="en-US"/>
        </a:p>
      </dgm:t>
    </dgm:pt>
    <dgm:pt modelId="{BDE85554-1057-447A-9728-E25A91D518A3}" type="pres">
      <dgm:prSet presAssocID="{AC592050-EA4F-4A9E-A16D-B69CF44CFA2B}" presName="compositeB" presStyleCnt="0"/>
      <dgm:spPr/>
      <dgm:t>
        <a:bodyPr/>
        <a:lstStyle/>
        <a:p>
          <a:endParaRPr lang="en-US"/>
        </a:p>
      </dgm:t>
    </dgm:pt>
    <dgm:pt modelId="{3C070AFD-F914-4CDD-B6B2-4DE6516622C3}" type="pres">
      <dgm:prSet presAssocID="{AC592050-EA4F-4A9E-A16D-B69CF44CFA2B}" presName="textB" presStyleLbl="revTx" presStyleIdx="1" presStyleCnt="6" custScaleX="184296" custLinFactNeighborX="-12951">
        <dgm:presLayoutVars>
          <dgm:bulletEnabled val="1"/>
        </dgm:presLayoutVars>
      </dgm:prSet>
      <dgm:spPr/>
      <dgm:t>
        <a:bodyPr/>
        <a:lstStyle/>
        <a:p>
          <a:endParaRPr lang="en-US"/>
        </a:p>
      </dgm:t>
    </dgm:pt>
    <dgm:pt modelId="{3145FE87-8C0F-4640-8FB1-B437F056406C}" type="pres">
      <dgm:prSet presAssocID="{AC592050-EA4F-4A9E-A16D-B69CF44CFA2B}" presName="circleB" presStyleLbl="node1" presStyleIdx="1" presStyleCnt="6" custScaleX="79412" custScaleY="79412" custLinFactNeighborX="-18018">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E9358DD5-1704-46A4-A3CA-DB442C2BE9EB}" type="pres">
      <dgm:prSet presAssocID="{AC592050-EA4F-4A9E-A16D-B69CF44CFA2B}" presName="spaceB" presStyleCnt="0"/>
      <dgm:spPr/>
      <dgm:t>
        <a:bodyPr/>
        <a:lstStyle/>
        <a:p>
          <a:endParaRPr lang="en-US"/>
        </a:p>
      </dgm:t>
    </dgm:pt>
    <dgm:pt modelId="{F24D3F53-6303-4010-838F-BDF4C83E2BDC}" type="pres">
      <dgm:prSet presAssocID="{1465A8D5-BE1E-4F78-95FB-FDDE201913C8}" presName="space" presStyleCnt="0"/>
      <dgm:spPr/>
      <dgm:t>
        <a:bodyPr/>
        <a:lstStyle/>
        <a:p>
          <a:endParaRPr lang="en-US"/>
        </a:p>
      </dgm:t>
    </dgm:pt>
    <dgm:pt modelId="{5C426954-79D9-4425-8900-A70A4A6CBB93}" type="pres">
      <dgm:prSet presAssocID="{61309E8F-D1B2-4BDB-AFB7-EA6B2E39B536}" presName="compositeA" presStyleCnt="0"/>
      <dgm:spPr/>
      <dgm:t>
        <a:bodyPr/>
        <a:lstStyle/>
        <a:p>
          <a:endParaRPr lang="en-US"/>
        </a:p>
      </dgm:t>
    </dgm:pt>
    <dgm:pt modelId="{FF39F3B2-3AA6-4733-99E4-45C1D3DF35CE}" type="pres">
      <dgm:prSet presAssocID="{61309E8F-D1B2-4BDB-AFB7-EA6B2E39B536}" presName="textA" presStyleLbl="revTx" presStyleIdx="2" presStyleCnt="6" custScaleX="168305">
        <dgm:presLayoutVars>
          <dgm:bulletEnabled val="1"/>
        </dgm:presLayoutVars>
      </dgm:prSet>
      <dgm:spPr/>
      <dgm:t>
        <a:bodyPr/>
        <a:lstStyle/>
        <a:p>
          <a:endParaRPr lang="en-US"/>
        </a:p>
      </dgm:t>
    </dgm:pt>
    <dgm:pt modelId="{B5BEDF69-B671-4397-8FA9-DED75E1E0079}" type="pres">
      <dgm:prSet presAssocID="{61309E8F-D1B2-4BDB-AFB7-EA6B2E39B536}" presName="circleA" presStyleLbl="node1" presStyleIdx="2" presStyleCnt="6" custScaleX="79412" custScaleY="79412" custLinFactNeighborX="-16290">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3C4188F1-5C37-4366-8AA0-68D8CE656B97}" type="pres">
      <dgm:prSet presAssocID="{61309E8F-D1B2-4BDB-AFB7-EA6B2E39B536}" presName="spaceA" presStyleCnt="0"/>
      <dgm:spPr/>
      <dgm:t>
        <a:bodyPr/>
        <a:lstStyle/>
        <a:p>
          <a:endParaRPr lang="en-US"/>
        </a:p>
      </dgm:t>
    </dgm:pt>
    <dgm:pt modelId="{A11A4ACA-674A-4562-A886-F42B5BA888C8}" type="pres">
      <dgm:prSet presAssocID="{B9807C34-215A-483D-97D2-F57886E41DB6}" presName="space" presStyleCnt="0"/>
      <dgm:spPr/>
      <dgm:t>
        <a:bodyPr/>
        <a:lstStyle/>
        <a:p>
          <a:endParaRPr lang="en-US"/>
        </a:p>
      </dgm:t>
    </dgm:pt>
    <dgm:pt modelId="{3D32A960-9D1C-4664-9AA7-A83A2267EE1C}" type="pres">
      <dgm:prSet presAssocID="{CD067594-D2DB-4F16-853F-5DE461271FDD}" presName="compositeB" presStyleCnt="0"/>
      <dgm:spPr/>
      <dgm:t>
        <a:bodyPr/>
        <a:lstStyle/>
        <a:p>
          <a:endParaRPr lang="en-US"/>
        </a:p>
      </dgm:t>
    </dgm:pt>
    <dgm:pt modelId="{51BDFCEC-723D-4E36-AF45-20902FA885FC}" type="pres">
      <dgm:prSet presAssocID="{CD067594-D2DB-4F16-853F-5DE461271FDD}" presName="textB" presStyleLbl="revTx" presStyleIdx="3" presStyleCnt="6" custScaleX="172260">
        <dgm:presLayoutVars>
          <dgm:bulletEnabled val="1"/>
        </dgm:presLayoutVars>
      </dgm:prSet>
      <dgm:spPr/>
      <dgm:t>
        <a:bodyPr/>
        <a:lstStyle/>
        <a:p>
          <a:endParaRPr lang="en-US"/>
        </a:p>
      </dgm:t>
    </dgm:pt>
    <dgm:pt modelId="{271CA467-8B2D-4E7B-B51B-97D9C768850F}" type="pres">
      <dgm:prSet presAssocID="{CD067594-D2DB-4F16-853F-5DE461271FDD}" presName="circleB" presStyleLbl="node1" presStyleIdx="3" presStyleCnt="6" custScaleX="79412" custScaleY="79412">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B5C2B1C0-5DA1-4A23-94EF-C1A3D28141C3}" type="pres">
      <dgm:prSet presAssocID="{CD067594-D2DB-4F16-853F-5DE461271FDD}" presName="spaceB" presStyleCnt="0"/>
      <dgm:spPr/>
      <dgm:t>
        <a:bodyPr/>
        <a:lstStyle/>
        <a:p>
          <a:endParaRPr lang="en-US"/>
        </a:p>
      </dgm:t>
    </dgm:pt>
    <dgm:pt modelId="{AED8338D-9CDE-4CB7-B591-ECF89BBC3052}" type="pres">
      <dgm:prSet presAssocID="{9F711F4B-6737-4DDA-A013-EAFAE6E73D4C}" presName="space" presStyleCnt="0"/>
      <dgm:spPr/>
      <dgm:t>
        <a:bodyPr/>
        <a:lstStyle/>
        <a:p>
          <a:endParaRPr lang="en-US"/>
        </a:p>
      </dgm:t>
    </dgm:pt>
    <dgm:pt modelId="{D9E01C20-34C4-4719-961F-912D9BD8C7DF}" type="pres">
      <dgm:prSet presAssocID="{997C52BC-D095-4A8D-B427-C37EEED45D9E}" presName="compositeA" presStyleCnt="0"/>
      <dgm:spPr/>
      <dgm:t>
        <a:bodyPr/>
        <a:lstStyle/>
        <a:p>
          <a:endParaRPr lang="en-US"/>
        </a:p>
      </dgm:t>
    </dgm:pt>
    <dgm:pt modelId="{0FE441BF-DEC4-4554-A8FA-A9BCFE77B4D7}" type="pres">
      <dgm:prSet presAssocID="{997C52BC-D095-4A8D-B427-C37EEED45D9E}" presName="textA" presStyleLbl="revTx" presStyleIdx="4" presStyleCnt="6" custScaleX="171813">
        <dgm:presLayoutVars>
          <dgm:bulletEnabled val="1"/>
        </dgm:presLayoutVars>
      </dgm:prSet>
      <dgm:spPr/>
      <dgm:t>
        <a:bodyPr/>
        <a:lstStyle/>
        <a:p>
          <a:endParaRPr lang="en-US"/>
        </a:p>
      </dgm:t>
    </dgm:pt>
    <dgm:pt modelId="{CD3E383E-3136-4B5D-B814-FE1133836EB5}" type="pres">
      <dgm:prSet presAssocID="{997C52BC-D095-4A8D-B427-C37EEED45D9E}" presName="circleA" presStyleLbl="node1" presStyleIdx="4" presStyleCnt="6" custScaleX="79412" custScaleY="79412">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E0329B60-C2C8-4222-97A4-CA4FA471B0FD}" type="pres">
      <dgm:prSet presAssocID="{997C52BC-D095-4A8D-B427-C37EEED45D9E}" presName="spaceA" presStyleCnt="0"/>
      <dgm:spPr/>
      <dgm:t>
        <a:bodyPr/>
        <a:lstStyle/>
        <a:p>
          <a:endParaRPr lang="en-US"/>
        </a:p>
      </dgm:t>
    </dgm:pt>
    <dgm:pt modelId="{6F53E7B3-B4C6-414B-9822-F29D8BCB8D29}" type="pres">
      <dgm:prSet presAssocID="{B2C3D214-DA42-4A7A-BD1C-AD3CE423E369}" presName="space" presStyleCnt="0"/>
      <dgm:spPr/>
      <dgm:t>
        <a:bodyPr/>
        <a:lstStyle/>
        <a:p>
          <a:endParaRPr lang="en-US"/>
        </a:p>
      </dgm:t>
    </dgm:pt>
    <dgm:pt modelId="{9DC4C4C8-0EA6-402E-AA51-8911B00C884D}" type="pres">
      <dgm:prSet presAssocID="{9CE7966A-99FF-4BA5-8488-65D491A58BA5}" presName="compositeB" presStyleCnt="0"/>
      <dgm:spPr/>
      <dgm:t>
        <a:bodyPr/>
        <a:lstStyle/>
        <a:p>
          <a:endParaRPr lang="en-US"/>
        </a:p>
      </dgm:t>
    </dgm:pt>
    <dgm:pt modelId="{3531FC51-D6E8-4B18-967A-E75383CE60EF}" type="pres">
      <dgm:prSet presAssocID="{9CE7966A-99FF-4BA5-8488-65D491A58BA5}" presName="textB" presStyleLbl="revTx" presStyleIdx="5" presStyleCnt="6" custScaleX="161521" custLinFactNeighborX="-10808">
        <dgm:presLayoutVars>
          <dgm:bulletEnabled val="1"/>
        </dgm:presLayoutVars>
      </dgm:prSet>
      <dgm:spPr/>
      <dgm:t>
        <a:bodyPr/>
        <a:lstStyle/>
        <a:p>
          <a:endParaRPr lang="en-US"/>
        </a:p>
      </dgm:t>
    </dgm:pt>
    <dgm:pt modelId="{69D5D7C9-8919-4CFF-88CD-8D2FFFF565D5}" type="pres">
      <dgm:prSet presAssocID="{9CE7966A-99FF-4BA5-8488-65D491A58BA5}" presName="circleB" presStyleLbl="node1" presStyleIdx="5" presStyleCnt="6" custScaleX="79412" custScaleY="79412">
        <dgm:style>
          <a:lnRef idx="2">
            <a:schemeClr val="accent5"/>
          </a:lnRef>
          <a:fillRef idx="1">
            <a:schemeClr val="lt1"/>
          </a:fillRef>
          <a:effectRef idx="0">
            <a:schemeClr val="accent5"/>
          </a:effectRef>
          <a:fontRef idx="minor">
            <a:schemeClr val="dk1"/>
          </a:fontRef>
        </dgm:style>
      </dgm:prSet>
      <dgm:spPr>
        <a:solidFill>
          <a:schemeClr val="accent6">
            <a:lumMod val="60000"/>
            <a:lumOff val="40000"/>
          </a:schemeClr>
        </a:solidFill>
      </dgm:spPr>
      <dgm:t>
        <a:bodyPr/>
        <a:lstStyle/>
        <a:p>
          <a:endParaRPr lang="en-US"/>
        </a:p>
      </dgm:t>
    </dgm:pt>
    <dgm:pt modelId="{E2564E70-F17B-48F6-B56F-BA24400D8563}" type="pres">
      <dgm:prSet presAssocID="{9CE7966A-99FF-4BA5-8488-65D491A58BA5}" presName="spaceB" presStyleCnt="0"/>
      <dgm:spPr/>
      <dgm:t>
        <a:bodyPr/>
        <a:lstStyle/>
        <a:p>
          <a:endParaRPr lang="en-US"/>
        </a:p>
      </dgm:t>
    </dgm:pt>
  </dgm:ptLst>
  <dgm:cxnLst>
    <dgm:cxn modelId="{1FAB2D81-7A72-49FB-8235-415F036F1D9F}" srcId="{9FC9C111-8BD5-477A-A67F-73FC1F8875BF}" destId="{997C52BC-D095-4A8D-B427-C37EEED45D9E}" srcOrd="4" destOrd="0" parTransId="{731FCE5D-52B9-456F-95EF-A89154D08CCD}" sibTransId="{B2C3D214-DA42-4A7A-BD1C-AD3CE423E369}"/>
    <dgm:cxn modelId="{259308A2-B508-4B5F-92AE-AC00C88E7E4C}" type="presOf" srcId="{D955D2B6-D8AF-4426-A741-99FD1E222395}" destId="{4B0DC2C9-35AC-49A5-9179-A0CF4ACA0A40}" srcOrd="0" destOrd="0" presId="urn:microsoft.com/office/officeart/2005/8/layout/hProcess11"/>
    <dgm:cxn modelId="{E247EB6F-5533-446D-832B-AFE0167A0711}" type="presOf" srcId="{997C52BC-D095-4A8D-B427-C37EEED45D9E}" destId="{0FE441BF-DEC4-4554-A8FA-A9BCFE77B4D7}" srcOrd="0" destOrd="0" presId="urn:microsoft.com/office/officeart/2005/8/layout/hProcess11"/>
    <dgm:cxn modelId="{D773067A-1717-4242-B34D-6CB102D5C857}" type="presOf" srcId="{CD067594-D2DB-4F16-853F-5DE461271FDD}" destId="{51BDFCEC-723D-4E36-AF45-20902FA885FC}" srcOrd="0" destOrd="0" presId="urn:microsoft.com/office/officeart/2005/8/layout/hProcess11"/>
    <dgm:cxn modelId="{58388149-4444-4BCD-BA9D-C05578591A3E}" type="presOf" srcId="{61309E8F-D1B2-4BDB-AFB7-EA6B2E39B536}" destId="{FF39F3B2-3AA6-4733-99E4-45C1D3DF35CE}" srcOrd="0" destOrd="0" presId="urn:microsoft.com/office/officeart/2005/8/layout/hProcess11"/>
    <dgm:cxn modelId="{9D63A83C-1B0E-4C58-9B1A-E315B415C3C7}" type="presOf" srcId="{9FC9C111-8BD5-477A-A67F-73FC1F8875BF}" destId="{10B8EEA4-9751-4296-8F68-05EBC17DFBE1}" srcOrd="0" destOrd="0" presId="urn:microsoft.com/office/officeart/2005/8/layout/hProcess11"/>
    <dgm:cxn modelId="{3FA145C7-4CEC-487A-B089-09EC090E4EDC}" srcId="{9FC9C111-8BD5-477A-A67F-73FC1F8875BF}" destId="{D955D2B6-D8AF-4426-A741-99FD1E222395}" srcOrd="0" destOrd="0" parTransId="{3CE60D46-1A90-4F4E-B828-F7E21E546BE7}" sibTransId="{E8E9E80D-1E05-492E-A2F4-6EAB61DE2CCB}"/>
    <dgm:cxn modelId="{91E0519D-4202-4FAC-BCBA-26206856681A}" type="presOf" srcId="{AC592050-EA4F-4A9E-A16D-B69CF44CFA2B}" destId="{3C070AFD-F914-4CDD-B6B2-4DE6516622C3}" srcOrd="0" destOrd="0" presId="urn:microsoft.com/office/officeart/2005/8/layout/hProcess11"/>
    <dgm:cxn modelId="{8B7B303D-0038-4E2B-BF7C-C9B0543F9931}" type="presOf" srcId="{9CE7966A-99FF-4BA5-8488-65D491A58BA5}" destId="{3531FC51-D6E8-4B18-967A-E75383CE60EF}" srcOrd="0" destOrd="0" presId="urn:microsoft.com/office/officeart/2005/8/layout/hProcess11"/>
    <dgm:cxn modelId="{EE902797-A666-47C0-9335-FE20FE94A2B3}" srcId="{9FC9C111-8BD5-477A-A67F-73FC1F8875BF}" destId="{CD067594-D2DB-4F16-853F-5DE461271FDD}" srcOrd="3" destOrd="0" parTransId="{29153376-DB6C-4DF6-BAA3-C11EA03AF407}" sibTransId="{9F711F4B-6737-4DDA-A013-EAFAE6E73D4C}"/>
    <dgm:cxn modelId="{1A409E02-20C0-4D89-B0D0-AF25CDF5ABEC}" srcId="{9FC9C111-8BD5-477A-A67F-73FC1F8875BF}" destId="{AC592050-EA4F-4A9E-A16D-B69CF44CFA2B}" srcOrd="1" destOrd="0" parTransId="{FF4D210B-1DEB-4489-9258-B94ABCEBFF64}" sibTransId="{1465A8D5-BE1E-4F78-95FB-FDDE201913C8}"/>
    <dgm:cxn modelId="{5BE07742-5178-47FA-A57B-AEA23A97058A}" srcId="{9FC9C111-8BD5-477A-A67F-73FC1F8875BF}" destId="{9CE7966A-99FF-4BA5-8488-65D491A58BA5}" srcOrd="5" destOrd="0" parTransId="{747A6430-227E-4EF9-94B7-D3A225CDAEA1}" sibTransId="{75156BFE-0D8E-4627-AF06-B902E143F2F9}"/>
    <dgm:cxn modelId="{176019C0-74E0-4106-8CF7-6C0BAB8D50F6}" srcId="{9FC9C111-8BD5-477A-A67F-73FC1F8875BF}" destId="{61309E8F-D1B2-4BDB-AFB7-EA6B2E39B536}" srcOrd="2" destOrd="0" parTransId="{B799479E-8FEE-4039-8381-7C32469273CD}" sibTransId="{B9807C34-215A-483D-97D2-F57886E41DB6}"/>
    <dgm:cxn modelId="{E15D950D-086C-40CD-8B0C-778CE553EF81}" type="presParOf" srcId="{10B8EEA4-9751-4296-8F68-05EBC17DFBE1}" destId="{53D006A0-0D80-4A59-A269-44D809419772}" srcOrd="0" destOrd="0" presId="urn:microsoft.com/office/officeart/2005/8/layout/hProcess11"/>
    <dgm:cxn modelId="{B114F628-65D3-4E9B-8ED8-8046BBC48BD5}" type="presParOf" srcId="{10B8EEA4-9751-4296-8F68-05EBC17DFBE1}" destId="{CDB075A1-E893-488B-9857-6C55D512AA27}" srcOrd="1" destOrd="0" presId="urn:microsoft.com/office/officeart/2005/8/layout/hProcess11"/>
    <dgm:cxn modelId="{EB439BD4-3412-4C8E-AEED-5CB033FE1063}" type="presParOf" srcId="{CDB075A1-E893-488B-9857-6C55D512AA27}" destId="{AE9E5D29-BB4F-4221-8718-D638D3ED35D6}" srcOrd="0" destOrd="0" presId="urn:microsoft.com/office/officeart/2005/8/layout/hProcess11"/>
    <dgm:cxn modelId="{F5ADBAE1-6A37-4B12-8F2B-7A0563CD3655}" type="presParOf" srcId="{AE9E5D29-BB4F-4221-8718-D638D3ED35D6}" destId="{4B0DC2C9-35AC-49A5-9179-A0CF4ACA0A40}" srcOrd="0" destOrd="0" presId="urn:microsoft.com/office/officeart/2005/8/layout/hProcess11"/>
    <dgm:cxn modelId="{395D932F-83E2-4B85-A96C-B171A27DFDFA}" type="presParOf" srcId="{AE9E5D29-BB4F-4221-8718-D638D3ED35D6}" destId="{D63D62F9-D129-47AF-9D96-579781563649}" srcOrd="1" destOrd="0" presId="urn:microsoft.com/office/officeart/2005/8/layout/hProcess11"/>
    <dgm:cxn modelId="{323E7217-2F52-4DB9-B8D6-4AB985E82070}" type="presParOf" srcId="{AE9E5D29-BB4F-4221-8718-D638D3ED35D6}" destId="{919357C5-05B3-46D0-986D-0180F285B50F}" srcOrd="2" destOrd="0" presId="urn:microsoft.com/office/officeart/2005/8/layout/hProcess11"/>
    <dgm:cxn modelId="{16C2267D-FD06-4303-93A8-749F1FD320A8}" type="presParOf" srcId="{CDB075A1-E893-488B-9857-6C55D512AA27}" destId="{2E2A9324-E23C-4463-A2F1-290344BB9DBC}" srcOrd="1" destOrd="0" presId="urn:microsoft.com/office/officeart/2005/8/layout/hProcess11"/>
    <dgm:cxn modelId="{7ED2D033-4285-4349-9CFA-70CD0F608301}" type="presParOf" srcId="{CDB075A1-E893-488B-9857-6C55D512AA27}" destId="{BDE85554-1057-447A-9728-E25A91D518A3}" srcOrd="2" destOrd="0" presId="urn:microsoft.com/office/officeart/2005/8/layout/hProcess11"/>
    <dgm:cxn modelId="{9A9DA656-ED65-4877-9221-A33B8C020F5F}" type="presParOf" srcId="{BDE85554-1057-447A-9728-E25A91D518A3}" destId="{3C070AFD-F914-4CDD-B6B2-4DE6516622C3}" srcOrd="0" destOrd="0" presId="urn:microsoft.com/office/officeart/2005/8/layout/hProcess11"/>
    <dgm:cxn modelId="{6BAEC7F5-E143-4417-9E72-BFBD5E049275}" type="presParOf" srcId="{BDE85554-1057-447A-9728-E25A91D518A3}" destId="{3145FE87-8C0F-4640-8FB1-B437F056406C}" srcOrd="1" destOrd="0" presId="urn:microsoft.com/office/officeart/2005/8/layout/hProcess11"/>
    <dgm:cxn modelId="{3F5515E8-D861-4EEB-BE48-1E38E5BE75C4}" type="presParOf" srcId="{BDE85554-1057-447A-9728-E25A91D518A3}" destId="{E9358DD5-1704-46A4-A3CA-DB442C2BE9EB}" srcOrd="2" destOrd="0" presId="urn:microsoft.com/office/officeart/2005/8/layout/hProcess11"/>
    <dgm:cxn modelId="{B1794335-A251-4456-8773-BB9AEF931EE0}" type="presParOf" srcId="{CDB075A1-E893-488B-9857-6C55D512AA27}" destId="{F24D3F53-6303-4010-838F-BDF4C83E2BDC}" srcOrd="3" destOrd="0" presId="urn:microsoft.com/office/officeart/2005/8/layout/hProcess11"/>
    <dgm:cxn modelId="{5914BB22-D8B0-4E83-B3A5-BD40C1CC7ADE}" type="presParOf" srcId="{CDB075A1-E893-488B-9857-6C55D512AA27}" destId="{5C426954-79D9-4425-8900-A70A4A6CBB93}" srcOrd="4" destOrd="0" presId="urn:microsoft.com/office/officeart/2005/8/layout/hProcess11"/>
    <dgm:cxn modelId="{5B87CD54-D7BC-46A4-853E-04C600BDCFF9}" type="presParOf" srcId="{5C426954-79D9-4425-8900-A70A4A6CBB93}" destId="{FF39F3B2-3AA6-4733-99E4-45C1D3DF35CE}" srcOrd="0" destOrd="0" presId="urn:microsoft.com/office/officeart/2005/8/layout/hProcess11"/>
    <dgm:cxn modelId="{8207D6A1-DF8B-4AF3-AFC2-BBE456646CEA}" type="presParOf" srcId="{5C426954-79D9-4425-8900-A70A4A6CBB93}" destId="{B5BEDF69-B671-4397-8FA9-DED75E1E0079}" srcOrd="1" destOrd="0" presId="urn:microsoft.com/office/officeart/2005/8/layout/hProcess11"/>
    <dgm:cxn modelId="{D05B2B6C-AA7E-47A0-B9CC-AC64D61B8E72}" type="presParOf" srcId="{5C426954-79D9-4425-8900-A70A4A6CBB93}" destId="{3C4188F1-5C37-4366-8AA0-68D8CE656B97}" srcOrd="2" destOrd="0" presId="urn:microsoft.com/office/officeart/2005/8/layout/hProcess11"/>
    <dgm:cxn modelId="{3AB457B5-F6A9-46CF-B733-653C73E89B18}" type="presParOf" srcId="{CDB075A1-E893-488B-9857-6C55D512AA27}" destId="{A11A4ACA-674A-4562-A886-F42B5BA888C8}" srcOrd="5" destOrd="0" presId="urn:microsoft.com/office/officeart/2005/8/layout/hProcess11"/>
    <dgm:cxn modelId="{A682EAB5-A886-4353-984B-BA72D4CC5DC6}" type="presParOf" srcId="{CDB075A1-E893-488B-9857-6C55D512AA27}" destId="{3D32A960-9D1C-4664-9AA7-A83A2267EE1C}" srcOrd="6" destOrd="0" presId="urn:microsoft.com/office/officeart/2005/8/layout/hProcess11"/>
    <dgm:cxn modelId="{31B828E5-45D5-4C9D-9D2D-FC00B66E10B6}" type="presParOf" srcId="{3D32A960-9D1C-4664-9AA7-A83A2267EE1C}" destId="{51BDFCEC-723D-4E36-AF45-20902FA885FC}" srcOrd="0" destOrd="0" presId="urn:microsoft.com/office/officeart/2005/8/layout/hProcess11"/>
    <dgm:cxn modelId="{AB63632B-1A7B-4C8D-B6A3-1F87EBC99BE9}" type="presParOf" srcId="{3D32A960-9D1C-4664-9AA7-A83A2267EE1C}" destId="{271CA467-8B2D-4E7B-B51B-97D9C768850F}" srcOrd="1" destOrd="0" presId="urn:microsoft.com/office/officeart/2005/8/layout/hProcess11"/>
    <dgm:cxn modelId="{06F4E22D-9234-40C3-9881-88B6D4C9D1FB}" type="presParOf" srcId="{3D32A960-9D1C-4664-9AA7-A83A2267EE1C}" destId="{B5C2B1C0-5DA1-4A23-94EF-C1A3D28141C3}" srcOrd="2" destOrd="0" presId="urn:microsoft.com/office/officeart/2005/8/layout/hProcess11"/>
    <dgm:cxn modelId="{762605F4-27AB-4FA3-8D88-F5FC3BBBB6E3}" type="presParOf" srcId="{CDB075A1-E893-488B-9857-6C55D512AA27}" destId="{AED8338D-9CDE-4CB7-B591-ECF89BBC3052}" srcOrd="7" destOrd="0" presId="urn:microsoft.com/office/officeart/2005/8/layout/hProcess11"/>
    <dgm:cxn modelId="{60F5EDB4-9022-439D-B7AA-624A75D9E02B}" type="presParOf" srcId="{CDB075A1-E893-488B-9857-6C55D512AA27}" destId="{D9E01C20-34C4-4719-961F-912D9BD8C7DF}" srcOrd="8" destOrd="0" presId="urn:microsoft.com/office/officeart/2005/8/layout/hProcess11"/>
    <dgm:cxn modelId="{1182C2CD-0383-4FC4-B2EB-8503C8BCD3C0}" type="presParOf" srcId="{D9E01C20-34C4-4719-961F-912D9BD8C7DF}" destId="{0FE441BF-DEC4-4554-A8FA-A9BCFE77B4D7}" srcOrd="0" destOrd="0" presId="urn:microsoft.com/office/officeart/2005/8/layout/hProcess11"/>
    <dgm:cxn modelId="{95F06540-3004-481D-B572-A6AFADFA1A2E}" type="presParOf" srcId="{D9E01C20-34C4-4719-961F-912D9BD8C7DF}" destId="{CD3E383E-3136-4B5D-B814-FE1133836EB5}" srcOrd="1" destOrd="0" presId="urn:microsoft.com/office/officeart/2005/8/layout/hProcess11"/>
    <dgm:cxn modelId="{4B160103-23DD-4E1B-8470-58F9DD7AC1D4}" type="presParOf" srcId="{D9E01C20-34C4-4719-961F-912D9BD8C7DF}" destId="{E0329B60-C2C8-4222-97A4-CA4FA471B0FD}" srcOrd="2" destOrd="0" presId="urn:microsoft.com/office/officeart/2005/8/layout/hProcess11"/>
    <dgm:cxn modelId="{B749D251-462B-4F3F-81D0-65B61FAF2D49}" type="presParOf" srcId="{CDB075A1-E893-488B-9857-6C55D512AA27}" destId="{6F53E7B3-B4C6-414B-9822-F29D8BCB8D29}" srcOrd="9" destOrd="0" presId="urn:microsoft.com/office/officeart/2005/8/layout/hProcess11"/>
    <dgm:cxn modelId="{9643EA6F-A06D-4C33-992E-F16B17ACCE6B}" type="presParOf" srcId="{CDB075A1-E893-488B-9857-6C55D512AA27}" destId="{9DC4C4C8-0EA6-402E-AA51-8911B00C884D}" srcOrd="10" destOrd="0" presId="urn:microsoft.com/office/officeart/2005/8/layout/hProcess11"/>
    <dgm:cxn modelId="{775A1B15-A64A-4D8C-9DF5-ACAB23F0DF90}" type="presParOf" srcId="{9DC4C4C8-0EA6-402E-AA51-8911B00C884D}" destId="{3531FC51-D6E8-4B18-967A-E75383CE60EF}" srcOrd="0" destOrd="0" presId="urn:microsoft.com/office/officeart/2005/8/layout/hProcess11"/>
    <dgm:cxn modelId="{C37E068A-74AB-46AF-B4F0-E88231A08F4F}" type="presParOf" srcId="{9DC4C4C8-0EA6-402E-AA51-8911B00C884D}" destId="{69D5D7C9-8919-4CFF-88CD-8D2FFFF565D5}" srcOrd="1" destOrd="0" presId="urn:microsoft.com/office/officeart/2005/8/layout/hProcess11"/>
    <dgm:cxn modelId="{219E6322-CB73-46B4-9315-53EEBE391E3A}" type="presParOf" srcId="{9DC4C4C8-0EA6-402E-AA51-8911B00C884D}" destId="{E2564E70-F17B-48F6-B56F-BA24400D8563}" srcOrd="2" destOrd="0" presId="urn:microsoft.com/office/officeart/2005/8/layout/hProcess11"/>
  </dgm:cxnLst>
  <dgm:bg>
    <a:solidFill>
      <a:srgbClr val="D9E7DE"/>
    </a:solidFill>
    <a:effectLst/>
  </dgm:bg>
  <dgm:whole>
    <a:ln w="12700">
      <a:solidFill>
        <a:schemeClr val="accent6">
          <a:lumMod val="50000"/>
          <a:alpha val="74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EDC66E-0E89-442F-92A6-49168578719D}" type="doc">
      <dgm:prSet loTypeId="urn:microsoft.com/office/officeart/2005/8/layout/matrix1" loCatId="matrix" qsTypeId="urn:microsoft.com/office/officeart/2005/8/quickstyle/simple1" qsCatId="simple" csTypeId="urn:microsoft.com/office/officeart/2005/8/colors/colorful1#1" csCatId="colorful" phldr="1"/>
      <dgm:spPr/>
      <dgm:t>
        <a:bodyPr/>
        <a:lstStyle/>
        <a:p>
          <a:endParaRPr lang="en-US"/>
        </a:p>
      </dgm:t>
    </dgm:pt>
    <dgm:pt modelId="{9ADF2DD7-70C5-4952-8CCC-11C5E30770DF}">
      <dgm:prSet phldrT="[Text]" custT="1"/>
      <dgm:spPr>
        <a:ln>
          <a:solidFill>
            <a:schemeClr val="accent5"/>
          </a:solidFill>
        </a:ln>
      </dgm:spPr>
      <dgm:t>
        <a:bodyPr/>
        <a:lstStyle/>
        <a:p>
          <a:pPr>
            <a:lnSpc>
              <a:spcPct val="100000"/>
            </a:lnSpc>
            <a:spcAft>
              <a:spcPts val="1000"/>
            </a:spcAft>
          </a:pPr>
          <a:r>
            <a:rPr lang="en-US" sz="2400" b="1" dirty="0" smtClean="0">
              <a:solidFill>
                <a:schemeClr val="tx1"/>
              </a:solidFill>
            </a:rPr>
            <a:t>Promoting the Quality of Medicines </a:t>
          </a:r>
        </a:p>
        <a:p>
          <a:pPr>
            <a:lnSpc>
              <a:spcPct val="100000"/>
            </a:lnSpc>
            <a:spcAft>
              <a:spcPts val="1000"/>
            </a:spcAft>
          </a:pPr>
          <a:r>
            <a:rPr lang="en-US" sz="2400" b="1" dirty="0" smtClean="0">
              <a:solidFill>
                <a:schemeClr val="tx1"/>
              </a:solidFill>
            </a:rPr>
            <a:t>2009-2019</a:t>
          </a:r>
          <a:endParaRPr lang="en-US" sz="2400" b="1" dirty="0">
            <a:solidFill>
              <a:schemeClr val="tx1"/>
            </a:solidFill>
          </a:endParaRPr>
        </a:p>
      </dgm:t>
    </dgm:pt>
    <dgm:pt modelId="{20940B1F-481F-4BEC-BEB4-88A5AA0CD9A0}" type="parTrans" cxnId="{84DF0700-9048-477A-8168-59F7E19D6632}">
      <dgm:prSet/>
      <dgm:spPr/>
      <dgm:t>
        <a:bodyPr/>
        <a:lstStyle/>
        <a:p>
          <a:endParaRPr lang="en-US"/>
        </a:p>
      </dgm:t>
    </dgm:pt>
    <dgm:pt modelId="{F814D078-E035-477A-A2F1-1C355EEA2173}" type="sibTrans" cxnId="{84DF0700-9048-477A-8168-59F7E19D6632}">
      <dgm:prSet/>
      <dgm:spPr/>
      <dgm:t>
        <a:bodyPr/>
        <a:lstStyle/>
        <a:p>
          <a:endParaRPr lang="en-US"/>
        </a:p>
      </dgm:t>
    </dgm:pt>
    <dgm:pt modelId="{6B39B7EC-A264-4C25-8E2E-31DAFAFBD9E0}">
      <dgm:prSet phldrT="[Text]" custT="1"/>
      <dgm:spPr>
        <a:ln>
          <a:solidFill>
            <a:schemeClr val="accent5"/>
          </a:solidFill>
        </a:ln>
      </dgm:spPr>
      <dgm:t>
        <a:bodyPr anchor="b"/>
        <a:lstStyle/>
        <a:p>
          <a:pPr>
            <a:lnSpc>
              <a:spcPct val="114000"/>
            </a:lnSpc>
            <a:spcAft>
              <a:spcPts val="600"/>
            </a:spcAft>
          </a:pPr>
          <a:r>
            <a:rPr lang="en-US" sz="2400" b="1" dirty="0" smtClean="0">
              <a:solidFill>
                <a:schemeClr val="accent5"/>
              </a:solidFill>
              <a:latin typeface="Verdana" pitchFamily="34" charset="0"/>
            </a:rPr>
            <a:t>Build capacity and strengthen QA/QC systems</a:t>
          </a:r>
          <a:endParaRPr lang="en-US" sz="1500" dirty="0">
            <a:solidFill>
              <a:schemeClr val="accent5"/>
            </a:solidFill>
          </a:endParaRPr>
        </a:p>
      </dgm:t>
    </dgm:pt>
    <dgm:pt modelId="{87B3FCF8-527E-466F-A1AB-7ECA80BB336A}" type="parTrans" cxnId="{CBC08D20-27BA-4895-A23A-31DDBA25D355}">
      <dgm:prSet/>
      <dgm:spPr/>
      <dgm:t>
        <a:bodyPr/>
        <a:lstStyle/>
        <a:p>
          <a:endParaRPr lang="en-US"/>
        </a:p>
      </dgm:t>
    </dgm:pt>
    <dgm:pt modelId="{0CC589D3-CAC8-441C-B779-16BC114BA975}" type="sibTrans" cxnId="{CBC08D20-27BA-4895-A23A-31DDBA25D355}">
      <dgm:prSet/>
      <dgm:spPr/>
      <dgm:t>
        <a:bodyPr/>
        <a:lstStyle/>
        <a:p>
          <a:endParaRPr lang="en-US"/>
        </a:p>
      </dgm:t>
    </dgm:pt>
    <dgm:pt modelId="{319D21A4-9A1A-4A98-88F1-421D0CDADC91}">
      <dgm:prSet phldrT="[Text]" custT="1"/>
      <dgm:spPr>
        <a:ln>
          <a:solidFill>
            <a:schemeClr val="accent5"/>
          </a:solidFill>
        </a:ln>
      </dgm:spPr>
      <dgm:t>
        <a:bodyPr anchor="b"/>
        <a:lstStyle/>
        <a:p>
          <a:pPr>
            <a:lnSpc>
              <a:spcPct val="114000"/>
            </a:lnSpc>
            <a:spcAft>
              <a:spcPts val="600"/>
            </a:spcAft>
          </a:pPr>
          <a:r>
            <a:rPr lang="en-US" sz="2400" b="1" dirty="0" smtClean="0">
              <a:solidFill>
                <a:schemeClr val="accent5"/>
              </a:solidFill>
              <a:latin typeface="Verdana" pitchFamily="34" charset="0"/>
            </a:rPr>
            <a:t>Help increase supply of QA medicines</a:t>
          </a:r>
        </a:p>
      </dgm:t>
    </dgm:pt>
    <dgm:pt modelId="{FD5D90C6-DC05-4C16-85D9-09E53248BF7D}" type="parTrans" cxnId="{BFF77095-EA08-4762-936D-FF6EBDFF1D70}">
      <dgm:prSet/>
      <dgm:spPr/>
      <dgm:t>
        <a:bodyPr/>
        <a:lstStyle/>
        <a:p>
          <a:endParaRPr lang="en-US"/>
        </a:p>
      </dgm:t>
    </dgm:pt>
    <dgm:pt modelId="{D9CC2985-7DC5-4517-8D78-D9E508FE92EE}" type="sibTrans" cxnId="{BFF77095-EA08-4762-936D-FF6EBDFF1D70}">
      <dgm:prSet/>
      <dgm:spPr/>
      <dgm:t>
        <a:bodyPr/>
        <a:lstStyle/>
        <a:p>
          <a:endParaRPr lang="en-US"/>
        </a:p>
      </dgm:t>
    </dgm:pt>
    <dgm:pt modelId="{FB289105-297B-40D1-9915-DC16D6B6A02A}">
      <dgm:prSet phldrT="[Text]" custT="1"/>
      <dgm:spPr>
        <a:solidFill>
          <a:srgbClr val="7A3400">
            <a:alpha val="72157"/>
          </a:srgbClr>
        </a:solidFill>
        <a:ln>
          <a:solidFill>
            <a:schemeClr val="accent5"/>
          </a:solidFill>
        </a:ln>
      </dgm:spPr>
      <dgm:t>
        <a:bodyPr anchor="b"/>
        <a:lstStyle/>
        <a:p>
          <a:pPr>
            <a:lnSpc>
              <a:spcPct val="114000"/>
            </a:lnSpc>
            <a:spcAft>
              <a:spcPts val="0"/>
            </a:spcAft>
          </a:pPr>
          <a:r>
            <a:rPr lang="en-US" sz="2400" b="1" dirty="0" smtClean="0">
              <a:solidFill>
                <a:schemeClr val="accent5"/>
              </a:solidFill>
              <a:latin typeface="Verdana" pitchFamily="34" charset="0"/>
            </a:rPr>
            <a:t>Combat falsified, substandard and unapproved medicines</a:t>
          </a:r>
        </a:p>
      </dgm:t>
    </dgm:pt>
    <dgm:pt modelId="{E1F763C4-71F3-4AE6-8B9F-9312A9A863DB}" type="parTrans" cxnId="{37D20EE5-456D-4C9B-9464-C1E9D7334DDA}">
      <dgm:prSet/>
      <dgm:spPr/>
      <dgm:t>
        <a:bodyPr/>
        <a:lstStyle/>
        <a:p>
          <a:endParaRPr lang="en-US"/>
        </a:p>
      </dgm:t>
    </dgm:pt>
    <dgm:pt modelId="{5A18C1D2-F9D9-459B-8220-55B376E0DA0A}" type="sibTrans" cxnId="{37D20EE5-456D-4C9B-9464-C1E9D7334DDA}">
      <dgm:prSet/>
      <dgm:spPr/>
      <dgm:t>
        <a:bodyPr/>
        <a:lstStyle/>
        <a:p>
          <a:endParaRPr lang="en-US"/>
        </a:p>
      </dgm:t>
    </dgm:pt>
    <dgm:pt modelId="{2FDD5A05-F5C3-4FDC-BFFA-8C548695E4EC}">
      <dgm:prSet phldrT="[Text]" custT="1"/>
      <dgm:spPr>
        <a:solidFill>
          <a:srgbClr val="9F9F9F"/>
        </a:solidFill>
        <a:ln>
          <a:solidFill>
            <a:schemeClr val="accent5"/>
          </a:solidFill>
        </a:ln>
      </dgm:spPr>
      <dgm:t>
        <a:bodyPr anchor="t"/>
        <a:lstStyle/>
        <a:p>
          <a:pPr>
            <a:lnSpc>
              <a:spcPct val="114000"/>
            </a:lnSpc>
            <a:spcAft>
              <a:spcPts val="600"/>
            </a:spcAft>
          </a:pPr>
          <a:r>
            <a:rPr lang="en-US" sz="2400" b="1" dirty="0" smtClean="0">
              <a:solidFill>
                <a:schemeClr val="accent5"/>
              </a:solidFill>
              <a:latin typeface="Verdana" pitchFamily="34" charset="0"/>
            </a:rPr>
            <a:t>Provide technical leadership</a:t>
          </a:r>
        </a:p>
        <a:p>
          <a:pPr>
            <a:lnSpc>
              <a:spcPct val="100000"/>
            </a:lnSpc>
            <a:spcAft>
              <a:spcPts val="600"/>
            </a:spcAft>
          </a:pPr>
          <a:endParaRPr lang="en-US" sz="2400" b="1" dirty="0" smtClean="0">
            <a:solidFill>
              <a:schemeClr val="accent5"/>
            </a:solidFill>
            <a:latin typeface="Verdana" pitchFamily="34" charset="0"/>
          </a:endParaRPr>
        </a:p>
      </dgm:t>
    </dgm:pt>
    <dgm:pt modelId="{8C1FFFEE-BCE8-4B54-B509-C937681E4A31}" type="parTrans" cxnId="{1FC16137-39D7-4263-8A55-4F0B798D7551}">
      <dgm:prSet/>
      <dgm:spPr/>
      <dgm:t>
        <a:bodyPr/>
        <a:lstStyle/>
        <a:p>
          <a:endParaRPr lang="en-US"/>
        </a:p>
      </dgm:t>
    </dgm:pt>
    <dgm:pt modelId="{DD3D00FB-337C-4CD6-8AB0-F794A584811A}" type="sibTrans" cxnId="{1FC16137-39D7-4263-8A55-4F0B798D7551}">
      <dgm:prSet/>
      <dgm:spPr/>
      <dgm:t>
        <a:bodyPr/>
        <a:lstStyle/>
        <a:p>
          <a:endParaRPr lang="en-US"/>
        </a:p>
      </dgm:t>
    </dgm:pt>
    <dgm:pt modelId="{2C564BF7-D72D-43C8-9B98-4A88A4592401}" type="pres">
      <dgm:prSet presAssocID="{D1EDC66E-0E89-442F-92A6-49168578719D}" presName="diagram" presStyleCnt="0">
        <dgm:presLayoutVars>
          <dgm:chMax val="1"/>
          <dgm:dir/>
          <dgm:animLvl val="ctr"/>
          <dgm:resizeHandles val="exact"/>
        </dgm:presLayoutVars>
      </dgm:prSet>
      <dgm:spPr/>
      <dgm:t>
        <a:bodyPr/>
        <a:lstStyle/>
        <a:p>
          <a:endParaRPr lang="en-US"/>
        </a:p>
      </dgm:t>
    </dgm:pt>
    <dgm:pt modelId="{71D814D2-5B6E-47E2-B291-4C81B221F257}" type="pres">
      <dgm:prSet presAssocID="{D1EDC66E-0E89-442F-92A6-49168578719D}" presName="matrix" presStyleCnt="0"/>
      <dgm:spPr/>
      <dgm:t>
        <a:bodyPr/>
        <a:lstStyle/>
        <a:p>
          <a:endParaRPr lang="en-US"/>
        </a:p>
      </dgm:t>
    </dgm:pt>
    <dgm:pt modelId="{A7F94403-0438-4281-86CD-7C0F5F351A50}" type="pres">
      <dgm:prSet presAssocID="{D1EDC66E-0E89-442F-92A6-49168578719D}" presName="tile1" presStyleLbl="node1" presStyleIdx="0" presStyleCnt="4" custLinFactNeighborX="0" custLinFactNeighborY="-2786"/>
      <dgm:spPr/>
      <dgm:t>
        <a:bodyPr/>
        <a:lstStyle/>
        <a:p>
          <a:endParaRPr lang="en-US"/>
        </a:p>
      </dgm:t>
    </dgm:pt>
    <dgm:pt modelId="{2057C94A-0DBB-4A74-B62A-A7CDF67E18C0}" type="pres">
      <dgm:prSet presAssocID="{D1EDC66E-0E89-442F-92A6-49168578719D}" presName="tile1text" presStyleLbl="node1" presStyleIdx="0" presStyleCnt="4">
        <dgm:presLayoutVars>
          <dgm:chMax val="0"/>
          <dgm:chPref val="0"/>
          <dgm:bulletEnabled val="1"/>
        </dgm:presLayoutVars>
      </dgm:prSet>
      <dgm:spPr/>
      <dgm:t>
        <a:bodyPr/>
        <a:lstStyle/>
        <a:p>
          <a:endParaRPr lang="en-US"/>
        </a:p>
      </dgm:t>
    </dgm:pt>
    <dgm:pt modelId="{F27B6EBF-E6DE-4F16-A2A1-94853220D8D7}" type="pres">
      <dgm:prSet presAssocID="{D1EDC66E-0E89-442F-92A6-49168578719D}" presName="tile2" presStyleLbl="node1" presStyleIdx="1" presStyleCnt="4"/>
      <dgm:spPr/>
      <dgm:t>
        <a:bodyPr/>
        <a:lstStyle/>
        <a:p>
          <a:endParaRPr lang="en-US"/>
        </a:p>
      </dgm:t>
    </dgm:pt>
    <dgm:pt modelId="{194BFFFE-5C94-4E8D-A744-B88D50273686}" type="pres">
      <dgm:prSet presAssocID="{D1EDC66E-0E89-442F-92A6-49168578719D}" presName="tile2text" presStyleLbl="node1" presStyleIdx="1" presStyleCnt="4">
        <dgm:presLayoutVars>
          <dgm:chMax val="0"/>
          <dgm:chPref val="0"/>
          <dgm:bulletEnabled val="1"/>
        </dgm:presLayoutVars>
      </dgm:prSet>
      <dgm:spPr/>
      <dgm:t>
        <a:bodyPr/>
        <a:lstStyle/>
        <a:p>
          <a:endParaRPr lang="en-US"/>
        </a:p>
      </dgm:t>
    </dgm:pt>
    <dgm:pt modelId="{ED43D9A9-3432-4C65-B935-84E28A8AD357}" type="pres">
      <dgm:prSet presAssocID="{D1EDC66E-0E89-442F-92A6-49168578719D}" presName="tile3" presStyleLbl="node1" presStyleIdx="2" presStyleCnt="4"/>
      <dgm:spPr/>
      <dgm:t>
        <a:bodyPr/>
        <a:lstStyle/>
        <a:p>
          <a:endParaRPr lang="en-US"/>
        </a:p>
      </dgm:t>
    </dgm:pt>
    <dgm:pt modelId="{D89EF9C2-D71B-460A-8A0A-1AD0D9CED966}" type="pres">
      <dgm:prSet presAssocID="{D1EDC66E-0E89-442F-92A6-49168578719D}" presName="tile3text" presStyleLbl="node1" presStyleIdx="2" presStyleCnt="4">
        <dgm:presLayoutVars>
          <dgm:chMax val="0"/>
          <dgm:chPref val="0"/>
          <dgm:bulletEnabled val="1"/>
        </dgm:presLayoutVars>
      </dgm:prSet>
      <dgm:spPr/>
      <dgm:t>
        <a:bodyPr/>
        <a:lstStyle/>
        <a:p>
          <a:endParaRPr lang="en-US"/>
        </a:p>
      </dgm:t>
    </dgm:pt>
    <dgm:pt modelId="{505AD779-55E9-4A24-969B-45277A3CCC81}" type="pres">
      <dgm:prSet presAssocID="{D1EDC66E-0E89-442F-92A6-49168578719D}" presName="tile4" presStyleLbl="node1" presStyleIdx="3" presStyleCnt="4"/>
      <dgm:spPr/>
      <dgm:t>
        <a:bodyPr/>
        <a:lstStyle/>
        <a:p>
          <a:endParaRPr lang="en-US"/>
        </a:p>
      </dgm:t>
    </dgm:pt>
    <dgm:pt modelId="{E486A2E2-7DED-420B-A0A3-A2E8830799C2}" type="pres">
      <dgm:prSet presAssocID="{D1EDC66E-0E89-442F-92A6-49168578719D}" presName="tile4text" presStyleLbl="node1" presStyleIdx="3" presStyleCnt="4">
        <dgm:presLayoutVars>
          <dgm:chMax val="0"/>
          <dgm:chPref val="0"/>
          <dgm:bulletEnabled val="1"/>
        </dgm:presLayoutVars>
      </dgm:prSet>
      <dgm:spPr/>
      <dgm:t>
        <a:bodyPr/>
        <a:lstStyle/>
        <a:p>
          <a:endParaRPr lang="en-US"/>
        </a:p>
      </dgm:t>
    </dgm:pt>
    <dgm:pt modelId="{30A9DBAA-6E6A-4158-B2D2-65E5BEA6EF16}" type="pres">
      <dgm:prSet presAssocID="{D1EDC66E-0E89-442F-92A6-49168578719D}" presName="centerTile" presStyleLbl="fgShp" presStyleIdx="0" presStyleCnt="1" custScaleX="244898" custScaleY="75000" custLinFactNeighborY="-1242">
        <dgm:presLayoutVars>
          <dgm:chMax val="0"/>
          <dgm:chPref val="0"/>
        </dgm:presLayoutVars>
      </dgm:prSet>
      <dgm:spPr/>
      <dgm:t>
        <a:bodyPr/>
        <a:lstStyle/>
        <a:p>
          <a:endParaRPr lang="en-US"/>
        </a:p>
      </dgm:t>
    </dgm:pt>
  </dgm:ptLst>
  <dgm:cxnLst>
    <dgm:cxn modelId="{EA39CF5B-7EF1-40E5-8980-4FF078B1022B}" type="presOf" srcId="{FB289105-297B-40D1-9915-DC16D6B6A02A}" destId="{ED43D9A9-3432-4C65-B935-84E28A8AD357}" srcOrd="0" destOrd="0" presId="urn:microsoft.com/office/officeart/2005/8/layout/matrix1"/>
    <dgm:cxn modelId="{CBC08D20-27BA-4895-A23A-31DDBA25D355}" srcId="{9ADF2DD7-70C5-4952-8CCC-11C5E30770DF}" destId="{6B39B7EC-A264-4C25-8E2E-31DAFAFBD9E0}" srcOrd="0" destOrd="0" parTransId="{87B3FCF8-527E-466F-A1AB-7ECA80BB336A}" sibTransId="{0CC589D3-CAC8-441C-B779-16BC114BA975}"/>
    <dgm:cxn modelId="{EE0CA9E7-6E5D-472F-84FE-D52283664B5B}" type="presOf" srcId="{D1EDC66E-0E89-442F-92A6-49168578719D}" destId="{2C564BF7-D72D-43C8-9B98-4A88A4592401}" srcOrd="0" destOrd="0" presId="urn:microsoft.com/office/officeart/2005/8/layout/matrix1"/>
    <dgm:cxn modelId="{1928A428-05A6-40BA-BEC5-6219E9B4EBB1}" type="presOf" srcId="{6B39B7EC-A264-4C25-8E2E-31DAFAFBD9E0}" destId="{2057C94A-0DBB-4A74-B62A-A7CDF67E18C0}" srcOrd="1" destOrd="0" presId="urn:microsoft.com/office/officeart/2005/8/layout/matrix1"/>
    <dgm:cxn modelId="{9123FF81-0EF0-4A28-85B7-8090184D6F9B}" type="presOf" srcId="{319D21A4-9A1A-4A98-88F1-421D0CDADC91}" destId="{194BFFFE-5C94-4E8D-A744-B88D50273686}" srcOrd="1" destOrd="0" presId="urn:microsoft.com/office/officeart/2005/8/layout/matrix1"/>
    <dgm:cxn modelId="{B470B585-791D-489E-9D51-9531AFF2C27B}" type="presOf" srcId="{319D21A4-9A1A-4A98-88F1-421D0CDADC91}" destId="{F27B6EBF-E6DE-4F16-A2A1-94853220D8D7}" srcOrd="0" destOrd="0" presId="urn:microsoft.com/office/officeart/2005/8/layout/matrix1"/>
    <dgm:cxn modelId="{40DC7B7A-B706-4D1F-A5F3-154A16737DA2}" type="presOf" srcId="{2FDD5A05-F5C3-4FDC-BFFA-8C548695E4EC}" destId="{505AD779-55E9-4A24-969B-45277A3CCC81}" srcOrd="0" destOrd="0" presId="urn:microsoft.com/office/officeart/2005/8/layout/matrix1"/>
    <dgm:cxn modelId="{BFF77095-EA08-4762-936D-FF6EBDFF1D70}" srcId="{9ADF2DD7-70C5-4952-8CCC-11C5E30770DF}" destId="{319D21A4-9A1A-4A98-88F1-421D0CDADC91}" srcOrd="1" destOrd="0" parTransId="{FD5D90C6-DC05-4C16-85D9-09E53248BF7D}" sibTransId="{D9CC2985-7DC5-4517-8D78-D9E508FE92EE}"/>
    <dgm:cxn modelId="{9DE082E0-F48E-4AB1-8B75-04B667CA3D49}" type="presOf" srcId="{FB289105-297B-40D1-9915-DC16D6B6A02A}" destId="{D89EF9C2-D71B-460A-8A0A-1AD0D9CED966}" srcOrd="1" destOrd="0" presId="urn:microsoft.com/office/officeart/2005/8/layout/matrix1"/>
    <dgm:cxn modelId="{8CDAC64C-6719-4DFF-AEE1-95905CF631A3}" type="presOf" srcId="{9ADF2DD7-70C5-4952-8CCC-11C5E30770DF}" destId="{30A9DBAA-6E6A-4158-B2D2-65E5BEA6EF16}" srcOrd="0" destOrd="0" presId="urn:microsoft.com/office/officeart/2005/8/layout/matrix1"/>
    <dgm:cxn modelId="{C3EDD8DC-4B6E-4A99-94F3-6CDBE55363AD}" type="presOf" srcId="{2FDD5A05-F5C3-4FDC-BFFA-8C548695E4EC}" destId="{E486A2E2-7DED-420B-A0A3-A2E8830799C2}" srcOrd="1" destOrd="0" presId="urn:microsoft.com/office/officeart/2005/8/layout/matrix1"/>
    <dgm:cxn modelId="{84DF0700-9048-477A-8168-59F7E19D6632}" srcId="{D1EDC66E-0E89-442F-92A6-49168578719D}" destId="{9ADF2DD7-70C5-4952-8CCC-11C5E30770DF}" srcOrd="0" destOrd="0" parTransId="{20940B1F-481F-4BEC-BEB4-88A5AA0CD9A0}" sibTransId="{F814D078-E035-477A-A2F1-1C355EEA2173}"/>
    <dgm:cxn modelId="{76D21F21-D3FF-4081-81FA-00E2FFB0D0E1}" type="presOf" srcId="{6B39B7EC-A264-4C25-8E2E-31DAFAFBD9E0}" destId="{A7F94403-0438-4281-86CD-7C0F5F351A50}" srcOrd="0" destOrd="0" presId="urn:microsoft.com/office/officeart/2005/8/layout/matrix1"/>
    <dgm:cxn modelId="{1FC16137-39D7-4263-8A55-4F0B798D7551}" srcId="{9ADF2DD7-70C5-4952-8CCC-11C5E30770DF}" destId="{2FDD5A05-F5C3-4FDC-BFFA-8C548695E4EC}" srcOrd="3" destOrd="0" parTransId="{8C1FFFEE-BCE8-4B54-B509-C937681E4A31}" sibTransId="{DD3D00FB-337C-4CD6-8AB0-F794A584811A}"/>
    <dgm:cxn modelId="{37D20EE5-456D-4C9B-9464-C1E9D7334DDA}" srcId="{9ADF2DD7-70C5-4952-8CCC-11C5E30770DF}" destId="{FB289105-297B-40D1-9915-DC16D6B6A02A}" srcOrd="2" destOrd="0" parTransId="{E1F763C4-71F3-4AE6-8B9F-9312A9A863DB}" sibTransId="{5A18C1D2-F9D9-459B-8220-55B376E0DA0A}"/>
    <dgm:cxn modelId="{7FE495D7-8CDC-4122-A802-AFF31F118E58}" type="presParOf" srcId="{2C564BF7-D72D-43C8-9B98-4A88A4592401}" destId="{71D814D2-5B6E-47E2-B291-4C81B221F257}" srcOrd="0" destOrd="0" presId="urn:microsoft.com/office/officeart/2005/8/layout/matrix1"/>
    <dgm:cxn modelId="{6DF76339-34B4-4BD9-A36F-CFBD39C4DB4C}" type="presParOf" srcId="{71D814D2-5B6E-47E2-B291-4C81B221F257}" destId="{A7F94403-0438-4281-86CD-7C0F5F351A50}" srcOrd="0" destOrd="0" presId="urn:microsoft.com/office/officeart/2005/8/layout/matrix1"/>
    <dgm:cxn modelId="{F532FAF3-E97B-48F2-AB09-6F84CCE9C709}" type="presParOf" srcId="{71D814D2-5B6E-47E2-B291-4C81B221F257}" destId="{2057C94A-0DBB-4A74-B62A-A7CDF67E18C0}" srcOrd="1" destOrd="0" presId="urn:microsoft.com/office/officeart/2005/8/layout/matrix1"/>
    <dgm:cxn modelId="{004A3917-855F-441D-9FCE-7C3BC0DE89C2}" type="presParOf" srcId="{71D814D2-5B6E-47E2-B291-4C81B221F257}" destId="{F27B6EBF-E6DE-4F16-A2A1-94853220D8D7}" srcOrd="2" destOrd="0" presId="urn:microsoft.com/office/officeart/2005/8/layout/matrix1"/>
    <dgm:cxn modelId="{B8D89078-65FF-4B37-9BF9-CC1E74AD0703}" type="presParOf" srcId="{71D814D2-5B6E-47E2-B291-4C81B221F257}" destId="{194BFFFE-5C94-4E8D-A744-B88D50273686}" srcOrd="3" destOrd="0" presId="urn:microsoft.com/office/officeart/2005/8/layout/matrix1"/>
    <dgm:cxn modelId="{68D418EA-9BD0-4731-84D0-D24C1A9B6D5E}" type="presParOf" srcId="{71D814D2-5B6E-47E2-B291-4C81B221F257}" destId="{ED43D9A9-3432-4C65-B935-84E28A8AD357}" srcOrd="4" destOrd="0" presId="urn:microsoft.com/office/officeart/2005/8/layout/matrix1"/>
    <dgm:cxn modelId="{F8282A3A-08A6-4785-BFAC-4CC6E6D1F2DA}" type="presParOf" srcId="{71D814D2-5B6E-47E2-B291-4C81B221F257}" destId="{D89EF9C2-D71B-460A-8A0A-1AD0D9CED966}" srcOrd="5" destOrd="0" presId="urn:microsoft.com/office/officeart/2005/8/layout/matrix1"/>
    <dgm:cxn modelId="{34A11542-2061-4D30-88C7-7B0061E51A79}" type="presParOf" srcId="{71D814D2-5B6E-47E2-B291-4C81B221F257}" destId="{505AD779-55E9-4A24-969B-45277A3CCC81}" srcOrd="6" destOrd="0" presId="urn:microsoft.com/office/officeart/2005/8/layout/matrix1"/>
    <dgm:cxn modelId="{71AB7509-569C-4067-B340-51C80B913E25}" type="presParOf" srcId="{71D814D2-5B6E-47E2-B291-4C81B221F257}" destId="{E486A2E2-7DED-420B-A0A3-A2E8830799C2}" srcOrd="7" destOrd="0" presId="urn:microsoft.com/office/officeart/2005/8/layout/matrix1"/>
    <dgm:cxn modelId="{CDEAD12E-374B-491C-B79B-CC97DCC0E2E5}" type="presParOf" srcId="{2C564BF7-D72D-43C8-9B98-4A88A4592401}" destId="{30A9DBAA-6E6A-4158-B2D2-65E5BEA6EF16}"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006A0-0D80-4A59-A269-44D809419772}">
      <dsp:nvSpPr>
        <dsp:cNvPr id="0" name=""/>
        <dsp:cNvSpPr/>
      </dsp:nvSpPr>
      <dsp:spPr>
        <a:xfrm>
          <a:off x="0" y="1594336"/>
          <a:ext cx="8686800" cy="1992926"/>
        </a:xfrm>
        <a:prstGeom prst="notchedRightArrow">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sp>
    <dsp:sp modelId="{4B0DC2C9-35AC-49A5-9179-A0CF4ACA0A40}">
      <dsp:nvSpPr>
        <dsp:cNvPr id="0" name=""/>
        <dsp:cNvSpPr/>
      </dsp:nvSpPr>
      <dsp:spPr>
        <a:xfrm>
          <a:off x="1292" y="0"/>
          <a:ext cx="1729896"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b" anchorCtr="0">
          <a:noAutofit/>
        </a:bodyPr>
        <a:lstStyle/>
        <a:p>
          <a:pPr lvl="0" algn="ctr" defTabSz="711200" rtl="0">
            <a:lnSpc>
              <a:spcPct val="100000"/>
            </a:lnSpc>
            <a:spcBef>
              <a:spcPct val="0"/>
            </a:spcBef>
            <a:spcAft>
              <a:spcPts val="0"/>
            </a:spcAft>
          </a:pPr>
          <a:r>
            <a:rPr lang="en-US" sz="1600" b="0" kern="1200" dirty="0" smtClean="0"/>
            <a:t>Rational Pharmaceutical Management (RPM)  Worldwide  1992–2000</a:t>
          </a:r>
        </a:p>
      </dsp:txBody>
      <dsp:txXfrm>
        <a:off x="1292" y="0"/>
        <a:ext cx="1729896" cy="2072640"/>
      </dsp:txXfrm>
    </dsp:sp>
    <dsp:sp modelId="{D63D62F9-D129-47AF-9D96-579781563649}">
      <dsp:nvSpPr>
        <dsp:cNvPr id="0" name=""/>
        <dsp:cNvSpPr/>
      </dsp:nvSpPr>
      <dsp:spPr>
        <a:xfrm>
          <a:off x="660499"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3C070AFD-F914-4CDD-B6B2-4DE6516622C3}">
      <dsp:nvSpPr>
        <dsp:cNvPr id="0" name=""/>
        <dsp:cNvSpPr/>
      </dsp:nvSpPr>
      <dsp:spPr>
        <a:xfrm>
          <a:off x="1676402" y="3108960"/>
          <a:ext cx="1269888"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t" anchorCtr="0">
          <a:noAutofit/>
        </a:bodyPr>
        <a:lstStyle/>
        <a:p>
          <a:pPr lvl="0" algn="ctr" defTabSz="711200" rtl="0">
            <a:lnSpc>
              <a:spcPct val="100000"/>
            </a:lnSpc>
            <a:spcBef>
              <a:spcPct val="0"/>
            </a:spcBef>
            <a:spcAft>
              <a:spcPct val="35000"/>
            </a:spcAft>
          </a:pPr>
          <a:r>
            <a:rPr lang="en-US" sz="1600" b="0" kern="1200" dirty="0" smtClean="0"/>
            <a:t>RPM Russia/NIS                    1993–2000</a:t>
          </a:r>
          <a:endParaRPr lang="en-US" sz="1600" b="0" kern="1200" dirty="0"/>
        </a:p>
      </dsp:txBody>
      <dsp:txXfrm>
        <a:off x="1676402" y="3108960"/>
        <a:ext cx="1269888" cy="2072640"/>
      </dsp:txXfrm>
    </dsp:sp>
    <dsp:sp modelId="{3145FE87-8C0F-4640-8FB1-B437F056406C}">
      <dsp:nvSpPr>
        <dsp:cNvPr id="0" name=""/>
        <dsp:cNvSpPr/>
      </dsp:nvSpPr>
      <dsp:spPr>
        <a:xfrm>
          <a:off x="2101482"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FF39F3B2-3AA6-4733-99E4-45C1D3DF35CE}">
      <dsp:nvSpPr>
        <dsp:cNvPr id="0" name=""/>
        <dsp:cNvSpPr/>
      </dsp:nvSpPr>
      <dsp:spPr>
        <a:xfrm>
          <a:off x="3069981" y="0"/>
          <a:ext cx="1159702"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b" anchorCtr="0">
          <a:noAutofit/>
        </a:bodyPr>
        <a:lstStyle/>
        <a:p>
          <a:pPr lvl="0" algn="ctr" defTabSz="711200" rtl="0">
            <a:lnSpc>
              <a:spcPct val="100000"/>
            </a:lnSpc>
            <a:spcBef>
              <a:spcPct val="0"/>
            </a:spcBef>
            <a:spcAft>
              <a:spcPct val="35000"/>
            </a:spcAft>
          </a:pPr>
          <a:r>
            <a:rPr lang="en-US" sz="1600" b="0" kern="1200" dirty="0" smtClean="0">
              <a:solidFill>
                <a:srgbClr val="294660"/>
              </a:solidFill>
            </a:rPr>
            <a:t>USP Drug Quality and Information Program    (USP DQI)            2000–2005</a:t>
          </a:r>
          <a:endParaRPr lang="en-US" sz="1600" b="0" kern="1200" dirty="0">
            <a:solidFill>
              <a:srgbClr val="294660"/>
            </a:solidFill>
          </a:endParaRPr>
        </a:p>
      </dsp:txBody>
      <dsp:txXfrm>
        <a:off x="3069981" y="0"/>
        <a:ext cx="1159702" cy="2072640"/>
      </dsp:txXfrm>
    </dsp:sp>
    <dsp:sp modelId="{B5BEDF69-B671-4397-8FA9-DED75E1E0079}">
      <dsp:nvSpPr>
        <dsp:cNvPr id="0" name=""/>
        <dsp:cNvSpPr/>
      </dsp:nvSpPr>
      <dsp:spPr>
        <a:xfrm>
          <a:off x="3359684"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51BDFCEC-723D-4E36-AF45-20902FA885FC}">
      <dsp:nvSpPr>
        <dsp:cNvPr id="0" name=""/>
        <dsp:cNvSpPr/>
      </dsp:nvSpPr>
      <dsp:spPr>
        <a:xfrm>
          <a:off x="4264136" y="3108960"/>
          <a:ext cx="1186954"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t" anchorCtr="0">
          <a:noAutofit/>
        </a:bodyPr>
        <a:lstStyle/>
        <a:p>
          <a:pPr lvl="0" algn="ctr" defTabSz="711200" rtl="0">
            <a:lnSpc>
              <a:spcPct val="100000"/>
            </a:lnSpc>
            <a:spcBef>
              <a:spcPct val="0"/>
            </a:spcBef>
            <a:spcAft>
              <a:spcPct val="35000"/>
            </a:spcAft>
          </a:pPr>
          <a:r>
            <a:rPr lang="en-US" sz="1600" b="0" kern="1200" dirty="0" smtClean="0"/>
            <a:t>DQI Extended                    2005–2010</a:t>
          </a:r>
          <a:endParaRPr lang="en-US" sz="1600" b="0" kern="1200" dirty="0"/>
        </a:p>
      </dsp:txBody>
      <dsp:txXfrm>
        <a:off x="4264136" y="3108960"/>
        <a:ext cx="1186954" cy="2072640"/>
      </dsp:txXfrm>
    </dsp:sp>
    <dsp:sp modelId="{271CA467-8B2D-4E7B-B51B-97D9C768850F}">
      <dsp:nvSpPr>
        <dsp:cNvPr id="0" name=""/>
        <dsp:cNvSpPr/>
      </dsp:nvSpPr>
      <dsp:spPr>
        <a:xfrm>
          <a:off x="4651873"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0FE441BF-DEC4-4554-A8FA-A9BCFE77B4D7}">
      <dsp:nvSpPr>
        <dsp:cNvPr id="0" name=""/>
        <dsp:cNvSpPr/>
      </dsp:nvSpPr>
      <dsp:spPr>
        <a:xfrm>
          <a:off x="5485543" y="0"/>
          <a:ext cx="1183874"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b" anchorCtr="0">
          <a:noAutofit/>
        </a:bodyPr>
        <a:lstStyle/>
        <a:p>
          <a:pPr lvl="0" algn="ctr" defTabSz="711200" rtl="0">
            <a:lnSpc>
              <a:spcPct val="100000"/>
            </a:lnSpc>
            <a:spcBef>
              <a:spcPct val="0"/>
            </a:spcBef>
            <a:spcAft>
              <a:spcPct val="35000"/>
            </a:spcAft>
          </a:pPr>
          <a:r>
            <a:rPr lang="en-US" sz="1600" b="0" kern="1200" dirty="0" smtClean="0"/>
            <a:t>Promoting the Quality of Medicines (PQM)               2009–2014</a:t>
          </a:r>
          <a:endParaRPr lang="en-US" sz="1600" b="0" kern="1200" dirty="0"/>
        </a:p>
      </dsp:txBody>
      <dsp:txXfrm>
        <a:off x="5485543" y="0"/>
        <a:ext cx="1183874" cy="2072640"/>
      </dsp:txXfrm>
    </dsp:sp>
    <dsp:sp modelId="{CD3E383E-3136-4B5D-B814-FE1133836EB5}">
      <dsp:nvSpPr>
        <dsp:cNvPr id="0" name=""/>
        <dsp:cNvSpPr/>
      </dsp:nvSpPr>
      <dsp:spPr>
        <a:xfrm>
          <a:off x="5871740"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3531FC51-D6E8-4B18-967A-E75383CE60EF}">
      <dsp:nvSpPr>
        <dsp:cNvPr id="0" name=""/>
        <dsp:cNvSpPr/>
      </dsp:nvSpPr>
      <dsp:spPr>
        <a:xfrm>
          <a:off x="6629398" y="3108960"/>
          <a:ext cx="1112957"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1440" rIns="0" bIns="91440" numCol="1" spcCol="1270" anchor="t" anchorCtr="0">
          <a:noAutofit/>
        </a:bodyPr>
        <a:lstStyle/>
        <a:p>
          <a:pPr lvl="0" algn="ctr" defTabSz="711200" rtl="0">
            <a:lnSpc>
              <a:spcPct val="90000"/>
            </a:lnSpc>
            <a:spcBef>
              <a:spcPct val="0"/>
            </a:spcBef>
            <a:spcAft>
              <a:spcPts val="0"/>
            </a:spcAft>
          </a:pPr>
          <a:r>
            <a:rPr lang="en-US" sz="1600" b="0" kern="1200" dirty="0" smtClean="0"/>
            <a:t>PQM Extended</a:t>
          </a:r>
        </a:p>
        <a:p>
          <a:pPr lvl="0" algn="ctr" defTabSz="711200" rtl="0">
            <a:lnSpc>
              <a:spcPct val="100000"/>
            </a:lnSpc>
            <a:spcBef>
              <a:spcPct val="0"/>
            </a:spcBef>
            <a:spcAft>
              <a:spcPts val="0"/>
            </a:spcAft>
          </a:pPr>
          <a:r>
            <a:rPr lang="en-US" sz="1600" b="0" kern="1200" dirty="0" smtClean="0"/>
            <a:t>2014-2019</a:t>
          </a:r>
        </a:p>
      </dsp:txBody>
      <dsp:txXfrm>
        <a:off x="6629398" y="3108960"/>
        <a:ext cx="1112957" cy="2072640"/>
      </dsp:txXfrm>
    </dsp:sp>
    <dsp:sp modelId="{69D5D7C9-8919-4CFF-88CD-8D2FFFF565D5}">
      <dsp:nvSpPr>
        <dsp:cNvPr id="0" name=""/>
        <dsp:cNvSpPr/>
      </dsp:nvSpPr>
      <dsp:spPr>
        <a:xfrm>
          <a:off x="7054608" y="2385059"/>
          <a:ext cx="411481" cy="411481"/>
        </a:xfrm>
        <a:prstGeom prst="ellipse">
          <a:avLst/>
        </a:prstGeom>
        <a:solidFill>
          <a:schemeClr val="accent6">
            <a:lumMod val="60000"/>
            <a:lumOff val="40000"/>
          </a:schemeClr>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F94403-0438-4281-86CD-7C0F5F351A50}">
      <dsp:nvSpPr>
        <dsp:cNvPr id="0" name=""/>
        <dsp:cNvSpPr/>
      </dsp:nvSpPr>
      <dsp:spPr>
        <a:xfrm rot="16200000">
          <a:off x="609600" y="-609600"/>
          <a:ext cx="2514599" cy="3733800"/>
        </a:xfrm>
        <a:prstGeom prst="round1Rect">
          <a:avLst/>
        </a:prstGeom>
        <a:solidFill>
          <a:schemeClr val="accent2">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b" anchorCtr="0">
          <a:noAutofit/>
        </a:bodyPr>
        <a:lstStyle/>
        <a:p>
          <a:pPr lvl="0" algn="ctr" defTabSz="1066800">
            <a:lnSpc>
              <a:spcPct val="114000"/>
            </a:lnSpc>
            <a:spcBef>
              <a:spcPct val="0"/>
            </a:spcBef>
            <a:spcAft>
              <a:spcPts val="600"/>
            </a:spcAft>
          </a:pPr>
          <a:r>
            <a:rPr lang="en-US" sz="2400" b="1" kern="1200" dirty="0" smtClean="0">
              <a:solidFill>
                <a:schemeClr val="accent5"/>
              </a:solidFill>
              <a:latin typeface="Verdana" pitchFamily="34" charset="0"/>
            </a:rPr>
            <a:t>Build capacity and strengthen QA/QC systems</a:t>
          </a:r>
          <a:endParaRPr lang="en-US" sz="1500" kern="1200" dirty="0">
            <a:solidFill>
              <a:schemeClr val="accent5"/>
            </a:solidFill>
          </a:endParaRPr>
        </a:p>
      </dsp:txBody>
      <dsp:txXfrm rot="5400000">
        <a:off x="0" y="0"/>
        <a:ext cx="3733800" cy="1885950"/>
      </dsp:txXfrm>
    </dsp:sp>
    <dsp:sp modelId="{F27B6EBF-E6DE-4F16-A2A1-94853220D8D7}">
      <dsp:nvSpPr>
        <dsp:cNvPr id="0" name=""/>
        <dsp:cNvSpPr/>
      </dsp:nvSpPr>
      <dsp:spPr>
        <a:xfrm>
          <a:off x="3733800" y="0"/>
          <a:ext cx="3733800" cy="2514599"/>
        </a:xfrm>
        <a:prstGeom prst="round1Rect">
          <a:avLst/>
        </a:prstGeom>
        <a:solidFill>
          <a:schemeClr val="accent3">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b" anchorCtr="0">
          <a:noAutofit/>
        </a:bodyPr>
        <a:lstStyle/>
        <a:p>
          <a:pPr lvl="0" algn="ctr" defTabSz="1066800">
            <a:lnSpc>
              <a:spcPct val="114000"/>
            </a:lnSpc>
            <a:spcBef>
              <a:spcPct val="0"/>
            </a:spcBef>
            <a:spcAft>
              <a:spcPts val="600"/>
            </a:spcAft>
          </a:pPr>
          <a:r>
            <a:rPr lang="en-US" sz="2400" b="1" kern="1200" dirty="0" smtClean="0">
              <a:solidFill>
                <a:schemeClr val="accent5"/>
              </a:solidFill>
              <a:latin typeface="Verdana" pitchFamily="34" charset="0"/>
            </a:rPr>
            <a:t>Help increase supply of QA medicines</a:t>
          </a:r>
        </a:p>
      </dsp:txBody>
      <dsp:txXfrm>
        <a:off x="3733800" y="0"/>
        <a:ext cx="3733800" cy="1885950"/>
      </dsp:txXfrm>
    </dsp:sp>
    <dsp:sp modelId="{ED43D9A9-3432-4C65-B935-84E28A8AD357}">
      <dsp:nvSpPr>
        <dsp:cNvPr id="0" name=""/>
        <dsp:cNvSpPr/>
      </dsp:nvSpPr>
      <dsp:spPr>
        <a:xfrm rot="10800000">
          <a:off x="0" y="2514599"/>
          <a:ext cx="3733800" cy="2514599"/>
        </a:xfrm>
        <a:prstGeom prst="round1Rect">
          <a:avLst/>
        </a:prstGeom>
        <a:solidFill>
          <a:srgbClr val="7A3400">
            <a:alpha val="72157"/>
          </a:srgb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b" anchorCtr="0">
          <a:noAutofit/>
        </a:bodyPr>
        <a:lstStyle/>
        <a:p>
          <a:pPr lvl="0" algn="ctr" defTabSz="1066800">
            <a:lnSpc>
              <a:spcPct val="114000"/>
            </a:lnSpc>
            <a:spcBef>
              <a:spcPct val="0"/>
            </a:spcBef>
            <a:spcAft>
              <a:spcPts val="0"/>
            </a:spcAft>
          </a:pPr>
          <a:r>
            <a:rPr lang="en-US" sz="2400" b="1" kern="1200" dirty="0" smtClean="0">
              <a:solidFill>
                <a:schemeClr val="accent5"/>
              </a:solidFill>
              <a:latin typeface="Verdana" pitchFamily="34" charset="0"/>
            </a:rPr>
            <a:t>Combat falsified, substandard and unapproved medicines</a:t>
          </a:r>
        </a:p>
      </dsp:txBody>
      <dsp:txXfrm rot="10800000">
        <a:off x="0" y="3143249"/>
        <a:ext cx="3733800" cy="1885950"/>
      </dsp:txXfrm>
    </dsp:sp>
    <dsp:sp modelId="{505AD779-55E9-4A24-969B-45277A3CCC81}">
      <dsp:nvSpPr>
        <dsp:cNvPr id="0" name=""/>
        <dsp:cNvSpPr/>
      </dsp:nvSpPr>
      <dsp:spPr>
        <a:xfrm rot="5400000">
          <a:off x="4343400" y="1904999"/>
          <a:ext cx="2514599" cy="3733800"/>
        </a:xfrm>
        <a:prstGeom prst="round1Rect">
          <a:avLst/>
        </a:prstGeom>
        <a:solidFill>
          <a:srgbClr val="9F9F9F"/>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114000"/>
            </a:lnSpc>
            <a:spcBef>
              <a:spcPct val="0"/>
            </a:spcBef>
            <a:spcAft>
              <a:spcPts val="600"/>
            </a:spcAft>
          </a:pPr>
          <a:r>
            <a:rPr lang="en-US" sz="2400" b="1" kern="1200" dirty="0" smtClean="0">
              <a:solidFill>
                <a:schemeClr val="accent5"/>
              </a:solidFill>
              <a:latin typeface="Verdana" pitchFamily="34" charset="0"/>
            </a:rPr>
            <a:t>Provide technical leadership</a:t>
          </a:r>
        </a:p>
        <a:p>
          <a:pPr lvl="0" algn="ctr" defTabSz="1066800">
            <a:lnSpc>
              <a:spcPct val="100000"/>
            </a:lnSpc>
            <a:spcBef>
              <a:spcPct val="0"/>
            </a:spcBef>
            <a:spcAft>
              <a:spcPts val="600"/>
            </a:spcAft>
          </a:pPr>
          <a:endParaRPr lang="en-US" sz="2400" b="1" kern="1200" dirty="0" smtClean="0">
            <a:solidFill>
              <a:schemeClr val="accent5"/>
            </a:solidFill>
            <a:latin typeface="Verdana" pitchFamily="34" charset="0"/>
          </a:endParaRPr>
        </a:p>
      </dsp:txBody>
      <dsp:txXfrm rot="-5400000">
        <a:off x="3733800" y="3143249"/>
        <a:ext cx="3733800" cy="1885950"/>
      </dsp:txXfrm>
    </dsp:sp>
    <dsp:sp modelId="{30A9DBAA-6E6A-4158-B2D2-65E5BEA6EF16}">
      <dsp:nvSpPr>
        <dsp:cNvPr id="0" name=""/>
        <dsp:cNvSpPr/>
      </dsp:nvSpPr>
      <dsp:spPr>
        <a:xfrm>
          <a:off x="990599" y="2027496"/>
          <a:ext cx="5486400" cy="942975"/>
        </a:xfrm>
        <a:prstGeom prst="roundRect">
          <a:avLst/>
        </a:prstGeom>
        <a:solidFill>
          <a:schemeClr val="accent2">
            <a:tint val="4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ts val="1000"/>
            </a:spcAft>
          </a:pPr>
          <a:r>
            <a:rPr lang="en-US" sz="2400" b="1" kern="1200" dirty="0" smtClean="0">
              <a:solidFill>
                <a:schemeClr val="tx1"/>
              </a:solidFill>
            </a:rPr>
            <a:t>Promoting the Quality of Medicines </a:t>
          </a:r>
        </a:p>
        <a:p>
          <a:pPr lvl="0" algn="ctr" defTabSz="1066800">
            <a:lnSpc>
              <a:spcPct val="100000"/>
            </a:lnSpc>
            <a:spcBef>
              <a:spcPct val="0"/>
            </a:spcBef>
            <a:spcAft>
              <a:spcPts val="1000"/>
            </a:spcAft>
          </a:pPr>
          <a:r>
            <a:rPr lang="en-US" sz="2400" b="1" kern="1200" dirty="0" smtClean="0">
              <a:solidFill>
                <a:schemeClr val="tx1"/>
              </a:solidFill>
            </a:rPr>
            <a:t>2009-2019</a:t>
          </a:r>
          <a:endParaRPr lang="en-US" sz="2400" b="1" kern="1200" dirty="0">
            <a:solidFill>
              <a:schemeClr val="tx1"/>
            </a:solidFill>
          </a:endParaRPr>
        </a:p>
      </dsp:txBody>
      <dsp:txXfrm>
        <a:off x="1036631" y="2073528"/>
        <a:ext cx="5394336" cy="85091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995843" cy="346949"/>
          </a:xfrm>
          <a:prstGeom prst="rect">
            <a:avLst/>
          </a:prstGeom>
        </p:spPr>
        <p:txBody>
          <a:bodyPr vert="horz" lIns="90654" tIns="45327" rIns="90654" bIns="45327"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5222247" y="1"/>
            <a:ext cx="3995843" cy="346949"/>
          </a:xfrm>
          <a:prstGeom prst="rect">
            <a:avLst/>
          </a:prstGeom>
        </p:spPr>
        <p:txBody>
          <a:bodyPr vert="horz" lIns="90654" tIns="45327" rIns="90654" bIns="45327" rtlCol="0"/>
          <a:lstStyle>
            <a:lvl1pPr algn="r">
              <a:defRPr sz="1200">
                <a:latin typeface="Arial" pitchFamily="34" charset="0"/>
              </a:defRPr>
            </a:lvl1pPr>
          </a:lstStyle>
          <a:p>
            <a:pPr>
              <a:defRPr/>
            </a:pPr>
            <a:fld id="{F1C45F6A-40E0-4620-AFF8-CD938FC1F2A1}" type="datetimeFigureOut">
              <a:rPr lang="en-US"/>
              <a:pPr>
                <a:defRPr/>
              </a:pPr>
              <a:t>11/2/2016</a:t>
            </a:fld>
            <a:endParaRPr lang="en-US"/>
          </a:p>
        </p:txBody>
      </p:sp>
      <p:sp>
        <p:nvSpPr>
          <p:cNvPr id="4" name="Footer Placeholder 3"/>
          <p:cNvSpPr>
            <a:spLocks noGrp="1"/>
          </p:cNvSpPr>
          <p:nvPr>
            <p:ph type="ftr" sz="quarter" idx="2"/>
          </p:nvPr>
        </p:nvSpPr>
        <p:spPr>
          <a:xfrm>
            <a:off x="1" y="6586061"/>
            <a:ext cx="3995843" cy="346949"/>
          </a:xfrm>
          <a:prstGeom prst="rect">
            <a:avLst/>
          </a:prstGeom>
        </p:spPr>
        <p:txBody>
          <a:bodyPr vert="horz" lIns="90654" tIns="45327" rIns="90654" bIns="45327"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5222247" y="6586061"/>
            <a:ext cx="3995843" cy="346949"/>
          </a:xfrm>
          <a:prstGeom prst="rect">
            <a:avLst/>
          </a:prstGeom>
        </p:spPr>
        <p:txBody>
          <a:bodyPr vert="horz" lIns="90654" tIns="45327" rIns="90654" bIns="45327" rtlCol="0" anchor="b"/>
          <a:lstStyle>
            <a:lvl1pPr algn="r">
              <a:defRPr sz="1200">
                <a:latin typeface="Arial" pitchFamily="34" charset="0"/>
              </a:defRPr>
            </a:lvl1pPr>
          </a:lstStyle>
          <a:p>
            <a:pPr>
              <a:defRPr/>
            </a:pPr>
            <a:fld id="{E4F42B92-72D5-44E4-9747-2A65B46D94B8}" type="slidenum">
              <a:rPr lang="en-US"/>
              <a:pPr>
                <a:defRPr/>
              </a:pPr>
              <a:t>‹#›</a:t>
            </a:fld>
            <a:endParaRPr lang="en-US"/>
          </a:p>
        </p:txBody>
      </p:sp>
    </p:spTree>
    <p:extLst>
      <p:ext uri="{BB962C8B-B14F-4D97-AF65-F5344CB8AC3E}">
        <p14:creationId xmlns:p14="http://schemas.microsoft.com/office/powerpoint/2010/main" val="3706237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1" y="1"/>
            <a:ext cx="3995843" cy="346949"/>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defRPr sz="1200">
                <a:latin typeface="Arial" pitchFamily="34" charset="0"/>
              </a:defRPr>
            </a:lvl1pPr>
          </a:lstStyle>
          <a:p>
            <a:pPr>
              <a:defRPr/>
            </a:pPr>
            <a:endParaRPr lang="en-US"/>
          </a:p>
        </p:txBody>
      </p:sp>
      <p:sp>
        <p:nvSpPr>
          <p:cNvPr id="128003" name="Rectangle 3"/>
          <p:cNvSpPr>
            <a:spLocks noGrp="1" noChangeArrowheads="1"/>
          </p:cNvSpPr>
          <p:nvPr>
            <p:ph type="dt" idx="1"/>
          </p:nvPr>
        </p:nvSpPr>
        <p:spPr bwMode="auto">
          <a:xfrm>
            <a:off x="5222247" y="1"/>
            <a:ext cx="3995843" cy="346949"/>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2876550" y="519113"/>
            <a:ext cx="3467100" cy="2600325"/>
          </a:xfrm>
          <a:prstGeom prst="rect">
            <a:avLst/>
          </a:prstGeom>
          <a:noFill/>
          <a:ln w="9525">
            <a:solidFill>
              <a:srgbClr val="000000"/>
            </a:solidFill>
            <a:miter lim="800000"/>
            <a:headEnd/>
            <a:tailEnd/>
          </a:ln>
        </p:spPr>
      </p:sp>
      <p:sp>
        <p:nvSpPr>
          <p:cNvPr id="128005" name="Rectangle 5"/>
          <p:cNvSpPr>
            <a:spLocks noGrp="1" noChangeArrowheads="1"/>
          </p:cNvSpPr>
          <p:nvPr>
            <p:ph type="body" sz="quarter" idx="3"/>
          </p:nvPr>
        </p:nvSpPr>
        <p:spPr bwMode="auto">
          <a:xfrm>
            <a:off x="922443" y="3294224"/>
            <a:ext cx="7375315" cy="3120151"/>
          </a:xfrm>
          <a:prstGeom prst="rect">
            <a:avLst/>
          </a:prstGeom>
          <a:noFill/>
          <a:ln w="9525">
            <a:noFill/>
            <a:miter lim="800000"/>
            <a:headEnd/>
            <a:tailEnd/>
          </a:ln>
          <a:effectLst/>
        </p:spPr>
        <p:txBody>
          <a:bodyPr vert="horz" wrap="square" lIns="90654" tIns="45327" rIns="90654" bIns="45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8006" name="Rectangle 6"/>
          <p:cNvSpPr>
            <a:spLocks noGrp="1" noChangeArrowheads="1"/>
          </p:cNvSpPr>
          <p:nvPr>
            <p:ph type="ftr" sz="quarter" idx="4"/>
          </p:nvPr>
        </p:nvSpPr>
        <p:spPr bwMode="auto">
          <a:xfrm>
            <a:off x="1" y="6586061"/>
            <a:ext cx="3995843" cy="346949"/>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defRPr sz="1200">
                <a:latin typeface="Arial" pitchFamily="34" charset="0"/>
              </a:defRPr>
            </a:lvl1pPr>
          </a:lstStyle>
          <a:p>
            <a:pPr>
              <a:defRPr/>
            </a:pPr>
            <a:endParaRPr lang="en-US"/>
          </a:p>
        </p:txBody>
      </p:sp>
      <p:sp>
        <p:nvSpPr>
          <p:cNvPr id="128007" name="Rectangle 7"/>
          <p:cNvSpPr>
            <a:spLocks noGrp="1" noChangeArrowheads="1"/>
          </p:cNvSpPr>
          <p:nvPr>
            <p:ph type="sldNum" sz="quarter" idx="5"/>
          </p:nvPr>
        </p:nvSpPr>
        <p:spPr bwMode="auto">
          <a:xfrm>
            <a:off x="5222247" y="6586061"/>
            <a:ext cx="3995843" cy="346949"/>
          </a:xfrm>
          <a:prstGeom prst="rect">
            <a:avLst/>
          </a:prstGeom>
          <a:noFill/>
          <a:ln w="9525">
            <a:noFill/>
            <a:miter lim="800000"/>
            <a:headEnd/>
            <a:tailEnd/>
          </a:ln>
          <a:effectLst/>
        </p:spPr>
        <p:txBody>
          <a:bodyPr vert="horz" wrap="square" lIns="90654" tIns="45327" rIns="90654" bIns="45327" numCol="1" anchor="b" anchorCtr="0" compatLnSpc="1">
            <a:prstTxWarp prst="textNoShape">
              <a:avLst/>
            </a:prstTxWarp>
          </a:bodyPr>
          <a:lstStyle>
            <a:lvl1pPr algn="r">
              <a:defRPr sz="1200">
                <a:latin typeface="Arial" pitchFamily="34" charset="0"/>
              </a:defRPr>
            </a:lvl1pPr>
          </a:lstStyle>
          <a:p>
            <a:pPr>
              <a:defRPr/>
            </a:pPr>
            <a:fld id="{9CA87FA5-D284-4952-BCA4-98BFDFEE7684}" type="slidenum">
              <a:rPr lang="en-US"/>
              <a:pPr>
                <a:defRPr/>
              </a:pPr>
              <a:t>‹#›</a:t>
            </a:fld>
            <a:endParaRPr lang="en-US"/>
          </a:p>
        </p:txBody>
      </p:sp>
    </p:spTree>
    <p:extLst>
      <p:ext uri="{BB962C8B-B14F-4D97-AF65-F5344CB8AC3E}">
        <p14:creationId xmlns:p14="http://schemas.microsoft.com/office/powerpoint/2010/main" val="25048388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 a more concise title - example on this slide.  I do not think it is necessary to specify "Overview" </a:t>
            </a:r>
          </a:p>
          <a:p>
            <a:endParaRPr lang="en-US" dirty="0" smtClean="0"/>
          </a:p>
          <a:p>
            <a:r>
              <a:rPr lang="en-US" dirty="0" smtClean="0"/>
              <a:t>General notes</a:t>
            </a:r>
            <a:r>
              <a:rPr lang="en-US" baseline="0" dirty="0" smtClean="0"/>
              <a:t> on presentation – </a:t>
            </a:r>
            <a:endParaRPr lang="en-US" dirty="0" smtClean="0"/>
          </a:p>
          <a:p>
            <a:r>
              <a:rPr lang="en-US" dirty="0" smtClean="0"/>
              <a:t>since PQM is prominent on every slide, it is not necessary to repeat it over-often in the body of the slide text or headings.  </a:t>
            </a:r>
          </a:p>
          <a:p>
            <a:endParaRPr lang="en-US" dirty="0" smtClean="0"/>
          </a:p>
          <a:p>
            <a:r>
              <a:rPr lang="en-US" dirty="0" smtClean="0"/>
              <a:t>I realize the (a) this is not a training and (b) this is needed right away, so I offer the following for the next revision:</a:t>
            </a:r>
          </a:p>
          <a:p>
            <a:r>
              <a:rPr lang="en-US" dirty="0" smtClean="0"/>
              <a:t>There are some very densely packed slides.  I would recommend cutting down the verbiage</a:t>
            </a:r>
            <a:r>
              <a:rPr lang="en-US" baseline="0" dirty="0" smtClean="0"/>
              <a:t> per slide to have only the minimal major points, so that the focus of the audience will be on the strength of your presentation of the information.  Otherwise, people are going to be reading while you’re speaking, and they will miss the full impact of your message.  </a:t>
            </a:r>
          </a:p>
          <a:p>
            <a:endParaRPr lang="en-US" baseline="0" dirty="0" smtClean="0"/>
          </a:p>
          <a:p>
            <a:r>
              <a:rPr lang="en-US" baseline="0" dirty="0" smtClean="0"/>
              <a:t>The graphics need work.  At a minimum, they should have the same color scheme.  Some are slightly distorted and/or of lower resolution than optimal.    </a:t>
            </a:r>
            <a:endParaRPr lang="en-US" dirty="0"/>
          </a:p>
        </p:txBody>
      </p:sp>
      <p:sp>
        <p:nvSpPr>
          <p:cNvPr id="4" name="Slide Number Placeholder 3"/>
          <p:cNvSpPr>
            <a:spLocks noGrp="1"/>
          </p:cNvSpPr>
          <p:nvPr>
            <p:ph type="sldNum" sz="quarter" idx="10"/>
          </p:nvPr>
        </p:nvSpPr>
        <p:spPr/>
        <p:txBody>
          <a:bodyPr/>
          <a:lstStyle/>
          <a:p>
            <a:pPr>
              <a:defRPr/>
            </a:pPr>
            <a:fld id="{9CA87FA5-D284-4952-BCA4-98BFDFEE7684}" type="slidenum">
              <a:rPr lang="en-US" smtClean="0"/>
              <a:pPr>
                <a:defRPr/>
              </a:pPr>
              <a:t>2</a:t>
            </a:fld>
            <a:endParaRPr lang="en-US"/>
          </a:p>
        </p:txBody>
      </p:sp>
    </p:spTree>
    <p:extLst>
      <p:ext uri="{BB962C8B-B14F-4D97-AF65-F5344CB8AC3E}">
        <p14:creationId xmlns:p14="http://schemas.microsoft.com/office/powerpoint/2010/main" val="2422171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Changed from 000,000 to M --  from a distance the multiple zeroes can be hard to see and distracting</a:t>
            </a:r>
            <a:endParaRPr lang="en-US" dirty="0"/>
          </a:p>
        </p:txBody>
      </p:sp>
      <p:sp>
        <p:nvSpPr>
          <p:cNvPr id="4" name="Slide Number Placeholder 3"/>
          <p:cNvSpPr>
            <a:spLocks noGrp="1"/>
          </p:cNvSpPr>
          <p:nvPr>
            <p:ph type="sldNum" sz="quarter" idx="10"/>
          </p:nvPr>
        </p:nvSpPr>
        <p:spPr/>
        <p:txBody>
          <a:bodyPr/>
          <a:lstStyle/>
          <a:p>
            <a:pPr>
              <a:defRPr/>
            </a:pPr>
            <a:fld id="{9CA87FA5-D284-4952-BCA4-98BFDFEE7684}" type="slidenum">
              <a:rPr lang="en-US" smtClean="0"/>
              <a:pPr>
                <a:defRPr/>
              </a:pPr>
              <a:t>7</a:t>
            </a:fld>
            <a:endParaRPr lang="en-US"/>
          </a:p>
        </p:txBody>
      </p:sp>
    </p:spTree>
    <p:extLst>
      <p:ext uri="{BB962C8B-B14F-4D97-AF65-F5344CB8AC3E}">
        <p14:creationId xmlns:p14="http://schemas.microsoft.com/office/powerpoint/2010/main" val="114589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p:txBody>
          <a:bodyPr wrap="square" numCol="1" anchor="t" anchorCtr="0" compatLnSpc="1">
            <a:prstTxWarp prst="textNoShape">
              <a:avLst/>
            </a:prstTxWarp>
            <a:normAutofit fontScale="92500" lnSpcReduction="10000"/>
          </a:bodyPr>
          <a:lstStyle/>
          <a:p>
            <a:pPr lvl="1" eaLnBrk="1" fontAlgn="auto" hangingPunct="1">
              <a:lnSpc>
                <a:spcPct val="90000"/>
              </a:lnSpc>
              <a:spcBef>
                <a:spcPts val="0"/>
              </a:spcBef>
              <a:spcAft>
                <a:spcPts val="0"/>
              </a:spcAft>
              <a:defRPr/>
            </a:pPr>
            <a:r>
              <a:rPr lang="en-US" sz="2100" dirty="0">
                <a:latin typeface="Times New Roman" pitchFamily="18" charset="0"/>
              </a:rPr>
              <a:t>Strengthening medicines quality assurance systems, </a:t>
            </a:r>
            <a:r>
              <a:rPr lang="en-US" sz="1900" i="1" dirty="0">
                <a:latin typeface="Times New Roman" pitchFamily="18" charset="0"/>
              </a:rPr>
              <a:t>e.g. national quality control labs and medicine regulatory authorities</a:t>
            </a:r>
          </a:p>
          <a:p>
            <a:pPr lvl="1" eaLnBrk="1" fontAlgn="auto" hangingPunct="1">
              <a:lnSpc>
                <a:spcPct val="90000"/>
              </a:lnSpc>
              <a:spcBef>
                <a:spcPts val="0"/>
              </a:spcBef>
              <a:spcAft>
                <a:spcPts val="0"/>
              </a:spcAft>
              <a:defRPr/>
            </a:pPr>
            <a:r>
              <a:rPr lang="en-US" sz="2100" dirty="0">
                <a:latin typeface="Times New Roman" pitchFamily="18" charset="0"/>
              </a:rPr>
              <a:t>Improving the supply of quality-assured medicines</a:t>
            </a:r>
            <a:r>
              <a:rPr lang="en-US" sz="1900" i="1" dirty="0">
                <a:latin typeface="Times New Roman" pitchFamily="18" charset="0"/>
              </a:rPr>
              <a:t>, e.g. supporting WHO prequalification, assisting select manufacturers in GMP compliance and dossier preparation</a:t>
            </a:r>
          </a:p>
          <a:p>
            <a:pPr lvl="1" eaLnBrk="1" fontAlgn="auto" hangingPunct="1">
              <a:lnSpc>
                <a:spcPct val="90000"/>
              </a:lnSpc>
              <a:spcBef>
                <a:spcPts val="0"/>
              </a:spcBef>
              <a:spcAft>
                <a:spcPts val="0"/>
              </a:spcAft>
              <a:defRPr/>
            </a:pPr>
            <a:r>
              <a:rPr lang="en-US" sz="2100" dirty="0">
                <a:latin typeface="Times New Roman" pitchFamily="18" charset="0"/>
              </a:rPr>
              <a:t>Combating substandard and counterfeit medicines</a:t>
            </a:r>
            <a:r>
              <a:rPr lang="en-US" sz="1900" b="1" dirty="0">
                <a:latin typeface="Times New Roman" pitchFamily="18" charset="0"/>
              </a:rPr>
              <a:t>, </a:t>
            </a:r>
            <a:r>
              <a:rPr lang="en-US" sz="1900" i="1" dirty="0">
                <a:latin typeface="Times New Roman" pitchFamily="18" charset="0"/>
              </a:rPr>
              <a:t>e.g. through post-marketing surveillance of medicine quality, international collaborations</a:t>
            </a:r>
          </a:p>
          <a:p>
            <a:pPr lvl="1" eaLnBrk="1" fontAlgn="auto" hangingPunct="1">
              <a:lnSpc>
                <a:spcPct val="90000"/>
              </a:lnSpc>
              <a:spcBef>
                <a:spcPts val="0"/>
              </a:spcBef>
              <a:spcAft>
                <a:spcPts val="0"/>
              </a:spcAft>
              <a:defRPr/>
            </a:pPr>
            <a:r>
              <a:rPr lang="en-US" sz="2100" dirty="0">
                <a:latin typeface="Times New Roman" pitchFamily="18" charset="0"/>
              </a:rPr>
              <a:t>Providing technical assistance and global advocacy</a:t>
            </a:r>
            <a:r>
              <a:rPr lang="en-US" sz="1900" i="1" dirty="0">
                <a:latin typeface="Times New Roman" pitchFamily="18" charset="0"/>
              </a:rPr>
              <a:t>, e.g. through field-based research (cf. Quality of Antimalarials in Sub-Saharan Africa (QAMSA) Report), technical evaluation of screening tools</a:t>
            </a:r>
          </a:p>
          <a:p>
            <a:pPr lvl="1" eaLnBrk="1" fontAlgn="auto" hangingPunct="1">
              <a:lnSpc>
                <a:spcPct val="90000"/>
              </a:lnSpc>
              <a:spcBef>
                <a:spcPts val="0"/>
              </a:spcBef>
              <a:spcAft>
                <a:spcPts val="0"/>
              </a:spcAft>
              <a:defRPr/>
            </a:pPr>
            <a:r>
              <a:rPr lang="en-US" sz="2100" dirty="0">
                <a:latin typeface="Times New Roman" pitchFamily="18" charset="0"/>
              </a:rPr>
              <a:t>Developing public product standards</a:t>
            </a:r>
            <a:r>
              <a:rPr lang="en-US" sz="1900" dirty="0">
                <a:latin typeface="Times New Roman" pitchFamily="18" charset="0"/>
              </a:rPr>
              <a:t>, </a:t>
            </a:r>
            <a:r>
              <a:rPr lang="en-US" sz="1900" i="1" dirty="0">
                <a:latin typeface="Times New Roman" pitchFamily="18" charset="0"/>
              </a:rPr>
              <a:t>e.g. pharmacopeial monographs for procurement purposes and for the analysis of medicine quality</a:t>
            </a:r>
          </a:p>
          <a:p>
            <a:pPr eaLnBrk="1" fontAlgn="auto" hangingPunct="1">
              <a:spcBef>
                <a:spcPts val="0"/>
              </a:spcBef>
              <a:spcAft>
                <a:spcPts val="0"/>
              </a:spcAft>
              <a:defRPr/>
            </a:pPr>
            <a:endParaRPr lang="en-US" dirty="0" smtClean="0">
              <a:latin typeface="Arial" charset="0"/>
            </a:endParaRPr>
          </a:p>
        </p:txBody>
      </p:sp>
      <p:sp>
        <p:nvSpPr>
          <p:cNvPr id="29700" name="Slide Number Placeholder 3"/>
          <p:cNvSpPr txBox="1">
            <a:spLocks noGrp="1"/>
          </p:cNvSpPr>
          <p:nvPr/>
        </p:nvSpPr>
        <p:spPr bwMode="auto">
          <a:xfrm>
            <a:off x="5221859" y="6586069"/>
            <a:ext cx="3996256" cy="34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54" tIns="47827" rIns="95654" bIns="47827"/>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CD5D22A-AAB3-4050-BBB7-E57E54678C9E}" type="slidenum">
              <a:rPr lang="en-US" altLang="en-US" sz="2900">
                <a:solidFill>
                  <a:srgbClr val="000000"/>
                </a:solidFill>
                <a:latin typeface="Times" pitchFamily="18" charset="0"/>
                <a:sym typeface="Times" pitchFamily="18" charset="0"/>
              </a:rPr>
              <a:pPr eaLnBrk="1" hangingPunct="1">
                <a:spcBef>
                  <a:spcPct val="0"/>
                </a:spcBef>
              </a:pPr>
              <a:t>8</a:t>
            </a:fld>
            <a:endParaRPr lang="en-US" altLang="en-US" sz="2900" dirty="0">
              <a:solidFill>
                <a:srgbClr val="000000"/>
              </a:solidFill>
              <a:latin typeface="Times" pitchFamily="18" charset="0"/>
              <a:sym typeface="Times" pitchFamily="18" charset="0"/>
            </a:endParaRPr>
          </a:p>
        </p:txBody>
      </p:sp>
    </p:spTree>
    <p:extLst>
      <p:ext uri="{BB962C8B-B14F-4D97-AF65-F5344CB8AC3E}">
        <p14:creationId xmlns:p14="http://schemas.microsoft.com/office/powerpoint/2010/main" val="692388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Why is this important:</a:t>
            </a:r>
          </a:p>
          <a:p>
            <a:pPr defTabSz="911522"/>
            <a:r>
              <a:rPr lang="en-US" sz="1600" b="0" kern="1200" dirty="0" smtClean="0">
                <a:solidFill>
                  <a:srgbClr val="72645D"/>
                </a:solidFill>
                <a:latin typeface="+mn-lt"/>
                <a:ea typeface="ＭＳ Ｐゴシック" pitchFamily="34" charset="-128"/>
                <a:cs typeface="+mn-cs"/>
              </a:rPr>
              <a:t>So that: </a:t>
            </a:r>
          </a:p>
          <a:p>
            <a:pPr defTabSz="911522">
              <a:buFont typeface="Arial" panose="020B0604020202020204" pitchFamily="34" charset="0"/>
              <a:buChar char="•"/>
            </a:pPr>
            <a:r>
              <a:rPr lang="en-US" sz="1200" dirty="0" smtClean="0">
                <a:solidFill>
                  <a:srgbClr val="72645D"/>
                </a:solidFill>
              </a:rPr>
              <a:t>Apply unified standards for assessing quality, safety and efficacy (</a:t>
            </a:r>
            <a:r>
              <a:rPr lang="en-GB" sz="1200" dirty="0" smtClean="0">
                <a:solidFill>
                  <a:srgbClr val="72645D"/>
                </a:solidFill>
              </a:rPr>
              <a:t>Q, S &amp; E)</a:t>
            </a:r>
            <a:endParaRPr lang="en-US" sz="1200" dirty="0" smtClean="0">
              <a:solidFill>
                <a:srgbClr val="72645D"/>
              </a:solidFill>
            </a:endParaRPr>
          </a:p>
          <a:p>
            <a:pPr defTabSz="911522">
              <a:buFont typeface="Arial" panose="020B0604020202020204" pitchFamily="34" charset="0"/>
              <a:buChar char="•"/>
            </a:pPr>
            <a:r>
              <a:rPr lang="en-US" sz="1200" dirty="0" smtClean="0">
                <a:solidFill>
                  <a:srgbClr val="72645D"/>
                </a:solidFill>
              </a:rPr>
              <a:t>Comprehensively evaluate the </a:t>
            </a:r>
            <a:r>
              <a:rPr lang="en-GB" sz="1200" dirty="0" smtClean="0">
                <a:solidFill>
                  <a:srgbClr val="72645D"/>
                </a:solidFill>
              </a:rPr>
              <a:t>Q, S &amp; E </a:t>
            </a:r>
            <a:r>
              <a:rPr lang="en-US" sz="1200" dirty="0" smtClean="0">
                <a:solidFill>
                  <a:srgbClr val="72645D"/>
                </a:solidFill>
              </a:rPr>
              <a:t>of medicinal products and APIs, based on information submitted by the manufacturers   ….. and inspection of the corresponding manufacturing and clinical sites. </a:t>
            </a:r>
          </a:p>
          <a:p>
            <a:endParaRPr lang="en-GB" dirty="0"/>
          </a:p>
        </p:txBody>
      </p:sp>
      <p:sp>
        <p:nvSpPr>
          <p:cNvPr id="4" name="Slide Number Placeholder 3"/>
          <p:cNvSpPr>
            <a:spLocks noGrp="1"/>
          </p:cNvSpPr>
          <p:nvPr>
            <p:ph type="sldNum" sz="quarter" idx="10"/>
          </p:nvPr>
        </p:nvSpPr>
        <p:spPr/>
        <p:txBody>
          <a:bodyPr/>
          <a:lstStyle/>
          <a:p>
            <a:pPr>
              <a:defRPr/>
            </a:pPr>
            <a:fld id="{4A015649-C442-4BA1-BEB7-4284E4ED1063}" type="slidenum">
              <a:rPr lang="fr-FR" smtClean="0"/>
              <a:pPr>
                <a:defRPr/>
              </a:pPr>
              <a:t>9</a:t>
            </a:fld>
            <a:endParaRPr lang="fr-FR" dirty="0"/>
          </a:p>
        </p:txBody>
      </p:sp>
    </p:spTree>
    <p:extLst>
      <p:ext uri="{BB962C8B-B14F-4D97-AF65-F5344CB8AC3E}">
        <p14:creationId xmlns:p14="http://schemas.microsoft.com/office/powerpoint/2010/main" val="3994068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pitchFamily="34" charset="-128"/>
              </a:defRPr>
            </a:lvl1pPr>
            <a:lvl2pPr marL="742842" indent="-285709" eaLnBrk="0" hangingPunct="0">
              <a:spcBef>
                <a:spcPct val="30000"/>
              </a:spcBef>
              <a:defRPr sz="1200">
                <a:solidFill>
                  <a:schemeClr val="tx1"/>
                </a:solidFill>
                <a:latin typeface="Arial" charset="0"/>
                <a:ea typeface="ＭＳ Ｐゴシック" pitchFamily="34" charset="-128"/>
              </a:defRPr>
            </a:lvl2pPr>
            <a:lvl3pPr marL="1142835" indent="-228568" eaLnBrk="0" hangingPunct="0">
              <a:spcBef>
                <a:spcPct val="30000"/>
              </a:spcBef>
              <a:defRPr sz="1200">
                <a:solidFill>
                  <a:schemeClr val="tx1"/>
                </a:solidFill>
                <a:latin typeface="Arial" charset="0"/>
                <a:ea typeface="ＭＳ Ｐゴシック" pitchFamily="34" charset="-128"/>
              </a:defRPr>
            </a:lvl3pPr>
            <a:lvl4pPr marL="1599969" indent="-228568" eaLnBrk="0" hangingPunct="0">
              <a:spcBef>
                <a:spcPct val="30000"/>
              </a:spcBef>
              <a:defRPr sz="1200">
                <a:solidFill>
                  <a:schemeClr val="tx1"/>
                </a:solidFill>
                <a:latin typeface="Arial" charset="0"/>
                <a:ea typeface="ＭＳ Ｐゴシック" pitchFamily="34" charset="-128"/>
              </a:defRPr>
            </a:lvl4pPr>
            <a:lvl5pPr marL="2057104" indent="-228568" eaLnBrk="0" hangingPunct="0">
              <a:spcBef>
                <a:spcPct val="30000"/>
              </a:spcBef>
              <a:defRPr sz="1200">
                <a:solidFill>
                  <a:schemeClr val="tx1"/>
                </a:solidFill>
                <a:latin typeface="Arial" charset="0"/>
                <a:ea typeface="ＭＳ Ｐゴシック" pitchFamily="34" charset="-128"/>
              </a:defRPr>
            </a:lvl5pPr>
            <a:lvl6pPr marL="2514237" indent="-228568" eaLnBrk="0" fontAlgn="base" hangingPunct="0">
              <a:spcBef>
                <a:spcPct val="30000"/>
              </a:spcBef>
              <a:spcAft>
                <a:spcPct val="0"/>
              </a:spcAft>
              <a:defRPr sz="1200">
                <a:solidFill>
                  <a:schemeClr val="tx1"/>
                </a:solidFill>
                <a:latin typeface="Arial" charset="0"/>
                <a:ea typeface="ＭＳ Ｐゴシック" pitchFamily="34" charset="-128"/>
              </a:defRPr>
            </a:lvl6pPr>
            <a:lvl7pPr marL="2971372" indent="-228568" eaLnBrk="0" fontAlgn="base" hangingPunct="0">
              <a:spcBef>
                <a:spcPct val="30000"/>
              </a:spcBef>
              <a:spcAft>
                <a:spcPct val="0"/>
              </a:spcAft>
              <a:defRPr sz="1200">
                <a:solidFill>
                  <a:schemeClr val="tx1"/>
                </a:solidFill>
                <a:latin typeface="Arial" charset="0"/>
                <a:ea typeface="ＭＳ Ｐゴシック" pitchFamily="34" charset="-128"/>
              </a:defRPr>
            </a:lvl7pPr>
            <a:lvl8pPr marL="3428506" indent="-228568" eaLnBrk="0" fontAlgn="base" hangingPunct="0">
              <a:spcBef>
                <a:spcPct val="30000"/>
              </a:spcBef>
              <a:spcAft>
                <a:spcPct val="0"/>
              </a:spcAft>
              <a:defRPr sz="1200">
                <a:solidFill>
                  <a:schemeClr val="tx1"/>
                </a:solidFill>
                <a:latin typeface="Arial" charset="0"/>
                <a:ea typeface="ＭＳ Ｐゴシック" pitchFamily="34" charset="-128"/>
              </a:defRPr>
            </a:lvl8pPr>
            <a:lvl9pPr marL="3885639" indent="-228568"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spcBef>
                <a:spcPct val="0"/>
              </a:spcBef>
            </a:pPr>
            <a:fld id="{E79335D8-8066-45F1-B9C6-A3AE8FA55A6F}" type="slidenum">
              <a:rPr lang="en-US" altLang="en-US" smtClean="0"/>
              <a:pPr>
                <a:spcBef>
                  <a:spcPct val="0"/>
                </a:spcBef>
              </a:pPr>
              <a:t>15</a:t>
            </a:fld>
            <a:endParaRPr lang="en-US" altLang="en-US" dirty="0" smtClean="0"/>
          </a:p>
        </p:txBody>
      </p:sp>
    </p:spTree>
    <p:extLst>
      <p:ext uri="{BB962C8B-B14F-4D97-AF65-F5344CB8AC3E}">
        <p14:creationId xmlns:p14="http://schemas.microsoft.com/office/powerpoint/2010/main" val="1180620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6982FEC-1A77-4B4F-A18E-606C3925133F}" type="slidenum">
              <a:rPr lang="en-US" smtClean="0"/>
              <a:pPr>
                <a:defRPr/>
              </a:pPr>
              <a:t>18</a:t>
            </a:fld>
            <a:endParaRPr lang="en-US"/>
          </a:p>
        </p:txBody>
      </p:sp>
    </p:spTree>
    <p:extLst>
      <p:ext uri="{BB962C8B-B14F-4D97-AF65-F5344CB8AC3E}">
        <p14:creationId xmlns:p14="http://schemas.microsoft.com/office/powerpoint/2010/main" val="3480173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1143000" y="2118360"/>
            <a:ext cx="5029200" cy="1463040"/>
          </a:xfrm>
          <a:prstGeom prst="rect">
            <a:avLst/>
          </a:prstGeom>
        </p:spPr>
        <p:txBody>
          <a:bodyPr lIns="0" tIns="0" rIns="0" bIns="0" anchor="b" anchorCtr="0">
            <a:noAutofit/>
          </a:bodyPr>
          <a:lstStyle>
            <a:lvl1pPr algn="l">
              <a:defRPr sz="3600">
                <a:solidFill>
                  <a:srgbClr val="000000"/>
                </a:solidFill>
                <a:latin typeface="Arial" pitchFamily="34" charset="0"/>
                <a:cs typeface="Arial" pitchFamily="34" charset="0"/>
              </a:defRPr>
            </a:lvl1pPr>
          </a:lstStyle>
          <a:p>
            <a:r>
              <a:rPr lang="en-US" dirty="0" smtClean="0"/>
              <a:t>Click to edit Master </a:t>
            </a:r>
            <a:br>
              <a:rPr lang="en-US" dirty="0" smtClean="0"/>
            </a:br>
            <a:r>
              <a:rPr lang="en-US" dirty="0" smtClean="0"/>
              <a:t>title style</a:t>
            </a:r>
            <a:endParaRPr lang="en-US" dirty="0"/>
          </a:p>
        </p:txBody>
      </p:sp>
      <p:sp>
        <p:nvSpPr>
          <p:cNvPr id="5" name="Subtitle 2"/>
          <p:cNvSpPr>
            <a:spLocks noGrp="1"/>
          </p:cNvSpPr>
          <p:nvPr>
            <p:ph type="subTitle" idx="1"/>
          </p:nvPr>
        </p:nvSpPr>
        <p:spPr>
          <a:xfrm>
            <a:off x="1161854" y="3733800"/>
            <a:ext cx="3943546" cy="990600"/>
          </a:xfrm>
          <a:prstGeom prst="rect">
            <a:avLst/>
          </a:prstGeom>
        </p:spPr>
        <p:txBody>
          <a:bodyPr lIns="0" tIns="0" rIns="0" bIns="0">
            <a:noAutofit/>
          </a:bodyPr>
          <a:lstStyle>
            <a:lvl1pPr marL="0" indent="0" algn="l">
              <a:lnSpc>
                <a:spcPts val="2400"/>
              </a:lnSpc>
              <a:spcBef>
                <a:spcPts val="0"/>
              </a:spcBef>
              <a:buNone/>
              <a:defRPr sz="2100">
                <a:solidFill>
                  <a:srgbClr val="000000"/>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TextBox 5"/>
          <p:cNvSpPr txBox="1"/>
          <p:nvPr userDrawn="1"/>
        </p:nvSpPr>
        <p:spPr>
          <a:xfrm>
            <a:off x="7414147" y="6674078"/>
            <a:ext cx="1600200" cy="107722"/>
          </a:xfrm>
          <a:prstGeom prst="rect">
            <a:avLst/>
          </a:prstGeom>
          <a:noFill/>
        </p:spPr>
        <p:txBody>
          <a:bodyPr wrap="square" lIns="0" tIns="0" rIns="0" bIns="0" rtlCol="0">
            <a:spAutoFit/>
          </a:bodyPr>
          <a:lstStyle/>
          <a:p>
            <a:pPr algn="r"/>
            <a:r>
              <a:rPr lang="en-US" sz="700" dirty="0" smtClean="0">
                <a:solidFill>
                  <a:schemeClr val="accent5">
                    <a:lumMod val="85000"/>
                  </a:schemeClr>
                </a:solidFill>
              </a:rPr>
              <a:t>©2016. ALL RIGHTS RESERVED.</a:t>
            </a:r>
            <a:endParaRPr lang="en-US" sz="700" dirty="0">
              <a:solidFill>
                <a:schemeClr val="accent5">
                  <a:lumMod val="85000"/>
                </a:schemeClr>
              </a:solidFill>
            </a:endParaRPr>
          </a:p>
        </p:txBody>
      </p:sp>
      <p:cxnSp>
        <p:nvCxnSpPr>
          <p:cNvPr id="7" name="Straight Connector 6"/>
          <p:cNvCxnSpPr/>
          <p:nvPr userDrawn="1"/>
        </p:nvCxnSpPr>
        <p:spPr>
          <a:xfrm>
            <a:off x="1143000" y="3657600"/>
            <a:ext cx="39624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4" descr="PQM081S_MAP_2013-12.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190946" y="2895600"/>
            <a:ext cx="6419654" cy="1463040"/>
          </a:xfrm>
          <a:prstGeom prst="rect">
            <a:avLst/>
          </a:prstGeom>
        </p:spPr>
        <p:txBody>
          <a:bodyPr lIns="0" tIns="0" rIns="0" bIns="0" anchor="b" anchorCtr="0">
            <a:noAutofit/>
          </a:bodyPr>
          <a:lstStyle>
            <a:lvl1pPr algn="l">
              <a:defRPr sz="3600">
                <a:solidFill>
                  <a:srgbClr val="294660"/>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09800" y="4495800"/>
            <a:ext cx="6400800" cy="990600"/>
          </a:xfrm>
          <a:prstGeom prst="rect">
            <a:avLst/>
          </a:prstGeom>
        </p:spPr>
        <p:txBody>
          <a:bodyPr lIns="0" tIns="0" rIns="0" bIns="0">
            <a:noAutofit/>
          </a:bodyPr>
          <a:lstStyle>
            <a:lvl1pPr marL="0" indent="0" algn="l">
              <a:lnSpc>
                <a:spcPts val="2400"/>
              </a:lnSpc>
              <a:spcBef>
                <a:spcPts val="0"/>
              </a:spcBef>
              <a:buNone/>
              <a:defRPr sz="2100">
                <a:solidFill>
                  <a:srgbClr val="294660"/>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76224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315200" cy="533400"/>
          </a:xfrm>
          <a:prstGeom prst="rect">
            <a:avLst/>
          </a:prstGeom>
        </p:spPr>
        <p:txBody>
          <a:bodyPr/>
          <a:lstStyle>
            <a:lvl1pPr algn="l">
              <a:defRPr sz="2550">
                <a:solidFill>
                  <a:srgbClr val="000000"/>
                </a:solidFill>
              </a:defRPr>
            </a:lvl1pPr>
          </a:lstStyle>
          <a:p>
            <a:r>
              <a:rPr lang="en-US" smtClean="0"/>
              <a:t>Click to edit Master title style</a:t>
            </a:r>
            <a:endParaRPr lang="en-GB"/>
          </a:p>
        </p:txBody>
      </p:sp>
      <p:sp>
        <p:nvSpPr>
          <p:cNvPr id="3" name="Content Placeholder 2"/>
          <p:cNvSpPr>
            <a:spLocks noGrp="1"/>
          </p:cNvSpPr>
          <p:nvPr>
            <p:ph idx="1"/>
          </p:nvPr>
        </p:nvSpPr>
        <p:spPr>
          <a:xfrm>
            <a:off x="1524000" y="1219200"/>
            <a:ext cx="7315200" cy="4525963"/>
          </a:xfrm>
          <a:prstGeom prst="rect">
            <a:avLst/>
          </a:prstGeom>
        </p:spPr>
        <p:txBody>
          <a:bodyPr/>
          <a:lstStyle>
            <a:lvl1pPr>
              <a:buClr>
                <a:schemeClr val="bg2"/>
              </a:buClr>
              <a:defRPr sz="2400">
                <a:solidFill>
                  <a:srgbClr val="000000"/>
                </a:solidFill>
              </a:defRPr>
            </a:lvl1pPr>
            <a:lvl2pPr>
              <a:buClr>
                <a:schemeClr val="bg2"/>
              </a:buClr>
              <a:defRPr sz="2000">
                <a:solidFill>
                  <a:srgbClr val="000000"/>
                </a:solidFill>
              </a:defRPr>
            </a:lvl2pPr>
            <a:lvl3pPr>
              <a:buClr>
                <a:schemeClr val="bg2"/>
              </a:buClr>
              <a:defRPr>
                <a:solidFill>
                  <a:srgbClr val="000000"/>
                </a:solidFill>
              </a:defRPr>
            </a:lvl3pPr>
            <a:lvl4pPr>
              <a:buClr>
                <a:schemeClr val="bg2"/>
              </a:buClr>
              <a:defRPr>
                <a:solidFill>
                  <a:srgbClr val="000000"/>
                </a:solidFill>
              </a:defRPr>
            </a:lvl4pPr>
            <a:lvl5pPr>
              <a:buClr>
                <a:schemeClr val="bg2"/>
              </a:buCl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5028609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Break">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67336A34-759B-4CB5-8197-65F754E57A07}" type="slidenum">
              <a:rPr lang="en-US" smtClean="0"/>
              <a:pPr/>
              <a:t>‹#›</a:t>
            </a:fld>
            <a:endParaRPr lang="en-US"/>
          </a:p>
        </p:txBody>
      </p:sp>
      <p:sp>
        <p:nvSpPr>
          <p:cNvPr id="7" name="TextBox 6"/>
          <p:cNvSpPr txBox="1"/>
          <p:nvPr userDrawn="1"/>
        </p:nvSpPr>
        <p:spPr>
          <a:xfrm>
            <a:off x="1951939" y="6644031"/>
            <a:ext cx="2895600" cy="89026"/>
          </a:xfrm>
          <a:prstGeom prst="rect">
            <a:avLst/>
          </a:prstGeom>
          <a:noFill/>
        </p:spPr>
        <p:txBody>
          <a:bodyPr wrap="square" lIns="0" tIns="0" rIns="0" bIns="0" rtlCol="0">
            <a:spAutoFit/>
          </a:bodyPr>
          <a:lstStyle/>
          <a:p>
            <a:r>
              <a:rPr lang="en-US" sz="700" dirty="0" smtClean="0">
                <a:solidFill>
                  <a:schemeClr val="accent5">
                    <a:lumMod val="65000"/>
                  </a:schemeClr>
                </a:solidFill>
              </a:rPr>
              <a:t>©2016. ALL RIGHTS RESERVED.</a:t>
            </a:r>
            <a:endParaRPr lang="en-US" sz="700" dirty="0">
              <a:solidFill>
                <a:schemeClr val="accent5">
                  <a:lumMod val="65000"/>
                </a:schemeClr>
              </a:solidFill>
            </a:endParaRPr>
          </a:p>
        </p:txBody>
      </p:sp>
      <p:sp>
        <p:nvSpPr>
          <p:cNvPr id="8" name="Text Placeholder 4"/>
          <p:cNvSpPr>
            <a:spLocks noGrp="1"/>
          </p:cNvSpPr>
          <p:nvPr>
            <p:ph type="body" sz="quarter" idx="10" hasCustomPrompt="1"/>
          </p:nvPr>
        </p:nvSpPr>
        <p:spPr>
          <a:xfrm>
            <a:off x="1828800" y="1371600"/>
            <a:ext cx="6963461" cy="4572000"/>
          </a:xfrm>
          <a:prstGeom prst="rect">
            <a:avLst/>
          </a:prstGeom>
        </p:spPr>
        <p:txBody>
          <a:bodyPr lIns="0" tIns="0" rIns="0" bIns="0"/>
          <a:lstStyle>
            <a:lvl1pPr marL="273050" indent="-273050">
              <a:spcAft>
                <a:spcPts val="600"/>
              </a:spcAft>
              <a:buClr>
                <a:srgbClr val="730C25"/>
              </a:buClr>
              <a:buSzPct val="80000"/>
              <a:buFont typeface="Wingdings 3" panose="05040102010807070707" pitchFamily="18" charset="2"/>
              <a:buChar char="}"/>
              <a:defRPr sz="2800" b="0" baseline="0">
                <a:solidFill>
                  <a:srgbClr val="000000"/>
                </a:solidFill>
                <a:latin typeface="Arial" pitchFamily="34" charset="0"/>
                <a:cs typeface="Arial" pitchFamily="34" charset="0"/>
              </a:defRPr>
            </a:lvl1pPr>
            <a:lvl2pPr marL="573088" indent="-292100">
              <a:spcBef>
                <a:spcPts val="0"/>
              </a:spcBef>
              <a:spcAft>
                <a:spcPts val="300"/>
              </a:spcAft>
              <a:buClr>
                <a:srgbClr val="730C25"/>
              </a:buClr>
              <a:defRPr sz="2400">
                <a:solidFill>
                  <a:srgbClr val="000000"/>
                </a:solidFill>
              </a:defRPr>
            </a:lvl2pPr>
          </a:lstStyle>
          <a:p>
            <a:r>
              <a:rPr lang="en-US" dirty="0" smtClean="0">
                <a:latin typeface="Arial" charset="0"/>
                <a:cs typeface="Arial" charset="0"/>
              </a:rPr>
              <a:t>Chapter Break Topics</a:t>
            </a:r>
          </a:p>
          <a:p>
            <a:pPr lvl="1"/>
            <a:r>
              <a:rPr lang="en-US" dirty="0" smtClean="0">
                <a:latin typeface="Arial" charset="0"/>
                <a:cs typeface="Arial" charset="0"/>
              </a:rPr>
              <a:t>Sub bullet text here</a:t>
            </a:r>
          </a:p>
        </p:txBody>
      </p:sp>
      <p:sp>
        <p:nvSpPr>
          <p:cNvPr id="9" name="Title 1"/>
          <p:cNvSpPr>
            <a:spLocks noGrp="1"/>
          </p:cNvSpPr>
          <p:nvPr>
            <p:ph type="title" hasCustomPrompt="1"/>
          </p:nvPr>
        </p:nvSpPr>
        <p:spPr>
          <a:xfrm>
            <a:off x="1828800" y="152400"/>
            <a:ext cx="6781800" cy="381000"/>
          </a:xfrm>
          <a:prstGeom prst="rect">
            <a:avLst/>
          </a:prstGeom>
        </p:spPr>
        <p:txBody>
          <a:bodyPr lIns="0" tIns="0" rIns="0" bIns="0" anchor="t" anchorCtr="0">
            <a:noAutofit/>
          </a:bodyPr>
          <a:lstStyle>
            <a:lvl1pPr algn="l">
              <a:lnSpc>
                <a:spcPts val="2600"/>
              </a:lnSpc>
              <a:defRPr sz="2550">
                <a:solidFill>
                  <a:srgbClr val="000000"/>
                </a:solidFill>
                <a:latin typeface="Arial" pitchFamily="34" charset="0"/>
                <a:cs typeface="Arial" pitchFamily="34" charset="0"/>
              </a:defRPr>
            </a:lvl1pPr>
          </a:lstStyle>
          <a:p>
            <a:r>
              <a:rPr lang="en-US" dirty="0" smtClean="0"/>
              <a:t>Click to edit title</a:t>
            </a:r>
            <a:endParaRPr lang="en-US" dirty="0"/>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Bulleted Lis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7336A34-759B-4CB5-8197-65F754E57A07}" type="slidenum">
              <a:rPr lang="en-US" smtClean="0"/>
              <a:pPr/>
              <a:t>‹#›</a:t>
            </a:fld>
            <a:endParaRPr lang="en-US"/>
          </a:p>
        </p:txBody>
      </p:sp>
      <p:sp>
        <p:nvSpPr>
          <p:cNvPr id="6" name="TextBox 5"/>
          <p:cNvSpPr txBox="1"/>
          <p:nvPr userDrawn="1"/>
        </p:nvSpPr>
        <p:spPr>
          <a:xfrm>
            <a:off x="1951939" y="6644031"/>
            <a:ext cx="2895600" cy="89026"/>
          </a:xfrm>
          <a:prstGeom prst="rect">
            <a:avLst/>
          </a:prstGeom>
          <a:noFill/>
        </p:spPr>
        <p:txBody>
          <a:bodyPr wrap="square" lIns="0" tIns="0" rIns="0" bIns="0" rtlCol="0">
            <a:spAutoFit/>
          </a:bodyPr>
          <a:lstStyle/>
          <a:p>
            <a:r>
              <a:rPr lang="en-US" sz="700" dirty="0" smtClean="0">
                <a:solidFill>
                  <a:schemeClr val="accent5">
                    <a:lumMod val="65000"/>
                  </a:schemeClr>
                </a:solidFill>
              </a:rPr>
              <a:t>©2016. ALL RIGHTS RESERVED.</a:t>
            </a:r>
            <a:endParaRPr lang="en-US" sz="700" dirty="0">
              <a:solidFill>
                <a:schemeClr val="accent5">
                  <a:lumMod val="65000"/>
                </a:schemeClr>
              </a:solidFill>
            </a:endParaRPr>
          </a:p>
        </p:txBody>
      </p:sp>
      <p:sp>
        <p:nvSpPr>
          <p:cNvPr id="7" name="Content Placeholder 2"/>
          <p:cNvSpPr>
            <a:spLocks noGrp="1"/>
          </p:cNvSpPr>
          <p:nvPr>
            <p:ph idx="1" hasCustomPrompt="1"/>
          </p:nvPr>
        </p:nvSpPr>
        <p:spPr>
          <a:xfrm>
            <a:off x="1676400" y="1371600"/>
            <a:ext cx="7239000" cy="4572000"/>
          </a:xfrm>
          <a:prstGeom prst="rect">
            <a:avLst/>
          </a:prstGeom>
        </p:spPr>
        <p:txBody>
          <a:bodyPr lIns="0" tIns="0" rIns="0" bIns="0"/>
          <a:lstStyle>
            <a:lvl1pPr marL="173038" indent="-173038">
              <a:lnSpc>
                <a:spcPts val="2600"/>
              </a:lnSpc>
              <a:spcBef>
                <a:spcPts val="0"/>
              </a:spcBef>
              <a:spcAft>
                <a:spcPts val="800"/>
              </a:spcAft>
              <a:buClr>
                <a:srgbClr val="FFFFFF"/>
              </a:buClr>
              <a:buSzPct val="80000"/>
              <a:buFont typeface="Wingdings 3" pitchFamily="18" charset="2"/>
              <a:buChar char=""/>
              <a:defRPr sz="2200" baseline="0">
                <a:solidFill>
                  <a:srgbClr val="000000"/>
                </a:solidFill>
                <a:latin typeface="Arial" pitchFamily="34" charset="0"/>
                <a:cs typeface="Arial" pitchFamily="34" charset="0"/>
              </a:defRPr>
            </a:lvl1pPr>
            <a:lvl2pPr marL="339725" indent="-160338">
              <a:lnSpc>
                <a:spcPts val="2400"/>
              </a:lnSpc>
              <a:spcBef>
                <a:spcPts val="0"/>
              </a:spcBef>
              <a:spcAft>
                <a:spcPts val="600"/>
              </a:spcAft>
              <a:buClr>
                <a:srgbClr val="730C25"/>
              </a:buClr>
              <a:buSzPct val="80000"/>
              <a:buFont typeface="Wingdings 3" pitchFamily="18" charset="2"/>
              <a:buChar char="}"/>
              <a:defRPr sz="2000">
                <a:solidFill>
                  <a:srgbClr val="000000"/>
                </a:solidFill>
                <a:latin typeface="Arial" pitchFamily="34" charset="0"/>
                <a:cs typeface="Arial" pitchFamily="34" charset="0"/>
              </a:defRPr>
            </a:lvl2pPr>
            <a:lvl3pPr marL="519113" indent="-169863">
              <a:lnSpc>
                <a:spcPts val="2100"/>
              </a:lnSpc>
              <a:spcBef>
                <a:spcPts val="0"/>
              </a:spcBef>
              <a:spcAft>
                <a:spcPts val="600"/>
              </a:spcAft>
              <a:buClr>
                <a:srgbClr val="730C25"/>
              </a:buClr>
              <a:buSzPct val="100000"/>
              <a:buFont typeface="Arial" pitchFamily="34" charset="0"/>
              <a:buChar char="–"/>
              <a:defRPr sz="1800">
                <a:solidFill>
                  <a:srgbClr val="000000"/>
                </a:solidFill>
                <a:latin typeface="Arial" pitchFamily="34" charset="0"/>
                <a:cs typeface="Arial" pitchFamily="34" charset="0"/>
              </a:defRPr>
            </a:lvl3pPr>
            <a:lvl4pPr marL="847725" indent="-207963">
              <a:spcBef>
                <a:spcPts val="300"/>
              </a:spcBef>
              <a:spcAft>
                <a:spcPts val="300"/>
              </a:spcAft>
              <a:defRPr sz="1800">
                <a:solidFill>
                  <a:srgbClr val="294660"/>
                </a:solidFill>
                <a:latin typeface="Arial" pitchFamily="34" charset="0"/>
                <a:cs typeface="Arial" pitchFamily="34" charset="0"/>
              </a:defRPr>
            </a:lvl4pPr>
            <a:lvl5pPr marL="969963" indent="-138113">
              <a:buClr>
                <a:srgbClr val="6F9880"/>
              </a:buClr>
              <a:buSzPct val="80000"/>
              <a:buFont typeface="Wingdings 3" pitchFamily="18" charset="2"/>
              <a:buChar char=""/>
              <a:tabLst/>
              <a:defRPr sz="1800">
                <a:solidFill>
                  <a:srgbClr val="294660"/>
                </a:solidFill>
                <a:latin typeface="Arial" pitchFamily="34" charset="0"/>
                <a:cs typeface="Arial" pitchFamily="34" charset="0"/>
              </a:defRPr>
            </a:lvl5pPr>
          </a:lstStyle>
          <a:p>
            <a:pPr lvl="0"/>
            <a:r>
              <a:rPr lang="en-US" dirty="0" smtClean="0"/>
              <a:t>Bulleted List</a:t>
            </a:r>
          </a:p>
          <a:p>
            <a:pPr lvl="1"/>
            <a:r>
              <a:rPr lang="en-US" dirty="0" smtClean="0"/>
              <a:t>PQM Red Bullet</a:t>
            </a:r>
          </a:p>
          <a:p>
            <a:pPr lvl="2"/>
            <a:r>
              <a:rPr lang="en-US" dirty="0" smtClean="0"/>
              <a:t>Sub Bullet</a:t>
            </a:r>
          </a:p>
          <a:p>
            <a:pPr lvl="1"/>
            <a:r>
              <a:rPr lang="en-US" dirty="0" smtClean="0"/>
              <a:t>PQM Red Bullet</a:t>
            </a:r>
          </a:p>
          <a:p>
            <a:pPr lvl="2"/>
            <a:r>
              <a:rPr lang="en-US" dirty="0" smtClean="0"/>
              <a:t>Sub Bullet</a:t>
            </a:r>
          </a:p>
          <a:p>
            <a:pPr lvl="2"/>
            <a:endParaRPr lang="en-US" dirty="0" smtClean="0"/>
          </a:p>
        </p:txBody>
      </p:sp>
      <p:sp>
        <p:nvSpPr>
          <p:cNvPr id="8" name="Title 1"/>
          <p:cNvSpPr>
            <a:spLocks noGrp="1"/>
          </p:cNvSpPr>
          <p:nvPr>
            <p:ph type="title" hasCustomPrompt="1"/>
          </p:nvPr>
        </p:nvSpPr>
        <p:spPr>
          <a:xfrm>
            <a:off x="1828800" y="152400"/>
            <a:ext cx="6781800" cy="381000"/>
          </a:xfrm>
          <a:prstGeom prst="rect">
            <a:avLst/>
          </a:prstGeom>
        </p:spPr>
        <p:txBody>
          <a:bodyPr lIns="0" tIns="0" rIns="0" bIns="0" anchor="t" anchorCtr="0">
            <a:noAutofit/>
          </a:bodyPr>
          <a:lstStyle>
            <a:lvl1pPr algn="l">
              <a:lnSpc>
                <a:spcPts val="2600"/>
              </a:lnSpc>
              <a:defRPr sz="2550">
                <a:solidFill>
                  <a:srgbClr val="000000"/>
                </a:solidFill>
                <a:latin typeface="Arial" pitchFamily="34" charset="0"/>
                <a:cs typeface="Arial" pitchFamily="34" charset="0"/>
              </a:defRPr>
            </a:lvl1pPr>
          </a:lstStyle>
          <a:p>
            <a:r>
              <a:rPr lang="en-US" dirty="0" smtClean="0"/>
              <a:t>Click to edit title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Numbered List">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7336A34-759B-4CB5-8197-65F754E57A07}" type="slidenum">
              <a:rPr lang="en-US" smtClean="0"/>
              <a:pPr/>
              <a:t>‹#›</a:t>
            </a:fld>
            <a:endParaRPr lang="en-US"/>
          </a:p>
        </p:txBody>
      </p:sp>
      <p:sp>
        <p:nvSpPr>
          <p:cNvPr id="7" name="TextBox 6"/>
          <p:cNvSpPr txBox="1"/>
          <p:nvPr userDrawn="1"/>
        </p:nvSpPr>
        <p:spPr>
          <a:xfrm>
            <a:off x="1951939" y="6644031"/>
            <a:ext cx="2895600" cy="89026"/>
          </a:xfrm>
          <a:prstGeom prst="rect">
            <a:avLst/>
          </a:prstGeom>
          <a:noFill/>
        </p:spPr>
        <p:txBody>
          <a:bodyPr wrap="square" lIns="0" tIns="0" rIns="0" bIns="0" rtlCol="0">
            <a:spAutoFit/>
          </a:bodyPr>
          <a:lstStyle/>
          <a:p>
            <a:r>
              <a:rPr lang="en-US" sz="700" dirty="0" smtClean="0">
                <a:solidFill>
                  <a:schemeClr val="accent5">
                    <a:lumMod val="65000"/>
                  </a:schemeClr>
                </a:solidFill>
              </a:rPr>
              <a:t>©2016. ALL RIGHTS RESERVED.</a:t>
            </a:r>
            <a:endParaRPr lang="en-US" sz="700" dirty="0">
              <a:solidFill>
                <a:schemeClr val="accent5">
                  <a:lumMod val="65000"/>
                </a:schemeClr>
              </a:solidFill>
            </a:endParaRPr>
          </a:p>
        </p:txBody>
      </p:sp>
      <p:sp>
        <p:nvSpPr>
          <p:cNvPr id="8" name="Text Placeholder 9"/>
          <p:cNvSpPr>
            <a:spLocks noGrp="1"/>
          </p:cNvSpPr>
          <p:nvPr>
            <p:ph type="body" sz="quarter" idx="10" hasCustomPrompt="1"/>
          </p:nvPr>
        </p:nvSpPr>
        <p:spPr>
          <a:xfrm>
            <a:off x="1828800" y="1371600"/>
            <a:ext cx="7086600" cy="4572000"/>
          </a:xfrm>
          <a:prstGeom prst="rect">
            <a:avLst/>
          </a:prstGeom>
        </p:spPr>
        <p:txBody>
          <a:bodyPr lIns="0" tIns="0" rIns="0" bIns="0"/>
          <a:lstStyle>
            <a:lvl1pPr marL="457200" marR="0" indent="-457200" algn="l" defTabSz="914400" rtl="0" eaLnBrk="0" fontAlgn="base" latinLnBrk="0" hangingPunct="0">
              <a:lnSpc>
                <a:spcPts val="2300"/>
              </a:lnSpc>
              <a:spcBef>
                <a:spcPts val="0"/>
              </a:spcBef>
              <a:spcAft>
                <a:spcPts val="600"/>
              </a:spcAft>
              <a:buClr>
                <a:srgbClr val="730C25"/>
              </a:buClr>
              <a:buSzPct val="90000"/>
              <a:buFont typeface="+mj-lt"/>
              <a:buAutoNum type="arabicPeriod"/>
              <a:tabLst/>
              <a:defRPr sz="2000" baseline="0">
                <a:solidFill>
                  <a:srgbClr val="000000"/>
                </a:solidFill>
              </a:defRPr>
            </a:lvl1pPr>
            <a:lvl2pPr marL="738188" indent="-276225">
              <a:lnSpc>
                <a:spcPts val="2100"/>
              </a:lnSpc>
              <a:spcBef>
                <a:spcPts val="0"/>
              </a:spcBef>
              <a:spcAft>
                <a:spcPts val="600"/>
              </a:spcAft>
              <a:buClr>
                <a:schemeClr val="bg2"/>
              </a:buClr>
              <a:buFont typeface="+mj-lt"/>
              <a:buAutoNum type="alphaLcPeriod"/>
              <a:defRPr sz="1800" baseline="0">
                <a:solidFill>
                  <a:srgbClr val="000000"/>
                </a:solidFill>
              </a:defRPr>
            </a:lvl2pPr>
          </a:lstStyle>
          <a:p>
            <a:pPr lvl="0"/>
            <a:r>
              <a:rPr lang="en-US" dirty="0" smtClean="0"/>
              <a:t>Numbered List</a:t>
            </a:r>
          </a:p>
          <a:p>
            <a:pPr lvl="0"/>
            <a:r>
              <a:rPr lang="en-US" dirty="0" smtClean="0"/>
              <a:t>Numbered List</a:t>
            </a:r>
          </a:p>
          <a:p>
            <a:pPr lvl="1"/>
            <a:r>
              <a:rPr lang="en-US" dirty="0" smtClean="0"/>
              <a:t>Sub Bullet</a:t>
            </a:r>
          </a:p>
          <a:p>
            <a:pPr lvl="0"/>
            <a:endParaRPr lang="en-US" dirty="0" smtClean="0"/>
          </a:p>
        </p:txBody>
      </p:sp>
      <p:sp>
        <p:nvSpPr>
          <p:cNvPr id="10" name="Title 1"/>
          <p:cNvSpPr>
            <a:spLocks noGrp="1"/>
          </p:cNvSpPr>
          <p:nvPr>
            <p:ph type="title" hasCustomPrompt="1"/>
          </p:nvPr>
        </p:nvSpPr>
        <p:spPr>
          <a:xfrm>
            <a:off x="1828800" y="152400"/>
            <a:ext cx="6781800" cy="381000"/>
          </a:xfrm>
          <a:prstGeom prst="rect">
            <a:avLst/>
          </a:prstGeom>
        </p:spPr>
        <p:txBody>
          <a:bodyPr lIns="0" tIns="0" rIns="0" bIns="0" anchor="t" anchorCtr="0">
            <a:noAutofit/>
          </a:bodyPr>
          <a:lstStyle>
            <a:lvl1pPr algn="l">
              <a:lnSpc>
                <a:spcPts val="2600"/>
              </a:lnSpc>
              <a:defRPr sz="2550">
                <a:solidFill>
                  <a:srgbClr val="000000"/>
                </a:solidFill>
                <a:latin typeface="Arial" pitchFamily="34" charset="0"/>
                <a:cs typeface="Arial" pitchFamily="34" charset="0"/>
              </a:defRPr>
            </a:lvl1pPr>
          </a:lstStyle>
          <a:p>
            <a:r>
              <a:rPr lang="en-US" dirty="0" smtClean="0"/>
              <a:t>Click to edit title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_No Bullets">
    <p:spTree>
      <p:nvGrpSpPr>
        <p:cNvPr id="1" name=""/>
        <p:cNvGrpSpPr/>
        <p:nvPr/>
      </p:nvGrpSpPr>
      <p:grpSpPr>
        <a:xfrm>
          <a:off x="0" y="0"/>
          <a:ext cx="0" cy="0"/>
          <a:chOff x="0" y="0"/>
          <a:chExt cx="0" cy="0"/>
        </a:xfrm>
      </p:grpSpPr>
      <p:sp>
        <p:nvSpPr>
          <p:cNvPr id="3" name="Text Placeholder 9"/>
          <p:cNvSpPr>
            <a:spLocks noGrp="1"/>
          </p:cNvSpPr>
          <p:nvPr>
            <p:ph type="body" sz="quarter" idx="10" hasCustomPrompt="1"/>
          </p:nvPr>
        </p:nvSpPr>
        <p:spPr>
          <a:xfrm>
            <a:off x="1828800" y="1371600"/>
            <a:ext cx="7086600" cy="4572000"/>
          </a:xfrm>
          <a:prstGeom prst="rect">
            <a:avLst/>
          </a:prstGeom>
        </p:spPr>
        <p:txBody>
          <a:bodyPr lIns="0" tIns="0" rIns="0" bIns="0">
            <a:normAutofit/>
          </a:bodyPr>
          <a:lstStyle>
            <a:lvl1pPr marL="0" indent="0">
              <a:lnSpc>
                <a:spcPts val="3000"/>
              </a:lnSpc>
              <a:spcBef>
                <a:spcPts val="0"/>
              </a:spcBef>
              <a:spcAft>
                <a:spcPts val="1200"/>
              </a:spcAft>
              <a:buFontTx/>
              <a:buNone/>
              <a:defRPr sz="2200" baseline="0">
                <a:solidFill>
                  <a:srgbClr val="000000"/>
                </a:solidFill>
              </a:defRPr>
            </a:lvl1pPr>
          </a:lstStyle>
          <a:p>
            <a:pPr lvl="0"/>
            <a:r>
              <a:rPr lang="en-US" dirty="0" smtClean="0"/>
              <a:t>Non bulleted text</a:t>
            </a:r>
            <a:endParaRPr lang="en-US" dirty="0"/>
          </a:p>
        </p:txBody>
      </p:sp>
      <p:sp>
        <p:nvSpPr>
          <p:cNvPr id="5" name="Slide Number Placeholder 4"/>
          <p:cNvSpPr>
            <a:spLocks noGrp="1"/>
          </p:cNvSpPr>
          <p:nvPr>
            <p:ph type="sldNum" sz="quarter" idx="11"/>
          </p:nvPr>
        </p:nvSpPr>
        <p:spPr/>
        <p:txBody>
          <a:bodyPr/>
          <a:lstStyle/>
          <a:p>
            <a:fld id="{67336A34-759B-4CB5-8197-65F754E57A07}" type="slidenum">
              <a:rPr lang="en-US" smtClean="0"/>
              <a:pPr/>
              <a:t>‹#›</a:t>
            </a:fld>
            <a:endParaRPr lang="en-US"/>
          </a:p>
        </p:txBody>
      </p:sp>
      <p:sp>
        <p:nvSpPr>
          <p:cNvPr id="7" name="TextBox 6"/>
          <p:cNvSpPr txBox="1"/>
          <p:nvPr userDrawn="1"/>
        </p:nvSpPr>
        <p:spPr>
          <a:xfrm>
            <a:off x="1951939" y="6644031"/>
            <a:ext cx="2895600" cy="89026"/>
          </a:xfrm>
          <a:prstGeom prst="rect">
            <a:avLst/>
          </a:prstGeom>
          <a:noFill/>
        </p:spPr>
        <p:txBody>
          <a:bodyPr wrap="square" lIns="0" tIns="0" rIns="0" bIns="0" rtlCol="0">
            <a:spAutoFit/>
          </a:bodyPr>
          <a:lstStyle/>
          <a:p>
            <a:r>
              <a:rPr lang="en-US" sz="700" dirty="0" smtClean="0">
                <a:solidFill>
                  <a:schemeClr val="accent5">
                    <a:lumMod val="65000"/>
                  </a:schemeClr>
                </a:solidFill>
              </a:rPr>
              <a:t>©2016. ALL RIGHTS RESERVED.</a:t>
            </a:r>
            <a:endParaRPr lang="en-US" sz="700" dirty="0">
              <a:solidFill>
                <a:schemeClr val="accent5">
                  <a:lumMod val="65000"/>
                </a:schemeClr>
              </a:solidFill>
            </a:endParaRPr>
          </a:p>
        </p:txBody>
      </p:sp>
      <p:sp>
        <p:nvSpPr>
          <p:cNvPr id="8" name="Title 1"/>
          <p:cNvSpPr>
            <a:spLocks noGrp="1"/>
          </p:cNvSpPr>
          <p:nvPr>
            <p:ph type="title" hasCustomPrompt="1"/>
          </p:nvPr>
        </p:nvSpPr>
        <p:spPr>
          <a:xfrm>
            <a:off x="1828800" y="152400"/>
            <a:ext cx="6781800" cy="381000"/>
          </a:xfrm>
          <a:prstGeom prst="rect">
            <a:avLst/>
          </a:prstGeom>
        </p:spPr>
        <p:txBody>
          <a:bodyPr lIns="0" tIns="0" rIns="0" bIns="0" anchor="t" anchorCtr="0">
            <a:noAutofit/>
          </a:bodyPr>
          <a:lstStyle>
            <a:lvl1pPr algn="l">
              <a:lnSpc>
                <a:spcPts val="2600"/>
              </a:lnSpc>
              <a:defRPr sz="2550">
                <a:solidFill>
                  <a:srgbClr val="000000"/>
                </a:solidFill>
                <a:latin typeface="Arial" pitchFamily="34" charset="0"/>
                <a:cs typeface="Arial" pitchFamily="34" charset="0"/>
              </a:defRPr>
            </a:lvl1pPr>
          </a:lstStyle>
          <a:p>
            <a:r>
              <a:rPr lang="en-US" dirty="0" smtClean="0"/>
              <a:t>Click to edit title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harts">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7336A34-759B-4CB5-8197-65F754E57A07}" type="slidenum">
              <a:rPr lang="en-US" smtClean="0"/>
              <a:pPr/>
              <a:t>‹#›</a:t>
            </a:fld>
            <a:endParaRPr lang="en-US"/>
          </a:p>
        </p:txBody>
      </p:sp>
      <p:sp>
        <p:nvSpPr>
          <p:cNvPr id="6" name="TextBox 5"/>
          <p:cNvSpPr txBox="1"/>
          <p:nvPr userDrawn="1"/>
        </p:nvSpPr>
        <p:spPr>
          <a:xfrm>
            <a:off x="1951939" y="6644031"/>
            <a:ext cx="2895600" cy="89026"/>
          </a:xfrm>
          <a:prstGeom prst="rect">
            <a:avLst/>
          </a:prstGeom>
          <a:noFill/>
        </p:spPr>
        <p:txBody>
          <a:bodyPr wrap="square" lIns="0" tIns="0" rIns="0" bIns="0" rtlCol="0">
            <a:spAutoFit/>
          </a:bodyPr>
          <a:lstStyle/>
          <a:p>
            <a:r>
              <a:rPr lang="en-US" sz="700" dirty="0" smtClean="0">
                <a:solidFill>
                  <a:schemeClr val="accent5">
                    <a:lumMod val="65000"/>
                  </a:schemeClr>
                </a:solidFill>
              </a:rPr>
              <a:t>©2016. ALL RIGHTS RESERVED.</a:t>
            </a:r>
            <a:endParaRPr lang="en-US" sz="700" dirty="0">
              <a:solidFill>
                <a:schemeClr val="accent5">
                  <a:lumMod val="65000"/>
                </a:schemeClr>
              </a:solidFill>
            </a:endParaRPr>
          </a:p>
        </p:txBody>
      </p:sp>
      <p:sp>
        <p:nvSpPr>
          <p:cNvPr id="7" name="Title 1"/>
          <p:cNvSpPr>
            <a:spLocks noGrp="1"/>
          </p:cNvSpPr>
          <p:nvPr>
            <p:ph type="title" hasCustomPrompt="1"/>
          </p:nvPr>
        </p:nvSpPr>
        <p:spPr>
          <a:xfrm>
            <a:off x="1828800" y="152400"/>
            <a:ext cx="6781800" cy="381000"/>
          </a:xfrm>
          <a:prstGeom prst="rect">
            <a:avLst/>
          </a:prstGeom>
        </p:spPr>
        <p:txBody>
          <a:bodyPr lIns="0" tIns="0" rIns="0" bIns="0" anchor="t" anchorCtr="0">
            <a:noAutofit/>
          </a:bodyPr>
          <a:lstStyle>
            <a:lvl1pPr algn="l">
              <a:lnSpc>
                <a:spcPts val="2600"/>
              </a:lnSpc>
              <a:defRPr sz="2550">
                <a:solidFill>
                  <a:srgbClr val="000000"/>
                </a:solidFill>
                <a:latin typeface="Arial" pitchFamily="34" charset="0"/>
                <a:cs typeface="Arial" pitchFamily="34" charset="0"/>
              </a:defRPr>
            </a:lvl1pPr>
          </a:lstStyle>
          <a:p>
            <a:r>
              <a:rPr lang="en-US" dirty="0" smtClean="0"/>
              <a:t>Click to edit title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elcom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estions">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1371600" y="6096000"/>
            <a:ext cx="4038600" cy="584775"/>
          </a:xfrm>
          <a:prstGeom prst="rect">
            <a:avLst/>
          </a:prstGeom>
          <a:noFill/>
        </p:spPr>
        <p:txBody>
          <a:bodyPr wrap="square" rtlCol="0">
            <a:spAutoFit/>
          </a:bodyPr>
          <a:lstStyle/>
          <a:p>
            <a:r>
              <a:rPr lang="en-US" sz="800" dirty="0" smtClean="0">
                <a:solidFill>
                  <a:schemeClr val="accent5">
                    <a:lumMod val="50000"/>
                  </a:schemeClr>
                </a:solidFill>
              </a:rPr>
              <a:t>This document is made possible by the generous support of the American people through the United States Agency for International Development (USAID). The contents are the responsibility of the Promoting the Quality of Medicines program and do not necessarily reflect the views of USAID or the United States Government.</a:t>
            </a:r>
            <a:endParaRPr lang="en-US" sz="800" dirty="0">
              <a:solidFill>
                <a:schemeClr val="accent5">
                  <a:lumMod val="50000"/>
                </a:schemeClr>
              </a:solidFill>
            </a:endParaRPr>
          </a:p>
        </p:txBody>
      </p:sp>
    </p:spTree>
  </p:cSld>
  <p:clrMapOvr>
    <a:masterClrMapping/>
  </p:clrMapOvr>
  <p:transition spd="slow"/>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439632" y="6569075"/>
            <a:ext cx="533400" cy="212725"/>
          </a:xfrm>
          <a:prstGeom prst="rect">
            <a:avLst/>
          </a:prstGeom>
        </p:spPr>
        <p:txBody>
          <a:bodyPr vert="horz" lIns="0" tIns="0" rIns="0" bIns="0" rtlCol="0" anchor="ctr"/>
          <a:lstStyle>
            <a:lvl1pPr algn="r">
              <a:defRPr sz="700">
                <a:solidFill>
                  <a:schemeClr val="tx1">
                    <a:tint val="75000"/>
                  </a:schemeClr>
                </a:solidFill>
              </a:defRPr>
            </a:lvl1pPr>
          </a:lstStyle>
          <a:p>
            <a:fld id="{67336A34-759B-4CB5-8197-65F754E57A0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1" r:id="rId1"/>
    <p:sldLayoutId id="2147483972" r:id="rId2"/>
    <p:sldLayoutId id="2147483970" r:id="rId3"/>
    <p:sldLayoutId id="2147483979" r:id="rId4"/>
    <p:sldLayoutId id="2147483982" r:id="rId5"/>
    <p:sldLayoutId id="2147483980" r:id="rId6"/>
    <p:sldLayoutId id="2147483974" r:id="rId7"/>
    <p:sldLayoutId id="2147483984" r:id="rId8"/>
    <p:sldLayoutId id="2147483975" r:id="rId9"/>
    <p:sldLayoutId id="2147483991" r:id="rId10"/>
    <p:sldLayoutId id="2147483992" r:id="rId11"/>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us.vocuspr.com/Newsroom/ViewAttachment.aspx?SiteName=USPharm&amp;Entity=PRAsset&amp;AttachmentType=F&amp;EntityID=110149&amp;AttachmentID=12504fe2-5b78-445d-9258-e02f1b6e0d8f" TargetMode="External"/><Relationship Id="rId2" Type="http://schemas.openxmlformats.org/officeDocument/2006/relationships/hyperlink" Target="http://transition.usaid.gov/our_work/global_health/"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753899"/>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
          <p:cNvSpPr>
            <a:spLocks noGrp="1" noChangeArrowheads="1"/>
          </p:cNvSpPr>
          <p:nvPr>
            <p:ph type="title"/>
          </p:nvPr>
        </p:nvSpPr>
        <p:spPr>
          <a:xfrm>
            <a:off x="1676400" y="209746"/>
            <a:ext cx="7696200" cy="857054"/>
          </a:xfrm>
        </p:spPr>
        <p:txBody>
          <a:bodyPr/>
          <a:lstStyle/>
          <a:p>
            <a:pPr>
              <a:lnSpc>
                <a:spcPts val="3000"/>
              </a:lnSpc>
            </a:pPr>
            <a:r>
              <a:rPr lang="en-US" altLang="zh-CN" dirty="0" smtClean="0"/>
              <a:t>Chemistry, Manufacturing and Controls (CMCs) and Good Manufacturing Practices (GMPs)</a:t>
            </a:r>
          </a:p>
        </p:txBody>
      </p:sp>
      <p:pic>
        <p:nvPicPr>
          <p:cNvPr id="28" name="图片 5" descr="生产区图7.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95400"/>
            <a:ext cx="9144000" cy="507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7992037"/>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7336A34-759B-4CB5-8197-65F754E57A07}" type="slidenum">
              <a:rPr lang="en-US" smtClean="0"/>
              <a:pPr/>
              <a:t>11</a:t>
            </a:fld>
            <a:endParaRPr lang="en-US"/>
          </a:p>
        </p:txBody>
      </p:sp>
      <p:sp>
        <p:nvSpPr>
          <p:cNvPr id="3" name="Title 2"/>
          <p:cNvSpPr>
            <a:spLocks noGrp="1"/>
          </p:cNvSpPr>
          <p:nvPr>
            <p:ph type="title"/>
          </p:nvPr>
        </p:nvSpPr>
        <p:spPr>
          <a:xfrm>
            <a:off x="1828800" y="228600"/>
            <a:ext cx="6781800" cy="381000"/>
          </a:xfrm>
        </p:spPr>
        <p:txBody>
          <a:bodyPr/>
          <a:lstStyle/>
          <a:p>
            <a:r>
              <a:rPr lang="en-US" dirty="0"/>
              <a:t>Technical Assistance to Manufacturers</a:t>
            </a:r>
          </a:p>
        </p:txBody>
      </p:sp>
      <p:sp>
        <p:nvSpPr>
          <p:cNvPr id="8" name="Subtitle 2"/>
          <p:cNvSpPr txBox="1">
            <a:spLocks/>
          </p:cNvSpPr>
          <p:nvPr/>
        </p:nvSpPr>
        <p:spPr>
          <a:xfrm>
            <a:off x="356152" y="990600"/>
            <a:ext cx="5421795" cy="2590800"/>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800"/>
              </a:lnSpc>
              <a:spcBef>
                <a:spcPts val="0"/>
              </a:spcBef>
              <a:spcAft>
                <a:spcPts val="0"/>
              </a:spcAft>
              <a:buClr>
                <a:schemeClr val="bg2"/>
              </a:buClr>
              <a:buFont typeface="Arial" panose="020B0604020202020204" pitchFamily="34" charset="0"/>
              <a:buChar char="•"/>
            </a:pPr>
            <a:endParaRPr lang="en-US" altLang="en-US" sz="1700" dirty="0" smtClean="0">
              <a:solidFill>
                <a:srgbClr val="000000"/>
              </a:solidFill>
              <a:cs typeface="Arial" charset="0"/>
            </a:endParaRPr>
          </a:p>
          <a:p>
            <a:pPr>
              <a:spcBef>
                <a:spcPts val="0"/>
              </a:spcBef>
              <a:spcAft>
                <a:spcPts val="0"/>
              </a:spcAft>
              <a:buClr>
                <a:schemeClr val="bg2"/>
              </a:buClr>
              <a:buSzPct val="110000"/>
              <a:buFont typeface="Arial" panose="020B0604020202020204" pitchFamily="34" charset="0"/>
              <a:buChar char="•"/>
            </a:pPr>
            <a:r>
              <a:rPr lang="en-US" altLang="en-US" sz="1700" dirty="0" smtClean="0">
                <a:solidFill>
                  <a:srgbClr val="000000"/>
                </a:solidFill>
                <a:cs typeface="Arial" charset="0"/>
              </a:rPr>
              <a:t>Top-notch GMP experts with EU, US FDA, and WHO PQ experiences</a:t>
            </a:r>
          </a:p>
          <a:p>
            <a:pPr>
              <a:lnSpc>
                <a:spcPts val="1600"/>
              </a:lnSpc>
              <a:spcBef>
                <a:spcPts val="0"/>
              </a:spcBef>
              <a:spcAft>
                <a:spcPts val="0"/>
              </a:spcAft>
              <a:buClr>
                <a:schemeClr val="bg2"/>
              </a:buClr>
              <a:buSzPct val="110000"/>
              <a:buFont typeface="Arial" panose="020B0604020202020204" pitchFamily="34" charset="0"/>
              <a:buChar char="•"/>
            </a:pPr>
            <a:endParaRPr lang="en-US" altLang="en-US" sz="1700" dirty="0" smtClean="0">
              <a:solidFill>
                <a:srgbClr val="000000"/>
              </a:solidFill>
              <a:cs typeface="Arial" charset="0"/>
            </a:endParaRPr>
          </a:p>
          <a:p>
            <a:pPr>
              <a:spcBef>
                <a:spcPts val="0"/>
              </a:spcBef>
              <a:spcAft>
                <a:spcPts val="0"/>
              </a:spcAft>
              <a:buClr>
                <a:schemeClr val="bg2"/>
              </a:buClr>
              <a:buSzPct val="110000"/>
              <a:buFont typeface="Arial" panose="020B0604020202020204" pitchFamily="34" charset="0"/>
              <a:buChar char="•"/>
            </a:pPr>
            <a:r>
              <a:rPr lang="en-US" altLang="en-US" sz="1700" dirty="0" smtClean="0">
                <a:solidFill>
                  <a:srgbClr val="000000"/>
                </a:solidFill>
                <a:cs typeface="Arial" charset="0"/>
              </a:rPr>
              <a:t>Extensive knowledge of the API and FPP  landscape of the global public health market</a:t>
            </a:r>
          </a:p>
          <a:p>
            <a:pPr>
              <a:lnSpc>
                <a:spcPts val="1600"/>
              </a:lnSpc>
              <a:spcBef>
                <a:spcPts val="0"/>
              </a:spcBef>
              <a:spcAft>
                <a:spcPts val="0"/>
              </a:spcAft>
              <a:buClr>
                <a:schemeClr val="bg2"/>
              </a:buClr>
              <a:buSzPct val="110000"/>
              <a:buFont typeface="Arial" panose="020B0604020202020204" pitchFamily="34" charset="0"/>
              <a:buChar char="•"/>
            </a:pPr>
            <a:endParaRPr lang="en-US" sz="1700" dirty="0" smtClean="0">
              <a:solidFill>
                <a:srgbClr val="000000"/>
              </a:solidFill>
              <a:cs typeface="Arial" charset="0"/>
            </a:endParaRPr>
          </a:p>
          <a:p>
            <a:pPr>
              <a:spcBef>
                <a:spcPts val="0"/>
              </a:spcBef>
              <a:spcAft>
                <a:spcPts val="0"/>
              </a:spcAft>
              <a:buClr>
                <a:schemeClr val="bg2"/>
              </a:buClr>
              <a:buSzPct val="110000"/>
              <a:buFont typeface="Arial" panose="020B0604020202020204" pitchFamily="34" charset="0"/>
              <a:buChar char="•"/>
            </a:pPr>
            <a:r>
              <a:rPr lang="en-US" altLang="en-US" sz="1700" dirty="0" smtClean="0">
                <a:solidFill>
                  <a:srgbClr val="000000"/>
                </a:solidFill>
                <a:cs typeface="Arial" charset="0"/>
              </a:rPr>
              <a:t>Strong relationship with manufacturers and CROs</a:t>
            </a:r>
          </a:p>
          <a:p>
            <a:pPr>
              <a:lnSpc>
                <a:spcPts val="1600"/>
              </a:lnSpc>
              <a:spcBef>
                <a:spcPts val="0"/>
              </a:spcBef>
              <a:spcAft>
                <a:spcPts val="0"/>
              </a:spcAft>
              <a:buClr>
                <a:schemeClr val="bg2"/>
              </a:buClr>
              <a:buSzPct val="110000"/>
              <a:buFont typeface="Arial" panose="020B0604020202020204" pitchFamily="34" charset="0"/>
              <a:buChar char="•"/>
            </a:pPr>
            <a:endParaRPr lang="en-US" altLang="en-US" sz="1700" dirty="0" smtClean="0">
              <a:solidFill>
                <a:srgbClr val="000000"/>
              </a:solidFill>
              <a:cs typeface="Arial" charset="0"/>
            </a:endParaRPr>
          </a:p>
          <a:p>
            <a:pPr>
              <a:spcBef>
                <a:spcPts val="0"/>
              </a:spcBef>
              <a:spcAft>
                <a:spcPts val="0"/>
              </a:spcAft>
              <a:buClr>
                <a:schemeClr val="bg2"/>
              </a:buClr>
              <a:buSzPct val="110000"/>
              <a:buFont typeface="Arial" panose="020B0604020202020204" pitchFamily="34" charset="0"/>
              <a:buChar char="•"/>
            </a:pPr>
            <a:r>
              <a:rPr lang="en-US" altLang="en-US" sz="1700" dirty="0" smtClean="0">
                <a:solidFill>
                  <a:srgbClr val="000000"/>
                </a:solidFill>
                <a:cs typeface="Arial" charset="0"/>
              </a:rPr>
              <a:t>Intense hands-on and results-driven  technical assistance, until product is approved</a:t>
            </a:r>
            <a:endParaRPr lang="en-US" altLang="en-US" sz="1700" dirty="0">
              <a:solidFill>
                <a:srgbClr val="000000"/>
              </a:solidFill>
              <a:cs typeface="Arial" charset="0"/>
            </a:endParaRPr>
          </a:p>
        </p:txBody>
      </p:sp>
      <p:pic>
        <p:nvPicPr>
          <p:cNvPr id="9" name="Picture 2" descr="P:\11 Global Public Health\04 PQM\03 Resources\Photos\ZZZ From 09 Resources folder-look through\Asia-Near East\Indo GMP audits May 11\IMG_17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682"/>
          <a:stretch/>
        </p:blipFill>
        <p:spPr bwMode="auto">
          <a:xfrm>
            <a:off x="6104282" y="1122405"/>
            <a:ext cx="27432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P:\11 Global Public Health\04 PQM\03 Resources\Photos\ZZZ From 09 Resources folder-look through\For Francine\ET GMP audits Russian mfr-Sept 200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7717" y="4038600"/>
            <a:ext cx="2759765" cy="209715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978" y="3657600"/>
            <a:ext cx="5486400" cy="2971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21636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457200" y="937591"/>
            <a:ext cx="8229600" cy="5029200"/>
          </a:xfrm>
        </p:spPr>
        <p:txBody>
          <a:bodyPr/>
          <a:lstStyle/>
          <a:p>
            <a:pPr marL="0" indent="0">
              <a:lnSpc>
                <a:spcPts val="3000"/>
              </a:lnSpc>
              <a:buNone/>
            </a:pPr>
            <a:r>
              <a:rPr lang="en-US" sz="2000" b="1" dirty="0" smtClean="0">
                <a:latin typeface="Arial"/>
                <a:cs typeface="Arial"/>
              </a:rPr>
              <a:t>Provide hands-on training and consultation </a:t>
            </a:r>
            <a:r>
              <a:rPr lang="en-US" sz="2000" b="1" dirty="0">
                <a:latin typeface="Arial"/>
                <a:cs typeface="Arial"/>
              </a:rPr>
              <a:t>to </a:t>
            </a:r>
            <a:r>
              <a:rPr lang="en-US" sz="2000" b="1" dirty="0" smtClean="0">
                <a:latin typeface="Arial"/>
                <a:cs typeface="Arial"/>
              </a:rPr>
              <a:t>manufacturers            on process/product development and manufacturing</a:t>
            </a:r>
            <a:endParaRPr lang="en-US" sz="2000" b="1" dirty="0"/>
          </a:p>
          <a:p>
            <a:pPr lvl="1"/>
            <a:r>
              <a:rPr lang="en-US" sz="1800" dirty="0" smtClean="0"/>
              <a:t>Provide </a:t>
            </a:r>
            <a:r>
              <a:rPr lang="en-US" sz="1800" dirty="0"/>
              <a:t>guidance on API process development and scale-up </a:t>
            </a:r>
          </a:p>
          <a:p>
            <a:pPr lvl="1"/>
            <a:r>
              <a:rPr lang="en-US" sz="1800" dirty="0"/>
              <a:t>Provide guidance on </a:t>
            </a:r>
            <a:r>
              <a:rPr lang="en-US" sz="1800" dirty="0" smtClean="0"/>
              <a:t>drug product </a:t>
            </a:r>
            <a:r>
              <a:rPr lang="en-US" sz="1800" dirty="0"/>
              <a:t>development and scale-up</a:t>
            </a:r>
          </a:p>
          <a:p>
            <a:pPr lvl="1"/>
            <a:r>
              <a:rPr lang="en-US" sz="1800" dirty="0" smtClean="0"/>
              <a:t>Troubleshoot API </a:t>
            </a:r>
            <a:r>
              <a:rPr lang="en-US" sz="1800" dirty="0"/>
              <a:t>and formulation process </a:t>
            </a:r>
            <a:r>
              <a:rPr lang="en-US" sz="1800" dirty="0" smtClean="0"/>
              <a:t>issues</a:t>
            </a:r>
          </a:p>
          <a:p>
            <a:pPr marL="179387" lvl="1" indent="0">
              <a:lnSpc>
                <a:spcPts val="1400"/>
              </a:lnSpc>
              <a:spcAft>
                <a:spcPts val="0"/>
              </a:spcAft>
              <a:buNone/>
            </a:pPr>
            <a:endParaRPr lang="en-US" dirty="0" smtClean="0"/>
          </a:p>
          <a:p>
            <a:pPr marL="0" lvl="1" indent="0">
              <a:buNone/>
            </a:pPr>
            <a:r>
              <a:rPr lang="en-US" b="1" dirty="0" smtClean="0"/>
              <a:t>Support  to product </a:t>
            </a:r>
            <a:r>
              <a:rPr lang="en-US" b="1" dirty="0"/>
              <a:t>dossier </a:t>
            </a:r>
          </a:p>
          <a:p>
            <a:pPr lvl="1">
              <a:spcAft>
                <a:spcPts val="0"/>
              </a:spcAft>
            </a:pPr>
            <a:r>
              <a:rPr lang="en-US" sz="1800" dirty="0" smtClean="0"/>
              <a:t>Assist in the compilation of dossiers according to CTD format</a:t>
            </a:r>
          </a:p>
          <a:p>
            <a:pPr marL="179387" lvl="1" indent="0">
              <a:spcAft>
                <a:spcPts val="0"/>
              </a:spcAft>
              <a:buNone/>
            </a:pPr>
            <a:r>
              <a:rPr lang="en-US" sz="1800" i="1" dirty="0"/>
              <a:t> </a:t>
            </a:r>
            <a:r>
              <a:rPr lang="en-US" sz="1800" i="1" dirty="0">
                <a:sym typeface="Wingdings" panose="05000000000000000000" pitchFamily="2" charset="2"/>
              </a:rPr>
              <a:t> </a:t>
            </a:r>
            <a:r>
              <a:rPr lang="en-US" sz="1800" i="1" dirty="0"/>
              <a:t>CTD </a:t>
            </a:r>
            <a:r>
              <a:rPr lang="en-US" sz="1800" i="1" dirty="0" smtClean="0"/>
              <a:t>Module 3 (Quality) and Module 5 (BE/Clinical)</a:t>
            </a:r>
          </a:p>
          <a:p>
            <a:pPr marL="179387" lvl="1" indent="0">
              <a:lnSpc>
                <a:spcPts val="600"/>
              </a:lnSpc>
              <a:spcAft>
                <a:spcPts val="0"/>
              </a:spcAft>
              <a:buNone/>
            </a:pPr>
            <a:r>
              <a:rPr lang="en-US" sz="1800" i="1" dirty="0" smtClean="0"/>
              <a:t> </a:t>
            </a:r>
          </a:p>
          <a:p>
            <a:pPr lvl="1"/>
            <a:r>
              <a:rPr lang="en-US" sz="1800" dirty="0" smtClean="0"/>
              <a:t>Direct critical </a:t>
            </a:r>
            <a:r>
              <a:rPr lang="en-US" sz="1800" dirty="0"/>
              <a:t>research </a:t>
            </a:r>
            <a:r>
              <a:rPr lang="en-US" sz="1800" dirty="0" smtClean="0"/>
              <a:t>to fulfill </a:t>
            </a:r>
            <a:r>
              <a:rPr lang="en-US" sz="1800" dirty="0"/>
              <a:t>dossier </a:t>
            </a:r>
            <a:r>
              <a:rPr lang="en-US" sz="1800" dirty="0" smtClean="0"/>
              <a:t>requirements</a:t>
            </a:r>
          </a:p>
          <a:p>
            <a:pPr marL="0" lvl="1" indent="0">
              <a:lnSpc>
                <a:spcPts val="1400"/>
              </a:lnSpc>
              <a:spcAft>
                <a:spcPts val="0"/>
              </a:spcAft>
              <a:buNone/>
            </a:pPr>
            <a:endParaRPr lang="en-US" b="1" dirty="0" smtClean="0"/>
          </a:p>
          <a:p>
            <a:pPr marL="0" lvl="1" indent="0">
              <a:buNone/>
            </a:pPr>
            <a:r>
              <a:rPr lang="en-US" b="1" dirty="0" smtClean="0"/>
              <a:t>Support </a:t>
            </a:r>
            <a:r>
              <a:rPr lang="en-US" b="1" dirty="0"/>
              <a:t> </a:t>
            </a:r>
            <a:r>
              <a:rPr lang="en-US" b="1" dirty="0" smtClean="0"/>
              <a:t>to </a:t>
            </a:r>
            <a:r>
              <a:rPr lang="en-US" b="1" dirty="0"/>
              <a:t>facility </a:t>
            </a:r>
            <a:r>
              <a:rPr lang="en-US" b="1" dirty="0" smtClean="0"/>
              <a:t>GMP/GCP Compliance</a:t>
            </a:r>
            <a:endParaRPr lang="en-US" b="1" dirty="0"/>
          </a:p>
          <a:p>
            <a:pPr lvl="1"/>
            <a:r>
              <a:rPr lang="en-US" sz="1800" dirty="0" smtClean="0"/>
              <a:t>Manufacturers </a:t>
            </a:r>
            <a:r>
              <a:rPr lang="en-US" sz="1800" dirty="0"/>
              <a:t>– GMP compliance </a:t>
            </a:r>
          </a:p>
          <a:p>
            <a:pPr lvl="1"/>
            <a:r>
              <a:rPr lang="en-US" sz="1800" dirty="0"/>
              <a:t>Contract research </a:t>
            </a:r>
            <a:r>
              <a:rPr lang="en-US" sz="1800" dirty="0" smtClean="0"/>
              <a:t>organization – </a:t>
            </a:r>
            <a:r>
              <a:rPr lang="en-US" sz="1800" dirty="0"/>
              <a:t>GCP/GLP compliance </a:t>
            </a:r>
          </a:p>
          <a:p>
            <a:pPr lvl="1"/>
            <a:endParaRPr lang="en-US" sz="1800" dirty="0" smtClean="0"/>
          </a:p>
          <a:p>
            <a:pPr lvl="1"/>
            <a:endParaRPr lang="en-US" sz="1800" dirty="0"/>
          </a:p>
          <a:p>
            <a:pPr marL="284162" indent="0">
              <a:lnSpc>
                <a:spcPts val="1400"/>
              </a:lnSpc>
              <a:spcAft>
                <a:spcPts val="0"/>
              </a:spcAft>
              <a:buNone/>
            </a:pPr>
            <a:endParaRPr lang="en-US" dirty="0" smtClean="0"/>
          </a:p>
          <a:p>
            <a:pPr marL="0" indent="0">
              <a:lnSpc>
                <a:spcPts val="1200"/>
              </a:lnSpc>
              <a:spcAft>
                <a:spcPts val="0"/>
              </a:spcAft>
              <a:buNone/>
            </a:pPr>
            <a:endParaRPr lang="en-US" sz="2000" b="1" u="sng" dirty="0" smtClean="0"/>
          </a:p>
          <a:p>
            <a:pPr marL="0" indent="0">
              <a:spcAft>
                <a:spcPts val="300"/>
              </a:spcAft>
              <a:buNone/>
            </a:pPr>
            <a:endParaRPr lang="en-US" u="sng" dirty="0"/>
          </a:p>
          <a:p>
            <a:pPr marL="0" indent="0">
              <a:spcAft>
                <a:spcPts val="300"/>
              </a:spcAft>
              <a:buNone/>
            </a:pPr>
            <a:endParaRPr lang="en-US" dirty="0"/>
          </a:p>
        </p:txBody>
      </p:sp>
      <p:sp>
        <p:nvSpPr>
          <p:cNvPr id="5" name="Title 4"/>
          <p:cNvSpPr>
            <a:spLocks noGrp="1"/>
          </p:cNvSpPr>
          <p:nvPr>
            <p:ph type="title"/>
          </p:nvPr>
        </p:nvSpPr>
        <p:spPr>
          <a:xfrm>
            <a:off x="1828800" y="228600"/>
            <a:ext cx="6781800" cy="381000"/>
          </a:xfrm>
        </p:spPr>
        <p:txBody>
          <a:bodyPr/>
          <a:lstStyle/>
          <a:p>
            <a:r>
              <a:rPr lang="en-GB" altLang="en-US" dirty="0" smtClean="0">
                <a:latin typeface="Arial" charset="0"/>
                <a:cs typeface="Arial" charset="0"/>
              </a:rPr>
              <a:t>Technical Assistance to Manufacturers</a:t>
            </a:r>
            <a:endParaRPr lang="en-US" dirty="0"/>
          </a:p>
        </p:txBody>
      </p:sp>
      <p:pic>
        <p:nvPicPr>
          <p:cNvPr id="4" name="Picture 3" descr="P:\11 Global Public Health\04 PQM\03 Resources\Photos\Ethiopia 2011 Training and Pre-Audit RIO\Dr. Bill Hirt of ACLASS conducts a pre-audit at PQAD.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287" t="7881" r="3545"/>
          <a:stretch/>
        </p:blipFill>
        <p:spPr bwMode="auto">
          <a:xfrm>
            <a:off x="7002455" y="4114800"/>
            <a:ext cx="2018929" cy="1828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18 Electronic Resource Library\02 Images\04 USP Products and Services\11 RS\Ref-Standards_vial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185" y="1905000"/>
            <a:ext cx="1867138" cy="1524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28768" y="6096000"/>
            <a:ext cx="7800832" cy="430887"/>
          </a:xfrm>
          <a:prstGeom prst="rect">
            <a:avLst/>
          </a:prstGeom>
        </p:spPr>
        <p:txBody>
          <a:bodyPr wrap="square">
            <a:spAutoFit/>
          </a:bodyPr>
          <a:lstStyle/>
          <a:p>
            <a:pPr marL="0" indent="0">
              <a:spcAft>
                <a:spcPts val="300"/>
              </a:spcAft>
              <a:buNone/>
            </a:pPr>
            <a:r>
              <a:rPr lang="en-US" sz="2200" b="1" dirty="0">
                <a:solidFill>
                  <a:srgbClr val="0099FF"/>
                </a:solidFill>
              </a:rPr>
              <a:t>Continuous </a:t>
            </a:r>
            <a:r>
              <a:rPr lang="en-US" sz="2200" b="1" dirty="0" smtClean="0">
                <a:solidFill>
                  <a:srgbClr val="0099FF"/>
                </a:solidFill>
              </a:rPr>
              <a:t>follow-up and support until product approval</a:t>
            </a:r>
            <a:endParaRPr lang="en-US" sz="2200" b="1" dirty="0">
              <a:solidFill>
                <a:srgbClr val="0099FF"/>
              </a:solidFill>
            </a:endParaRPr>
          </a:p>
        </p:txBody>
      </p:sp>
    </p:spTree>
    <p:extLst>
      <p:ext uri="{BB962C8B-B14F-4D97-AF65-F5344CB8AC3E}">
        <p14:creationId xmlns:p14="http://schemas.microsoft.com/office/powerpoint/2010/main" val="3075625814"/>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8467" b="8467"/>
          <a:stretch/>
        </p:blipFill>
        <p:spPr>
          <a:xfrm>
            <a:off x="762000" y="685798"/>
            <a:ext cx="7672388" cy="5886035"/>
          </a:xfrm>
          <a:prstGeom prst="rect">
            <a:avLst/>
          </a:prstGeom>
        </p:spPr>
      </p:pic>
      <p:sp>
        <p:nvSpPr>
          <p:cNvPr id="2" name="Slide Number Placeholder 1"/>
          <p:cNvSpPr>
            <a:spLocks noGrp="1"/>
          </p:cNvSpPr>
          <p:nvPr>
            <p:ph type="sldNum" sz="quarter" idx="11"/>
          </p:nvPr>
        </p:nvSpPr>
        <p:spPr/>
        <p:txBody>
          <a:bodyPr/>
          <a:lstStyle/>
          <a:p>
            <a:fld id="{67336A34-759B-4CB5-8197-65F754E57A07}" type="slidenum">
              <a:rPr lang="en-US" smtClean="0"/>
              <a:pPr/>
              <a:t>13</a:t>
            </a:fld>
            <a:endParaRPr lang="en-US" dirty="0"/>
          </a:p>
        </p:txBody>
      </p:sp>
      <p:sp>
        <p:nvSpPr>
          <p:cNvPr id="4" name="Title 3"/>
          <p:cNvSpPr>
            <a:spLocks noGrp="1"/>
          </p:cNvSpPr>
          <p:nvPr>
            <p:ph type="title"/>
          </p:nvPr>
        </p:nvSpPr>
        <p:spPr>
          <a:xfrm>
            <a:off x="1857374" y="152400"/>
            <a:ext cx="7286625" cy="533402"/>
          </a:xfrm>
        </p:spPr>
        <p:txBody>
          <a:bodyPr/>
          <a:lstStyle/>
          <a:p>
            <a:pPr>
              <a:lnSpc>
                <a:spcPts val="3300"/>
              </a:lnSpc>
            </a:pPr>
            <a:r>
              <a:rPr lang="en-US" dirty="0" smtClean="0"/>
              <a:t>Dossier: Common Technical Document</a:t>
            </a:r>
            <a:r>
              <a:rPr lang="en-US" dirty="0"/>
              <a:t> </a:t>
            </a:r>
            <a:r>
              <a:rPr lang="en-US" dirty="0" smtClean="0"/>
              <a:t>Format</a:t>
            </a:r>
            <a:endParaRPr lang="en-US" dirty="0"/>
          </a:p>
        </p:txBody>
      </p:sp>
      <p:sp>
        <p:nvSpPr>
          <p:cNvPr id="3" name="TextBox 2"/>
          <p:cNvSpPr txBox="1"/>
          <p:nvPr/>
        </p:nvSpPr>
        <p:spPr>
          <a:xfrm>
            <a:off x="5029200" y="904929"/>
            <a:ext cx="3874294" cy="400110"/>
          </a:xfrm>
          <a:prstGeom prst="rect">
            <a:avLst/>
          </a:prstGeom>
          <a:noFill/>
        </p:spPr>
        <p:txBody>
          <a:bodyPr wrap="square" rtlCol="0">
            <a:spAutoFit/>
          </a:bodyPr>
          <a:lstStyle/>
          <a:p>
            <a:pPr algn="ctr"/>
            <a:r>
              <a:rPr lang="en-US" sz="2000" i="1" dirty="0" smtClean="0">
                <a:solidFill>
                  <a:srgbClr val="000000"/>
                </a:solidFill>
              </a:rPr>
              <a:t>Multisource (generic) products</a:t>
            </a:r>
            <a:endParaRPr lang="en-US" sz="2000" i="1" dirty="0">
              <a:solidFill>
                <a:srgbClr val="000000"/>
              </a:solidFill>
            </a:endParaRPr>
          </a:p>
        </p:txBody>
      </p:sp>
      <p:grpSp>
        <p:nvGrpSpPr>
          <p:cNvPr id="1029" name="Group 1028"/>
          <p:cNvGrpSpPr/>
          <p:nvPr/>
        </p:nvGrpSpPr>
        <p:grpSpPr>
          <a:xfrm>
            <a:off x="5303633" y="2541364"/>
            <a:ext cx="3283155" cy="3993816"/>
            <a:chOff x="5303633" y="2541364"/>
            <a:chExt cx="3283155" cy="3993816"/>
          </a:xfrm>
        </p:grpSpPr>
        <p:sp>
          <p:nvSpPr>
            <p:cNvPr id="16" name="Oval 15"/>
            <p:cNvSpPr/>
            <p:nvPr/>
          </p:nvSpPr>
          <p:spPr>
            <a:xfrm rot="20320797">
              <a:off x="5303633" y="3328443"/>
              <a:ext cx="1601502" cy="3206737"/>
            </a:xfrm>
            <a:prstGeom prst="ellipse">
              <a:avLst/>
            </a:prstGeom>
            <a:solidFill>
              <a:schemeClr val="accent1">
                <a:alpha val="44000"/>
              </a:schemeClr>
            </a:solidFill>
            <a:ln w="50800">
              <a:solidFill>
                <a:schemeClr val="accent6">
                  <a:lumMod val="60000"/>
                  <a:lumOff val="40000"/>
                </a:schemeClr>
              </a:solidFill>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1" idx="2"/>
              <a:endCxn id="16" idx="6"/>
            </p:cNvCxnSpPr>
            <p:nvPr/>
          </p:nvCxnSpPr>
          <p:spPr>
            <a:xfrm flipH="1">
              <a:off x="6850335" y="2941474"/>
              <a:ext cx="1158232" cy="1699203"/>
            </a:xfrm>
            <a:prstGeom prst="straightConnector1">
              <a:avLst/>
            </a:prstGeom>
            <a:solidFill>
              <a:schemeClr val="accent1">
                <a:alpha val="44000"/>
              </a:schemeClr>
            </a:solidFill>
            <a:ln w="50800">
              <a:solidFill>
                <a:schemeClr val="accent6">
                  <a:lumMod val="60000"/>
                  <a:lumOff val="40000"/>
                </a:schemeClr>
              </a:solidFill>
              <a:tailEnd type="triangle" w="lg" len="lg"/>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cxnSp>
        <p:sp>
          <p:nvSpPr>
            <p:cNvPr id="11" name="TextBox 10"/>
            <p:cNvSpPr txBox="1"/>
            <p:nvPr/>
          </p:nvSpPr>
          <p:spPr>
            <a:xfrm>
              <a:off x="7430346" y="2541364"/>
              <a:ext cx="1156442" cy="400110"/>
            </a:xfrm>
            <a:prstGeom prst="rect">
              <a:avLst/>
            </a:prstGeom>
            <a:solidFill>
              <a:schemeClr val="accent1">
                <a:alpha val="44000"/>
              </a:schemeClr>
            </a:solidFill>
            <a:ln w="50800">
              <a:solidFill>
                <a:schemeClr val="accent6">
                  <a:lumMod val="60000"/>
                  <a:lumOff val="40000"/>
                </a:schemeClr>
              </a:solidFill>
              <a:tailEnd type="triangle" w="lg" len="lg"/>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lgn="ctr">
                <a:defRPr sz="2000">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dirty="0">
                  <a:solidFill>
                    <a:schemeClr val="tx1">
                      <a:lumMod val="50000"/>
                    </a:schemeClr>
                  </a:solidFill>
                </a:rPr>
                <a:t>BA/BE</a:t>
              </a:r>
            </a:p>
          </p:txBody>
        </p:sp>
      </p:grpSp>
      <p:grpSp>
        <p:nvGrpSpPr>
          <p:cNvPr id="1028" name="Group 1027"/>
          <p:cNvGrpSpPr/>
          <p:nvPr/>
        </p:nvGrpSpPr>
        <p:grpSpPr>
          <a:xfrm>
            <a:off x="1215886" y="1941199"/>
            <a:ext cx="2303112" cy="4542745"/>
            <a:chOff x="1215886" y="1941199"/>
            <a:chExt cx="2303112" cy="4542745"/>
          </a:xfrm>
        </p:grpSpPr>
        <p:sp>
          <p:nvSpPr>
            <p:cNvPr id="8" name="Oval 7"/>
            <p:cNvSpPr/>
            <p:nvPr/>
          </p:nvSpPr>
          <p:spPr>
            <a:xfrm rot="1944499">
              <a:off x="1908773" y="4106911"/>
              <a:ext cx="1610225" cy="2377033"/>
            </a:xfrm>
            <a:prstGeom prst="ellipse">
              <a:avLst/>
            </a:prstGeom>
            <a:solidFill>
              <a:schemeClr val="accent1">
                <a:alpha val="44000"/>
              </a:schemeClr>
            </a:solidFill>
            <a:ln w="50800">
              <a:solidFill>
                <a:schemeClr val="accent6">
                  <a:lumMod val="60000"/>
                  <a:lumOff val="40000"/>
                </a:schemeClr>
              </a:solidFill>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5" idx="2"/>
              <a:endCxn id="8" idx="1"/>
            </p:cNvCxnSpPr>
            <p:nvPr/>
          </p:nvCxnSpPr>
          <p:spPr>
            <a:xfrm>
              <a:off x="2082632" y="2341309"/>
              <a:ext cx="601038" cy="1939487"/>
            </a:xfrm>
            <a:prstGeom prst="straightConnector1">
              <a:avLst/>
            </a:prstGeom>
            <a:solidFill>
              <a:schemeClr val="accent1">
                <a:alpha val="44000"/>
              </a:schemeClr>
            </a:solidFill>
            <a:ln w="50800">
              <a:solidFill>
                <a:schemeClr val="accent6">
                  <a:lumMod val="60000"/>
                  <a:lumOff val="40000"/>
                </a:schemeClr>
              </a:solidFill>
              <a:tailEnd type="triangle" w="lg" len="lg"/>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cxnSp>
        <p:sp>
          <p:nvSpPr>
            <p:cNvPr id="5" name="TextBox 4"/>
            <p:cNvSpPr txBox="1"/>
            <p:nvPr/>
          </p:nvSpPr>
          <p:spPr>
            <a:xfrm>
              <a:off x="1215886" y="1941199"/>
              <a:ext cx="1733492" cy="400110"/>
            </a:xfrm>
            <a:prstGeom prst="rect">
              <a:avLst/>
            </a:prstGeom>
            <a:solidFill>
              <a:schemeClr val="accent1">
                <a:alpha val="44000"/>
              </a:schemeClr>
            </a:solidFill>
            <a:ln w="50800">
              <a:solidFill>
                <a:schemeClr val="accent6">
                  <a:lumMod val="60000"/>
                  <a:lumOff val="40000"/>
                </a:schemeClr>
              </a:solidFill>
              <a:tailEnd type="triangle" w="lg" len="lg"/>
            </a:ln>
            <a:effectLst>
              <a:outerShdw blurRad="63500" sx="102000" sy="102000" algn="ctr" rotWithShape="0">
                <a:prstClr val="black">
                  <a:alpha val="40000"/>
                </a:prstClr>
              </a:outerShdw>
              <a:reflection endPos="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2000" dirty="0" smtClean="0">
                  <a:solidFill>
                    <a:schemeClr val="tx1">
                      <a:lumMod val="50000"/>
                    </a:schemeClr>
                  </a:solidFill>
                </a:rPr>
                <a:t>CMC/</a:t>
              </a:r>
              <a:r>
                <a:rPr lang="en-US" sz="2000" dirty="0" err="1" smtClean="0">
                  <a:solidFill>
                    <a:schemeClr val="tx1">
                      <a:lumMod val="50000"/>
                    </a:schemeClr>
                  </a:solidFill>
                </a:rPr>
                <a:t>cGMPs</a:t>
              </a:r>
              <a:r>
                <a:rPr lang="en-US" sz="2000" dirty="0" smtClean="0">
                  <a:solidFill>
                    <a:schemeClr val="tx1">
                      <a:lumMod val="50000"/>
                    </a:schemeClr>
                  </a:solidFill>
                </a:rPr>
                <a:t> </a:t>
              </a:r>
            </a:p>
          </p:txBody>
        </p:sp>
      </p:grpSp>
    </p:spTree>
    <p:extLst>
      <p:ext uri="{BB962C8B-B14F-4D97-AF65-F5344CB8AC3E}">
        <p14:creationId xmlns:p14="http://schemas.microsoft.com/office/powerpoint/2010/main" val="19160354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28"/>
                                        </p:tgtEl>
                                      </p:cBhvr>
                                    </p:animEffect>
                                    <p:animScale>
                                      <p:cBhvr>
                                        <p:cTn id="7" dur="250" autoRev="1" fill="hold"/>
                                        <p:tgtEl>
                                          <p:spTgt spid="102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029"/>
                                        </p:tgtEl>
                                      </p:cBhvr>
                                    </p:animEffect>
                                    <p:animScale>
                                      <p:cBhvr>
                                        <p:cTn id="12" dur="250" autoRev="1" fill="hold"/>
                                        <p:tgtEl>
                                          <p:spTgt spid="10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1"/>
          <p:cNvSpPr>
            <a:spLocks noGrp="1"/>
          </p:cNvSpPr>
          <p:nvPr>
            <p:ph type="body" sz="quarter" idx="10"/>
          </p:nvPr>
        </p:nvSpPr>
        <p:spPr>
          <a:xfrm>
            <a:off x="148107" y="1070243"/>
            <a:ext cx="8767293" cy="4916190"/>
          </a:xfrm>
        </p:spPr>
        <p:txBody>
          <a:bodyPr/>
          <a:lstStyle/>
          <a:p>
            <a:pPr>
              <a:spcBef>
                <a:spcPts val="0"/>
              </a:spcBef>
              <a:spcAft>
                <a:spcPts val="300"/>
              </a:spcAft>
            </a:pPr>
            <a:r>
              <a:rPr lang="en-US" sz="2400" dirty="0" smtClean="0"/>
              <a:t>High cost of BE studies and surge in notice of concern make this a key area of need</a:t>
            </a:r>
          </a:p>
          <a:p>
            <a:pPr marL="0" indent="0">
              <a:lnSpc>
                <a:spcPts val="1200"/>
              </a:lnSpc>
              <a:spcBef>
                <a:spcPts val="0"/>
              </a:spcBef>
              <a:spcAft>
                <a:spcPts val="0"/>
              </a:spcAft>
              <a:buNone/>
            </a:pPr>
            <a:endParaRPr lang="en-US" sz="2400" dirty="0" smtClean="0"/>
          </a:p>
          <a:p>
            <a:pPr>
              <a:spcBef>
                <a:spcPts val="0"/>
              </a:spcBef>
              <a:spcAft>
                <a:spcPts val="300"/>
              </a:spcAft>
            </a:pPr>
            <a:r>
              <a:rPr lang="en-US" altLang="zh-CN" sz="2400" dirty="0" smtClean="0"/>
              <a:t>PQM provides </a:t>
            </a:r>
            <a:r>
              <a:rPr lang="en-US" sz="2400" dirty="0" smtClean="0"/>
              <a:t>technical support</a:t>
            </a:r>
            <a:r>
              <a:rPr lang="en-US" altLang="zh-CN" sz="2400" dirty="0" smtClean="0"/>
              <a:t> to regulators and </a:t>
            </a:r>
            <a:r>
              <a:rPr lang="en-US" sz="2400" dirty="0" smtClean="0"/>
              <a:t>CROs to conduct BA/BE studies, according to GCPs and GLPs</a:t>
            </a:r>
            <a:endParaRPr lang="en-US" sz="2400" dirty="0"/>
          </a:p>
        </p:txBody>
      </p:sp>
      <p:sp>
        <p:nvSpPr>
          <p:cNvPr id="3" name="Slide Number Placeholder 2"/>
          <p:cNvSpPr>
            <a:spLocks noGrp="1"/>
          </p:cNvSpPr>
          <p:nvPr>
            <p:ph type="sldNum" sz="quarter" idx="11"/>
          </p:nvPr>
        </p:nvSpPr>
        <p:spPr/>
        <p:txBody>
          <a:bodyPr/>
          <a:lstStyle/>
          <a:p>
            <a:fld id="{67336A34-759B-4CB5-8197-65F754E57A07}" type="slidenum">
              <a:rPr lang="en-US" smtClean="0"/>
              <a:pPr/>
              <a:t>14</a:t>
            </a:fld>
            <a:endParaRPr lang="en-US" dirty="0"/>
          </a:p>
        </p:txBody>
      </p:sp>
      <p:sp>
        <p:nvSpPr>
          <p:cNvPr id="4" name="Title 3"/>
          <p:cNvSpPr>
            <a:spLocks noGrp="1"/>
          </p:cNvSpPr>
          <p:nvPr>
            <p:ph type="title"/>
          </p:nvPr>
        </p:nvSpPr>
        <p:spPr>
          <a:xfrm>
            <a:off x="1752600" y="228600"/>
            <a:ext cx="6781800" cy="762000"/>
          </a:xfrm>
        </p:spPr>
        <p:txBody>
          <a:bodyPr/>
          <a:lstStyle/>
          <a:p>
            <a:r>
              <a:rPr lang="en-US" dirty="0" smtClean="0"/>
              <a:t>Major challenge: BA/BE Studies</a:t>
            </a:r>
            <a:endParaRPr lang="en-US" dirty="0"/>
          </a:p>
        </p:txBody>
      </p:sp>
      <p:sp>
        <p:nvSpPr>
          <p:cNvPr id="10" name="TextBox 9"/>
          <p:cNvSpPr txBox="1"/>
          <p:nvPr/>
        </p:nvSpPr>
        <p:spPr>
          <a:xfrm>
            <a:off x="-4038600" y="2953541"/>
            <a:ext cx="184731" cy="461665"/>
          </a:xfrm>
          <a:prstGeom prst="rect">
            <a:avLst/>
          </a:prstGeom>
          <a:noFill/>
        </p:spPr>
        <p:txBody>
          <a:bodyPr wrap="none" rtlCol="0">
            <a:spAutoFit/>
          </a:bodyPr>
          <a:lstStyle/>
          <a:p>
            <a:endParaRPr lang="en-US" dirty="0"/>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011311"/>
            <a:ext cx="3354606"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888" y="2988120"/>
            <a:ext cx="1270923" cy="15633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6400800" y="3374450"/>
            <a:ext cx="1450746" cy="307777"/>
          </a:xfrm>
          <a:prstGeom prst="rect">
            <a:avLst/>
          </a:prstGeom>
          <a:noFill/>
        </p:spPr>
        <p:txBody>
          <a:bodyPr wrap="square" rtlCol="0">
            <a:spAutoFit/>
          </a:bodyPr>
          <a:lstStyle/>
          <a:p>
            <a:r>
              <a:rPr lang="en-US" sz="1400" b="1" dirty="0" smtClean="0">
                <a:solidFill>
                  <a:srgbClr val="0000FF"/>
                </a:solidFill>
              </a:rPr>
              <a:t> Reference (R)</a:t>
            </a:r>
            <a:endParaRPr lang="en-US" sz="1400" b="1" dirty="0">
              <a:solidFill>
                <a:srgbClr val="0000FF"/>
              </a:solidFill>
            </a:endParaRPr>
          </a:p>
        </p:txBody>
      </p:sp>
      <p:sp>
        <p:nvSpPr>
          <p:cNvPr id="24" name="TextBox 23"/>
          <p:cNvSpPr txBox="1"/>
          <p:nvPr/>
        </p:nvSpPr>
        <p:spPr>
          <a:xfrm>
            <a:off x="7270768" y="4882838"/>
            <a:ext cx="1004240" cy="307777"/>
          </a:xfrm>
          <a:prstGeom prst="rect">
            <a:avLst/>
          </a:prstGeom>
          <a:noFill/>
        </p:spPr>
        <p:txBody>
          <a:bodyPr wrap="square" rtlCol="0">
            <a:spAutoFit/>
          </a:bodyPr>
          <a:lstStyle/>
          <a:p>
            <a:r>
              <a:rPr lang="en-US" sz="1400" b="1" dirty="0" smtClean="0">
                <a:solidFill>
                  <a:srgbClr val="C00000"/>
                </a:solidFill>
              </a:rPr>
              <a:t> Test (T) </a:t>
            </a:r>
            <a:endParaRPr lang="en-US" sz="1400" b="1" dirty="0">
              <a:solidFill>
                <a:srgbClr val="C00000"/>
              </a:solidFill>
            </a:endParaRPr>
          </a:p>
        </p:txBody>
      </p:sp>
      <p:sp>
        <p:nvSpPr>
          <p:cNvPr id="13" name="Text Placeholder 1"/>
          <p:cNvSpPr txBox="1">
            <a:spLocks/>
          </p:cNvSpPr>
          <p:nvPr/>
        </p:nvSpPr>
        <p:spPr>
          <a:xfrm>
            <a:off x="152400" y="3047999"/>
            <a:ext cx="5791200" cy="3468511"/>
          </a:xfrm>
          <a:prstGeom prst="rect">
            <a:avLst/>
          </a:prstGeom>
        </p:spPr>
        <p:txBody>
          <a:bodyPr lIns="0" tIns="0" rIns="0" bIns="0"/>
          <a:lstStyle>
            <a:lvl1pPr marL="273050" indent="-273050" algn="l" rtl="0" eaLnBrk="1" fontAlgn="base" hangingPunct="1">
              <a:spcBef>
                <a:spcPct val="20000"/>
              </a:spcBef>
              <a:spcAft>
                <a:spcPts val="600"/>
              </a:spcAft>
              <a:buClr>
                <a:schemeClr val="bg2"/>
              </a:buClr>
              <a:buSzPct val="80000"/>
              <a:buFont typeface="Wingdings 3" panose="05040102010807070707" pitchFamily="18" charset="2"/>
              <a:buChar char="}"/>
              <a:defRPr sz="2800" b="0" kern="1200" baseline="0">
                <a:solidFill>
                  <a:srgbClr val="294660"/>
                </a:solidFill>
                <a:latin typeface="Arial" pitchFamily="34" charset="0"/>
                <a:ea typeface="+mn-ea"/>
                <a:cs typeface="Arial" pitchFamily="34" charset="0"/>
              </a:defRPr>
            </a:lvl1pPr>
            <a:lvl2pPr marL="573088" indent="-292100" algn="l" rtl="0" eaLnBrk="1" fontAlgn="base" hangingPunct="1">
              <a:spcBef>
                <a:spcPts val="0"/>
              </a:spcBef>
              <a:spcAft>
                <a:spcPts val="300"/>
              </a:spcAft>
              <a:buClr>
                <a:schemeClr val="bg2"/>
              </a:buClr>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300"/>
              </a:spcAft>
            </a:pPr>
            <a:r>
              <a:rPr lang="en-US" sz="2400" dirty="0" smtClean="0">
                <a:solidFill>
                  <a:srgbClr val="000000"/>
                </a:solidFill>
                <a:latin typeface="+mj-lt"/>
              </a:rPr>
              <a:t>Training of regulators and CROs </a:t>
            </a:r>
          </a:p>
          <a:p>
            <a:pPr marL="630238" lvl="1" indent="-284163">
              <a:buSzPct val="80000"/>
              <a:buFont typeface="Arial" panose="020B0604020202020204" pitchFamily="34" charset="0"/>
              <a:buChar char="●"/>
            </a:pPr>
            <a:r>
              <a:rPr lang="en-US" sz="2200" dirty="0" smtClean="0">
                <a:solidFill>
                  <a:srgbClr val="000000"/>
                </a:solidFill>
                <a:latin typeface="+mj-lt"/>
              </a:rPr>
              <a:t>BA/BE guidance and procedures</a:t>
            </a:r>
          </a:p>
          <a:p>
            <a:pPr marL="630238" lvl="1" indent="-284163">
              <a:lnSpc>
                <a:spcPts val="1200"/>
              </a:lnSpc>
              <a:spcAft>
                <a:spcPts val="0"/>
              </a:spcAft>
              <a:buSzPct val="80000"/>
              <a:buFont typeface="Arial" panose="020B0604020202020204" pitchFamily="34" charset="0"/>
              <a:buChar char="●"/>
            </a:pPr>
            <a:endParaRPr lang="en-US" sz="2200" dirty="0" smtClean="0">
              <a:solidFill>
                <a:srgbClr val="000000"/>
              </a:solidFill>
              <a:latin typeface="+mj-lt"/>
            </a:endParaRPr>
          </a:p>
          <a:p>
            <a:pPr marL="630238" lvl="1" indent="-284163">
              <a:buSzPct val="80000"/>
              <a:buFont typeface="Arial" panose="020B0604020202020204" pitchFamily="34" charset="0"/>
              <a:buChar char="●"/>
            </a:pPr>
            <a:r>
              <a:rPr lang="en-US" sz="2200" dirty="0" smtClean="0">
                <a:solidFill>
                  <a:srgbClr val="000000"/>
                </a:solidFill>
                <a:latin typeface="+mj-lt"/>
              </a:rPr>
              <a:t>GCP Support - Protocol development, study c</a:t>
            </a:r>
            <a:r>
              <a:rPr lang="en-US" altLang="en-US" sz="2200" dirty="0" smtClean="0">
                <a:solidFill>
                  <a:srgbClr val="000000"/>
                </a:solidFill>
                <a:latin typeface="+mj-lt"/>
              </a:rPr>
              <a:t>onduct, monitoring, termination, QMS audit, PK/Stats </a:t>
            </a:r>
            <a:r>
              <a:rPr lang="en-US" altLang="en-US" sz="2200" dirty="0">
                <a:solidFill>
                  <a:srgbClr val="000000"/>
                </a:solidFill>
                <a:latin typeface="+mj-lt"/>
              </a:rPr>
              <a:t>a</a:t>
            </a:r>
            <a:r>
              <a:rPr lang="en-US" altLang="en-US" sz="2200" dirty="0" smtClean="0">
                <a:solidFill>
                  <a:srgbClr val="000000"/>
                </a:solidFill>
                <a:latin typeface="+mj-lt"/>
              </a:rPr>
              <a:t>nalysis, reporting and documentation </a:t>
            </a:r>
          </a:p>
          <a:p>
            <a:pPr marL="630238" lvl="1" indent="-284163">
              <a:lnSpc>
                <a:spcPts val="1200"/>
              </a:lnSpc>
              <a:spcAft>
                <a:spcPts val="0"/>
              </a:spcAft>
              <a:buSzPct val="80000"/>
              <a:buFont typeface="Arial" panose="020B0604020202020204" pitchFamily="34" charset="0"/>
              <a:buChar char="●"/>
            </a:pPr>
            <a:endParaRPr lang="en-US" altLang="en-US" sz="2200" dirty="0" smtClean="0">
              <a:solidFill>
                <a:srgbClr val="000000"/>
              </a:solidFill>
              <a:latin typeface="+mj-lt"/>
            </a:endParaRPr>
          </a:p>
          <a:p>
            <a:pPr marL="630238" lvl="1" indent="-284163">
              <a:buSzPct val="80000"/>
              <a:buFont typeface="Arial" panose="020B0604020202020204" pitchFamily="34" charset="0"/>
              <a:buChar char="●"/>
            </a:pPr>
            <a:r>
              <a:rPr lang="en-US" sz="2200" dirty="0" smtClean="0">
                <a:solidFill>
                  <a:srgbClr val="000000"/>
                </a:solidFill>
                <a:latin typeface="+mj-lt"/>
              </a:rPr>
              <a:t>GLPs (ISO/IEC 15189,17034)</a:t>
            </a:r>
            <a:endParaRPr lang="en-US" sz="2200" dirty="0">
              <a:solidFill>
                <a:srgbClr val="000000"/>
              </a:solidFill>
              <a:latin typeface="+mj-lt"/>
            </a:endParaRPr>
          </a:p>
        </p:txBody>
      </p:sp>
    </p:spTree>
    <p:extLst>
      <p:ext uri="{BB962C8B-B14F-4D97-AF65-F5344CB8AC3E}">
        <p14:creationId xmlns:p14="http://schemas.microsoft.com/office/powerpoint/2010/main" val="3848746977"/>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pPr>
              <a:defRPr/>
            </a:pPr>
            <a:fld id="{60ED31F0-5D8A-484A-825A-17BF411EF610}" type="slidenum">
              <a:rPr lang="en-US" smtClean="0"/>
              <a:pPr>
                <a:defRPr/>
              </a:pPr>
              <a:t>15</a:t>
            </a:fld>
            <a:endParaRPr lang="en-US" dirty="0"/>
          </a:p>
        </p:txBody>
      </p:sp>
      <p:sp>
        <p:nvSpPr>
          <p:cNvPr id="5" name="Rectangle 4"/>
          <p:cNvSpPr/>
          <p:nvPr/>
        </p:nvSpPr>
        <p:spPr>
          <a:xfrm>
            <a:off x="273050" y="6248400"/>
            <a:ext cx="2079625" cy="609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6" name="Rectangle 2"/>
          <p:cNvSpPr>
            <a:spLocks noGrp="1" noChangeArrowheads="1"/>
          </p:cNvSpPr>
          <p:nvPr>
            <p:ph type="title"/>
          </p:nvPr>
        </p:nvSpPr>
        <p:spPr bwMode="auto">
          <a:xfrm>
            <a:off x="1905000" y="228600"/>
            <a:ext cx="6705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GB" altLang="en-US" dirty="0" smtClean="0">
                <a:latin typeface="Arial" charset="0"/>
                <a:cs typeface="Arial" charset="0"/>
              </a:rPr>
              <a:t>GMP Technical Assistance Workflow</a:t>
            </a:r>
          </a:p>
        </p:txBody>
      </p:sp>
      <p:sp>
        <p:nvSpPr>
          <p:cNvPr id="18437" name="Text Box 12"/>
          <p:cNvSpPr txBox="1">
            <a:spLocks noChangeArrowheads="1"/>
          </p:cNvSpPr>
          <p:nvPr/>
        </p:nvSpPr>
        <p:spPr bwMode="auto">
          <a:xfrm>
            <a:off x="503238" y="4239140"/>
            <a:ext cx="8147120" cy="2492990"/>
          </a:xfrm>
          <a:prstGeom prst="rect">
            <a:avLst/>
          </a:prstGeom>
          <a:noFill/>
          <a:ln w="60325" cap="rnd" cmpd="thickThin">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square" lIns="182880" tIns="137160" rIns="182880" bIns="137160">
            <a:spAutoFit/>
          </a:bodyPr>
          <a:lstStyle>
            <a:lvl1pPr marL="285750" indent="-285750"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buClr>
                <a:schemeClr val="bg2"/>
              </a:buClr>
              <a:buSzPct val="120000"/>
              <a:buFont typeface="Arial" panose="020B0604020202020204" pitchFamily="34" charset="0"/>
              <a:buChar char="●"/>
            </a:pPr>
            <a:r>
              <a:rPr lang="en-US" altLang="en-US" sz="1600" dirty="0" smtClean="0">
                <a:solidFill>
                  <a:srgbClr val="000000"/>
                </a:solidFill>
              </a:rPr>
              <a:t>PQM assists pharmaceutical manufacturers and regulator in low- and middle-income </a:t>
            </a:r>
            <a:r>
              <a:rPr lang="en-US" altLang="en-US" sz="1600" dirty="0">
                <a:solidFill>
                  <a:srgbClr val="000000"/>
                </a:solidFill>
              </a:rPr>
              <a:t>countries </a:t>
            </a:r>
            <a:r>
              <a:rPr lang="en-US" altLang="en-US" sz="1600" dirty="0" smtClean="0">
                <a:solidFill>
                  <a:srgbClr val="000000"/>
                </a:solidFill>
              </a:rPr>
              <a:t>in achieving compliance with regulatory requirements </a:t>
            </a:r>
            <a:r>
              <a:rPr lang="en-US" sz="1600" dirty="0">
                <a:solidFill>
                  <a:srgbClr val="000000"/>
                </a:solidFill>
              </a:rPr>
              <a:t>of stringent </a:t>
            </a:r>
            <a:r>
              <a:rPr lang="en-US" sz="1600" dirty="0" smtClean="0">
                <a:solidFill>
                  <a:srgbClr val="000000"/>
                </a:solidFill>
              </a:rPr>
              <a:t>markets, such </a:t>
            </a:r>
            <a:r>
              <a:rPr lang="en-US" altLang="en-US" sz="1600" dirty="0" smtClean="0">
                <a:solidFill>
                  <a:srgbClr val="000000"/>
                </a:solidFill>
              </a:rPr>
              <a:t>the </a:t>
            </a:r>
            <a:r>
              <a:rPr lang="en-US" altLang="en-US" sz="1600" dirty="0">
                <a:solidFill>
                  <a:srgbClr val="000000"/>
                </a:solidFill>
              </a:rPr>
              <a:t>United States, </a:t>
            </a:r>
            <a:r>
              <a:rPr lang="en-US" altLang="en-US" sz="1600" dirty="0" smtClean="0">
                <a:solidFill>
                  <a:srgbClr val="000000"/>
                </a:solidFill>
              </a:rPr>
              <a:t>Europe, </a:t>
            </a:r>
            <a:r>
              <a:rPr lang="en-US" altLang="en-US" sz="1600" dirty="0">
                <a:solidFill>
                  <a:srgbClr val="000000"/>
                </a:solidFill>
              </a:rPr>
              <a:t>and </a:t>
            </a:r>
            <a:r>
              <a:rPr lang="en-US" altLang="en-US" sz="1600" dirty="0" smtClean="0">
                <a:solidFill>
                  <a:srgbClr val="000000"/>
                </a:solidFill>
              </a:rPr>
              <a:t>WHO </a:t>
            </a:r>
            <a:r>
              <a:rPr lang="en-US" altLang="en-US" sz="1600" dirty="0">
                <a:solidFill>
                  <a:srgbClr val="000000"/>
                </a:solidFill>
              </a:rPr>
              <a:t>Prequalification program</a:t>
            </a:r>
            <a:r>
              <a:rPr lang="en-US" altLang="en-US" sz="1600" dirty="0" smtClean="0">
                <a:solidFill>
                  <a:srgbClr val="000000"/>
                </a:solidFill>
              </a:rPr>
              <a:t>. </a:t>
            </a:r>
          </a:p>
          <a:p>
            <a:pPr>
              <a:buClr>
                <a:schemeClr val="bg2"/>
              </a:buClr>
              <a:buSzPct val="120000"/>
              <a:buFont typeface="Arial" panose="020B0604020202020204" pitchFamily="34" charset="0"/>
              <a:buChar char="●"/>
            </a:pPr>
            <a:endParaRPr lang="en-US" altLang="en-US" sz="1600" dirty="0">
              <a:solidFill>
                <a:srgbClr val="000000"/>
              </a:solidFill>
            </a:endParaRPr>
          </a:p>
          <a:p>
            <a:pPr>
              <a:buClr>
                <a:schemeClr val="bg2"/>
              </a:buClr>
              <a:buSzPct val="120000"/>
              <a:buFont typeface="Arial" panose="020B0604020202020204" pitchFamily="34" charset="0"/>
              <a:buChar char="●"/>
            </a:pPr>
            <a:r>
              <a:rPr lang="en-US" altLang="en-US" sz="1600" dirty="0" smtClean="0">
                <a:solidFill>
                  <a:srgbClr val="000000"/>
                </a:solidFill>
              </a:rPr>
              <a:t>Medicines </a:t>
            </a:r>
            <a:r>
              <a:rPr lang="en-US" altLang="en-US" sz="1600" dirty="0">
                <a:solidFill>
                  <a:srgbClr val="000000"/>
                </a:solidFill>
              </a:rPr>
              <a:t>regulatory authorities and manufacturers are trained in all aspect of dossier and </a:t>
            </a:r>
            <a:r>
              <a:rPr lang="en-US" altLang="en-US" sz="1600" dirty="0" err="1">
                <a:solidFill>
                  <a:srgbClr val="000000"/>
                </a:solidFill>
              </a:rPr>
              <a:t>cGMPs</a:t>
            </a:r>
            <a:r>
              <a:rPr lang="en-US" altLang="en-US" sz="1600" dirty="0">
                <a:solidFill>
                  <a:srgbClr val="000000"/>
                </a:solidFill>
              </a:rPr>
              <a:t>.  </a:t>
            </a:r>
          </a:p>
          <a:p>
            <a:pPr>
              <a:buClr>
                <a:schemeClr val="bg2"/>
              </a:buClr>
              <a:buSzPct val="120000"/>
              <a:buFont typeface="Arial" panose="020B0604020202020204" pitchFamily="34" charset="0"/>
              <a:buChar char="●"/>
            </a:pPr>
            <a:endParaRPr lang="en-US" altLang="en-US" sz="1600" dirty="0">
              <a:solidFill>
                <a:srgbClr val="000000"/>
              </a:solidFill>
            </a:endParaRPr>
          </a:p>
          <a:p>
            <a:pPr>
              <a:buClr>
                <a:schemeClr val="bg2"/>
              </a:buClr>
              <a:buSzPct val="120000"/>
              <a:buFont typeface="Arial" panose="020B0604020202020204" pitchFamily="34" charset="0"/>
              <a:buChar char="●"/>
            </a:pPr>
            <a:r>
              <a:rPr lang="en-US" altLang="en-US" sz="1600" dirty="0" smtClean="0">
                <a:solidFill>
                  <a:srgbClr val="000000"/>
                </a:solidFill>
              </a:rPr>
              <a:t>By </a:t>
            </a:r>
            <a:r>
              <a:rPr lang="en-US" altLang="en-US" sz="1600" dirty="0">
                <a:solidFill>
                  <a:srgbClr val="000000"/>
                </a:solidFill>
              </a:rPr>
              <a:t>obtaining the approval of </a:t>
            </a:r>
            <a:r>
              <a:rPr lang="en-US" altLang="en-US" sz="1600" dirty="0" smtClean="0">
                <a:solidFill>
                  <a:srgbClr val="000000"/>
                </a:solidFill>
              </a:rPr>
              <a:t>a stringent </a:t>
            </a:r>
            <a:r>
              <a:rPr lang="en-US" altLang="en-US" sz="1600" dirty="0">
                <a:solidFill>
                  <a:srgbClr val="000000"/>
                </a:solidFill>
              </a:rPr>
              <a:t>regulatory authority, </a:t>
            </a:r>
            <a:r>
              <a:rPr lang="en-US" altLang="en-US" sz="1600" dirty="0" smtClean="0">
                <a:solidFill>
                  <a:srgbClr val="000000"/>
                </a:solidFill>
              </a:rPr>
              <a:t>quality-assured priority </a:t>
            </a:r>
            <a:r>
              <a:rPr lang="en-US" altLang="en-US" sz="1600" dirty="0">
                <a:solidFill>
                  <a:srgbClr val="000000"/>
                </a:solidFill>
              </a:rPr>
              <a:t>medicines become available to the public health market. </a:t>
            </a:r>
            <a:endParaRPr lang="en-US" altLang="en-US" sz="1600" dirty="0">
              <a:solidFill>
                <a:srgbClr val="000000"/>
              </a:solidFill>
              <a:latin typeface="Tahoma" pitchFamily="34" charset="0"/>
              <a:cs typeface="Tahoma" pitchFamily="34" charset="0"/>
            </a:endParaRPr>
          </a:p>
        </p:txBody>
      </p:sp>
      <p:grpSp>
        <p:nvGrpSpPr>
          <p:cNvPr id="25" name="Group 24"/>
          <p:cNvGrpSpPr/>
          <p:nvPr/>
        </p:nvGrpSpPr>
        <p:grpSpPr>
          <a:xfrm>
            <a:off x="564537" y="1026710"/>
            <a:ext cx="8001000" cy="2876550"/>
            <a:chOff x="609600" y="1162050"/>
            <a:chExt cx="8001000" cy="2876550"/>
          </a:xfrm>
        </p:grpSpPr>
        <p:sp>
          <p:nvSpPr>
            <p:cNvPr id="26" name="Text Box 3"/>
            <p:cNvSpPr txBox="1">
              <a:spLocks noChangeArrowheads="1"/>
            </p:cNvSpPr>
            <p:nvPr/>
          </p:nvSpPr>
          <p:spPr bwMode="auto">
            <a:xfrm>
              <a:off x="914400" y="1981200"/>
              <a:ext cx="7162800" cy="457200"/>
            </a:xfrm>
            <a:prstGeom prst="rect">
              <a:avLst/>
            </a:prstGeom>
            <a:noFill/>
            <a:ln w="12700">
              <a:noFill/>
              <a:miter lim="800000"/>
              <a:headEnd/>
              <a:tailEnd/>
            </a:ln>
          </p:spPr>
          <p:txBody>
            <a:bodyPr>
              <a:spAutoFit/>
            </a:bodyPr>
            <a:lstStyle/>
            <a:p>
              <a:pPr algn="ctr" eaLnBrk="0" hangingPunct="0">
                <a:spcBef>
                  <a:spcPct val="50000"/>
                </a:spcBef>
              </a:pPr>
              <a:endParaRPr lang="en-US" dirty="0">
                <a:solidFill>
                  <a:srgbClr val="294660"/>
                </a:solidFill>
              </a:endParaRPr>
            </a:p>
          </p:txBody>
        </p:sp>
        <p:sp>
          <p:nvSpPr>
            <p:cNvPr id="27" name="Text Box 6"/>
            <p:cNvSpPr txBox="1">
              <a:spLocks noChangeArrowheads="1"/>
            </p:cNvSpPr>
            <p:nvPr/>
          </p:nvSpPr>
          <p:spPr bwMode="auto">
            <a:xfrm>
              <a:off x="609600" y="1162050"/>
              <a:ext cx="2514600" cy="1276350"/>
            </a:xfrm>
            <a:prstGeom prst="rect">
              <a:avLst/>
            </a:prstGeom>
            <a:ln>
              <a:headEnd/>
              <a:tailEnd/>
            </a:ln>
          </p:spPr>
          <p:style>
            <a:lnRef idx="0">
              <a:schemeClr val="dk1"/>
            </a:lnRef>
            <a:fillRef idx="3">
              <a:schemeClr val="dk1"/>
            </a:fillRef>
            <a:effectRef idx="3">
              <a:schemeClr val="dk1"/>
            </a:effectRef>
            <a:fontRef idx="minor">
              <a:schemeClr val="lt1"/>
            </a:fontRef>
          </p:style>
          <p:txBody>
            <a:bodyPr/>
            <a:lstStyle/>
            <a:p>
              <a:pPr algn="ctr" eaLnBrk="0" hangingPunct="0"/>
              <a:endPar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endParaRPr>
            </a:p>
            <a:p>
              <a:pPr algn="ctr" eaLnBrk="0" hangingPunct="0"/>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Manufacturers identified through EOI, PQM training workshops, or referral by external partners </a:t>
              </a:r>
              <a:endParaRPr lang="en-US" sz="1400" dirty="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endParaRPr>
            </a:p>
          </p:txBody>
        </p:sp>
        <p:sp>
          <p:nvSpPr>
            <p:cNvPr id="28" name="Text Box 7"/>
            <p:cNvSpPr txBox="1">
              <a:spLocks noChangeArrowheads="1"/>
            </p:cNvSpPr>
            <p:nvPr/>
          </p:nvSpPr>
          <p:spPr bwMode="auto">
            <a:xfrm>
              <a:off x="3429000" y="1162050"/>
              <a:ext cx="2332038" cy="1219200"/>
            </a:xfrm>
            <a:prstGeom prst="rect">
              <a:avLst/>
            </a:prstGeom>
            <a:ln>
              <a:headEnd/>
              <a:tailEnd/>
            </a:ln>
          </p:spPr>
          <p:style>
            <a:lnRef idx="0">
              <a:schemeClr val="dk1"/>
            </a:lnRef>
            <a:fillRef idx="3">
              <a:schemeClr val="dk1"/>
            </a:fillRef>
            <a:effectRef idx="3">
              <a:schemeClr val="dk1"/>
            </a:effectRef>
            <a:fontRef idx="minor">
              <a:schemeClr val="lt1"/>
            </a:fontRef>
          </p:style>
          <p:txBody>
            <a:bodyPr anchor="ctr"/>
            <a:lstStyle/>
            <a:p>
              <a:pPr algn="ctr" eaLnBrk="0" hangingPunct="0">
                <a:defRPr/>
              </a:pPr>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PQM conducts screening    of manufacturers using questionnaire and GMP walk-through </a:t>
              </a:r>
            </a:p>
          </p:txBody>
        </p:sp>
        <p:sp>
          <p:nvSpPr>
            <p:cNvPr id="29" name="Text Box 8"/>
            <p:cNvSpPr txBox="1">
              <a:spLocks noChangeArrowheads="1"/>
            </p:cNvSpPr>
            <p:nvPr/>
          </p:nvSpPr>
          <p:spPr bwMode="auto">
            <a:xfrm>
              <a:off x="6278563" y="1205660"/>
              <a:ext cx="2332037" cy="1175590"/>
            </a:xfrm>
            <a:prstGeom prst="rect">
              <a:avLst/>
            </a:prstGeom>
            <a:ln>
              <a:headEnd/>
              <a:tailEnd/>
            </a:ln>
          </p:spPr>
          <p:style>
            <a:lnRef idx="0">
              <a:schemeClr val="dk1"/>
            </a:lnRef>
            <a:fillRef idx="3">
              <a:schemeClr val="dk1"/>
            </a:fillRef>
            <a:effectRef idx="3">
              <a:schemeClr val="dk1"/>
            </a:effectRef>
            <a:fontRef idx="minor">
              <a:schemeClr val="lt1"/>
            </a:fontRef>
          </p:style>
          <p:txBody>
            <a:bodyPr anchor="ctr"/>
            <a:lstStyle/>
            <a:p>
              <a:pPr algn="ctr" eaLnBrk="0" hangingPunct="0">
                <a:defRPr/>
              </a:pPr>
              <a:r>
                <a:rPr lang="en-US" sz="1400" dirty="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PQM </a:t>
              </a:r>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conducts gap analysis (Dossier and Facility GMPs)</a:t>
              </a:r>
              <a:endParaRPr lang="en-US" sz="1400" dirty="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endParaRPr>
            </a:p>
          </p:txBody>
        </p:sp>
        <p:sp>
          <p:nvSpPr>
            <p:cNvPr id="30" name="Text Box 9"/>
            <p:cNvSpPr txBox="1">
              <a:spLocks noChangeArrowheads="1"/>
            </p:cNvSpPr>
            <p:nvPr/>
          </p:nvSpPr>
          <p:spPr bwMode="auto">
            <a:xfrm>
              <a:off x="3581400" y="2895600"/>
              <a:ext cx="2209800" cy="1143000"/>
            </a:xfrm>
            <a:prstGeom prst="rect">
              <a:avLst/>
            </a:prstGeom>
            <a:ln>
              <a:headEnd/>
              <a:tailEnd/>
            </a:ln>
          </p:spPr>
          <p:style>
            <a:lnRef idx="0">
              <a:schemeClr val="dk1"/>
            </a:lnRef>
            <a:fillRef idx="3">
              <a:schemeClr val="dk1"/>
            </a:fillRef>
            <a:effectRef idx="3">
              <a:schemeClr val="dk1"/>
            </a:effectRef>
            <a:fontRef idx="minor">
              <a:schemeClr val="lt1"/>
            </a:fontRef>
          </p:style>
          <p:txBody>
            <a:bodyPr/>
            <a:lstStyle/>
            <a:p>
              <a:pPr algn="ctr" eaLnBrk="0" hangingPunct="0"/>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PQM assists manufactures to compile product dossier according to CTD format</a:t>
              </a:r>
              <a:endParaRPr lang="en-US" sz="1000" dirty="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endParaRPr>
            </a:p>
          </p:txBody>
        </p:sp>
        <p:sp>
          <p:nvSpPr>
            <p:cNvPr id="31" name="AutoShape 13"/>
            <p:cNvSpPr>
              <a:spLocks noChangeArrowheads="1"/>
            </p:cNvSpPr>
            <p:nvPr/>
          </p:nvSpPr>
          <p:spPr bwMode="auto">
            <a:xfrm>
              <a:off x="3012798" y="1589881"/>
              <a:ext cx="304800" cy="420688"/>
            </a:xfrm>
            <a:prstGeom prst="rightArrow">
              <a:avLst>
                <a:gd name="adj1" fmla="val 50000"/>
                <a:gd name="adj2" fmla="val 25000"/>
              </a:avLst>
            </a:prstGeom>
            <a:solidFill>
              <a:schemeClr val="bg2"/>
            </a:solidFill>
            <a:ln>
              <a:solidFill>
                <a:schemeClr val="bg2"/>
              </a:solidFill>
              <a:headEnd/>
              <a:tailEnd/>
            </a:ln>
          </p:spPr>
          <p:style>
            <a:lnRef idx="2">
              <a:schemeClr val="accent4">
                <a:shade val="50000"/>
              </a:schemeClr>
            </a:lnRef>
            <a:fillRef idx="1">
              <a:schemeClr val="accent4"/>
            </a:fillRef>
            <a:effectRef idx="0">
              <a:schemeClr val="accent4"/>
            </a:effectRef>
            <a:fontRef idx="minor">
              <a:schemeClr val="lt1"/>
            </a:fontRef>
          </p:style>
          <p:txBody>
            <a:bodyPr/>
            <a:lstStyle/>
            <a:p>
              <a:pPr algn="ctr" eaLnBrk="0" hangingPunct="0">
                <a:lnSpc>
                  <a:spcPct val="105000"/>
                </a:lnSpc>
                <a:spcAft>
                  <a:spcPts val="300"/>
                </a:spcAft>
              </a:pPr>
              <a:endParaRPr lang="en-US" dirty="0">
                <a:solidFill>
                  <a:srgbClr val="DEB408"/>
                </a:solidFill>
              </a:endParaRPr>
            </a:p>
          </p:txBody>
        </p:sp>
        <p:sp>
          <p:nvSpPr>
            <p:cNvPr id="33" name="AutoShape 15"/>
            <p:cNvSpPr>
              <a:spLocks noChangeArrowheads="1"/>
            </p:cNvSpPr>
            <p:nvPr/>
          </p:nvSpPr>
          <p:spPr bwMode="auto">
            <a:xfrm flipH="1">
              <a:off x="3165198" y="3252269"/>
              <a:ext cx="263801" cy="420688"/>
            </a:xfrm>
            <a:prstGeom prst="rightArrow">
              <a:avLst>
                <a:gd name="adj1" fmla="val 50000"/>
                <a:gd name="adj2" fmla="val 25000"/>
              </a:avLst>
            </a:prstGeom>
            <a:solidFill>
              <a:schemeClr val="bg2"/>
            </a:solidFill>
            <a:ln>
              <a:solidFill>
                <a:schemeClr val="bg2"/>
              </a:solidFill>
              <a:headEnd/>
              <a:tailEnd/>
            </a:ln>
          </p:spPr>
          <p:style>
            <a:lnRef idx="2">
              <a:schemeClr val="accent4">
                <a:shade val="50000"/>
              </a:schemeClr>
            </a:lnRef>
            <a:fillRef idx="1">
              <a:schemeClr val="accent4"/>
            </a:fillRef>
            <a:effectRef idx="0">
              <a:schemeClr val="accent4"/>
            </a:effectRef>
            <a:fontRef idx="minor">
              <a:schemeClr val="lt1"/>
            </a:fontRef>
          </p:style>
          <p:txBody>
            <a:bodyPr/>
            <a:lstStyle/>
            <a:p>
              <a:pPr algn="ctr" eaLnBrk="0" hangingPunct="0">
                <a:lnSpc>
                  <a:spcPct val="105000"/>
                </a:lnSpc>
                <a:spcAft>
                  <a:spcPts val="300"/>
                </a:spcAft>
              </a:pPr>
              <a:endParaRPr lang="en-US" dirty="0">
                <a:solidFill>
                  <a:srgbClr val="DEB408"/>
                </a:solidFill>
              </a:endParaRPr>
            </a:p>
          </p:txBody>
        </p:sp>
        <p:sp>
          <p:nvSpPr>
            <p:cNvPr id="34" name="AutoShape 16"/>
            <p:cNvSpPr>
              <a:spLocks noChangeArrowheads="1"/>
            </p:cNvSpPr>
            <p:nvPr/>
          </p:nvSpPr>
          <p:spPr bwMode="auto">
            <a:xfrm rot="5400000">
              <a:off x="7219157" y="2259945"/>
              <a:ext cx="381000" cy="420687"/>
            </a:xfrm>
            <a:prstGeom prst="rightArrow">
              <a:avLst>
                <a:gd name="adj1" fmla="val 50000"/>
                <a:gd name="adj2" fmla="val 25000"/>
              </a:avLst>
            </a:prstGeom>
            <a:solidFill>
              <a:schemeClr val="bg2"/>
            </a:solidFill>
            <a:ln>
              <a:solidFill>
                <a:schemeClr val="bg2"/>
              </a:solidFill>
              <a:headEnd/>
              <a:tailEnd/>
            </a:ln>
          </p:spPr>
          <p:style>
            <a:lnRef idx="2">
              <a:schemeClr val="accent4">
                <a:shade val="50000"/>
              </a:schemeClr>
            </a:lnRef>
            <a:fillRef idx="1">
              <a:schemeClr val="accent4"/>
            </a:fillRef>
            <a:effectRef idx="0">
              <a:schemeClr val="accent4"/>
            </a:effectRef>
            <a:fontRef idx="minor">
              <a:schemeClr val="lt1"/>
            </a:fontRef>
          </p:style>
          <p:txBody>
            <a:bodyPr/>
            <a:lstStyle/>
            <a:p>
              <a:pPr algn="ctr" eaLnBrk="0" hangingPunct="0">
                <a:lnSpc>
                  <a:spcPct val="105000"/>
                </a:lnSpc>
                <a:spcAft>
                  <a:spcPts val="300"/>
                </a:spcAft>
              </a:pPr>
              <a:endParaRPr lang="en-US" dirty="0">
                <a:solidFill>
                  <a:srgbClr val="DEB408"/>
                </a:solidFill>
              </a:endParaRPr>
            </a:p>
          </p:txBody>
        </p:sp>
        <p:sp>
          <p:nvSpPr>
            <p:cNvPr id="35" name="Text Box 9"/>
            <p:cNvSpPr txBox="1">
              <a:spLocks noChangeArrowheads="1"/>
            </p:cNvSpPr>
            <p:nvPr/>
          </p:nvSpPr>
          <p:spPr bwMode="auto">
            <a:xfrm>
              <a:off x="609600" y="2895600"/>
              <a:ext cx="2514600" cy="1143000"/>
            </a:xfrm>
            <a:prstGeom prst="rect">
              <a:avLst/>
            </a:prstGeom>
            <a:ln>
              <a:headEnd/>
              <a:tailEnd/>
            </a:ln>
          </p:spPr>
          <p:style>
            <a:lnRef idx="0">
              <a:schemeClr val="dk1"/>
            </a:lnRef>
            <a:fillRef idx="3">
              <a:schemeClr val="dk1"/>
            </a:fillRef>
            <a:effectRef idx="3">
              <a:schemeClr val="dk1"/>
            </a:effectRef>
            <a:fontRef idx="minor">
              <a:schemeClr val="lt1"/>
            </a:fontRef>
          </p:style>
          <p:txBody>
            <a:bodyPr anchor="ctr"/>
            <a:lstStyle/>
            <a:p>
              <a:pPr algn="ctr">
                <a:defRPr/>
              </a:pPr>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PQM verifies dossier prior to final submission and conduct pre-inspection mock audit (Support Continues Until Product Approval)</a:t>
              </a:r>
              <a:endParaRPr lang="en-US" sz="1400" dirty="0">
                <a:ln w="10160">
                  <a:solidFill>
                    <a:srgbClr val="FCECA6"/>
                  </a:solidFill>
                  <a:prstDash val="solid"/>
                </a:ln>
                <a:solidFill>
                  <a:srgbClr val="FF9900"/>
                </a:solidFill>
                <a:latin typeface="Tahoma" pitchFamily="34" charset="0"/>
                <a:cs typeface="Tahoma" pitchFamily="34" charset="0"/>
              </a:endParaRPr>
            </a:p>
          </p:txBody>
        </p:sp>
        <p:sp>
          <p:nvSpPr>
            <p:cNvPr id="36" name="AutoShape 13"/>
            <p:cNvSpPr>
              <a:spLocks noChangeArrowheads="1"/>
            </p:cNvSpPr>
            <p:nvPr/>
          </p:nvSpPr>
          <p:spPr bwMode="auto">
            <a:xfrm>
              <a:off x="5862540" y="1583111"/>
              <a:ext cx="304800" cy="420688"/>
            </a:xfrm>
            <a:prstGeom prst="rightArrow">
              <a:avLst>
                <a:gd name="adj1" fmla="val 50000"/>
                <a:gd name="adj2" fmla="val 25000"/>
              </a:avLst>
            </a:prstGeom>
            <a:solidFill>
              <a:schemeClr val="bg2"/>
            </a:solidFill>
            <a:ln>
              <a:solidFill>
                <a:schemeClr val="bg2"/>
              </a:solidFill>
              <a:headEnd/>
              <a:tailEnd/>
            </a:ln>
          </p:spPr>
          <p:style>
            <a:lnRef idx="2">
              <a:schemeClr val="accent4">
                <a:shade val="50000"/>
              </a:schemeClr>
            </a:lnRef>
            <a:fillRef idx="1">
              <a:schemeClr val="accent4"/>
            </a:fillRef>
            <a:effectRef idx="0">
              <a:schemeClr val="accent4"/>
            </a:effectRef>
            <a:fontRef idx="minor">
              <a:schemeClr val="lt1"/>
            </a:fontRef>
          </p:style>
          <p:txBody>
            <a:bodyPr/>
            <a:lstStyle/>
            <a:p>
              <a:pPr algn="ctr" eaLnBrk="0" hangingPunct="0">
                <a:lnSpc>
                  <a:spcPct val="105000"/>
                </a:lnSpc>
                <a:spcAft>
                  <a:spcPts val="300"/>
                </a:spcAft>
              </a:pPr>
              <a:endParaRPr lang="en-US" dirty="0">
                <a:solidFill>
                  <a:srgbClr val="DEB408"/>
                </a:solidFill>
              </a:endParaRPr>
            </a:p>
          </p:txBody>
        </p:sp>
        <p:sp>
          <p:nvSpPr>
            <p:cNvPr id="37" name="Text Box 8"/>
            <p:cNvSpPr txBox="1">
              <a:spLocks noChangeArrowheads="1"/>
            </p:cNvSpPr>
            <p:nvPr/>
          </p:nvSpPr>
          <p:spPr bwMode="auto">
            <a:xfrm>
              <a:off x="6278563" y="2863010"/>
              <a:ext cx="2332037" cy="1175590"/>
            </a:xfrm>
            <a:prstGeom prst="rect">
              <a:avLst/>
            </a:prstGeom>
            <a:ln>
              <a:headEnd/>
              <a:tailEnd/>
            </a:ln>
          </p:spPr>
          <p:style>
            <a:lnRef idx="0">
              <a:schemeClr val="dk1"/>
            </a:lnRef>
            <a:fillRef idx="3">
              <a:schemeClr val="dk1"/>
            </a:fillRef>
            <a:effectRef idx="3">
              <a:schemeClr val="dk1"/>
            </a:effectRef>
            <a:fontRef idx="minor">
              <a:schemeClr val="lt1"/>
            </a:fontRef>
          </p:style>
          <p:txBody>
            <a:bodyPr anchor="ctr"/>
            <a:lstStyle/>
            <a:p>
              <a:pPr algn="ctr" eaLnBrk="0" hangingPunct="0">
                <a:defRPr/>
              </a:pPr>
              <a:r>
                <a:rPr lang="en-US" sz="1400" dirty="0" smtClean="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rPr>
                <a:t>PQM issues gap analysis report, work with manufacturers to develop CAPA plan, and complete CAPAs</a:t>
              </a:r>
              <a:endParaRPr lang="en-US" sz="1400" dirty="0">
                <a:ln w="10160">
                  <a:solidFill>
                    <a:srgbClr val="FCECA6"/>
                  </a:solidFill>
                  <a:prstDash val="solid"/>
                </a:ln>
                <a:solidFill>
                  <a:srgbClr val="FFFFFF"/>
                </a:solidFill>
                <a:effectLst>
                  <a:outerShdw blurRad="38100" dist="32000" dir="5400000" algn="tl">
                    <a:srgbClr val="000000">
                      <a:alpha val="30000"/>
                    </a:srgbClr>
                  </a:outerShdw>
                </a:effectLst>
                <a:latin typeface="Tahoma" pitchFamily="34" charset="0"/>
                <a:cs typeface="Tahoma" pitchFamily="34" charset="0"/>
              </a:endParaRPr>
            </a:p>
          </p:txBody>
        </p:sp>
      </p:grpSp>
      <p:sp>
        <p:nvSpPr>
          <p:cNvPr id="2" name="Rectangle 1"/>
          <p:cNvSpPr/>
          <p:nvPr/>
        </p:nvSpPr>
        <p:spPr>
          <a:xfrm>
            <a:off x="3468757" y="2617304"/>
            <a:ext cx="5181600" cy="1380228"/>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p:cNvCxnSpPr/>
          <p:nvPr/>
        </p:nvCxnSpPr>
        <p:spPr>
          <a:xfrm>
            <a:off x="3468757" y="2617304"/>
            <a:ext cx="5181600" cy="0"/>
          </a:xfrm>
          <a:prstGeom prst="straightConnector1">
            <a:avLst/>
          </a:prstGeom>
          <a:ln w="31750">
            <a:solidFill>
              <a:schemeClr val="accent2">
                <a:lumMod val="40000"/>
                <a:lumOff val="6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8650758" y="2617304"/>
            <a:ext cx="1" cy="1380228"/>
          </a:xfrm>
          <a:prstGeom prst="straightConnector1">
            <a:avLst/>
          </a:prstGeom>
          <a:ln w="31750">
            <a:solidFill>
              <a:srgbClr val="C0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3465041" y="3988492"/>
            <a:ext cx="5145559" cy="7805"/>
          </a:xfrm>
          <a:prstGeom prst="straightConnector1">
            <a:avLst/>
          </a:prstGeom>
          <a:ln w="31750">
            <a:solidFill>
              <a:schemeClr val="accent2">
                <a:lumMod val="40000"/>
                <a:lumOff val="6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3468757" y="2617304"/>
            <a:ext cx="3" cy="1388033"/>
          </a:xfrm>
          <a:prstGeom prst="straightConnector1">
            <a:avLst/>
          </a:prstGeom>
          <a:ln w="31750">
            <a:solidFill>
              <a:srgbClr val="C00000"/>
            </a:solidFill>
            <a:prstDash val="dash"/>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079333"/>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47864" y="836712"/>
            <a:ext cx="540060" cy="108012"/>
          </a:xfrm>
        </p:spPr>
        <p:txBody>
          <a:bodyPr>
            <a:noAutofit/>
          </a:bodyPr>
          <a:lstStyle/>
          <a:p>
            <a:endParaRPr lang="en-US" sz="800" dirty="0"/>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flipH="1">
            <a:off x="-5761148" y="4221087"/>
            <a:ext cx="180020" cy="707886"/>
          </a:xfrm>
          <a:prstGeom prst="rect">
            <a:avLst/>
          </a:prstGeom>
        </p:spPr>
        <p:txBody>
          <a:bodyPr wrap="square">
            <a:spAutoFit/>
          </a:bodyPr>
          <a:lstStyle/>
          <a:p>
            <a:r>
              <a:rPr lang="en-US" sz="800" dirty="0"/>
              <a:t> </a:t>
            </a:r>
          </a:p>
          <a:p>
            <a:pPr lvl="0"/>
            <a:r>
              <a:rPr lang="en-US" sz="800" dirty="0" smtClean="0"/>
              <a:t>				</a:t>
            </a:r>
            <a:endParaRPr lang="en-US" sz="800" dirty="0"/>
          </a:p>
        </p:txBody>
      </p:sp>
      <p:graphicFrame>
        <p:nvGraphicFramePr>
          <p:cNvPr id="5" name="Table 4"/>
          <p:cNvGraphicFramePr>
            <a:graphicFrameLocks noGrp="1"/>
          </p:cNvGraphicFramePr>
          <p:nvPr>
            <p:extLst>
              <p:ext uri="{D42A27DB-BD31-4B8C-83A1-F6EECF244321}">
                <p14:modId xmlns:p14="http://schemas.microsoft.com/office/powerpoint/2010/main" val="4015121415"/>
              </p:ext>
            </p:extLst>
          </p:nvPr>
        </p:nvGraphicFramePr>
        <p:xfrm>
          <a:off x="1" y="3"/>
          <a:ext cx="9143998" cy="6857997"/>
        </p:xfrm>
        <a:graphic>
          <a:graphicData uri="http://schemas.openxmlformats.org/drawingml/2006/table">
            <a:tbl>
              <a:tblPr firstRow="1" bandRow="1">
                <a:tableStyleId>{5C22544A-7EE6-4342-B048-85BDC9FD1C3A}</a:tableStyleId>
              </a:tblPr>
              <a:tblGrid>
                <a:gridCol w="522874"/>
                <a:gridCol w="3075541"/>
                <a:gridCol w="3107721"/>
                <a:gridCol w="1799206"/>
                <a:gridCol w="638656"/>
              </a:tblGrid>
              <a:tr h="361372">
                <a:tc gridSpan="5">
                  <a:txBody>
                    <a:bodyPr/>
                    <a:lstStyle/>
                    <a:p>
                      <a:pPr algn="l"/>
                      <a:r>
                        <a:rPr lang="en-US" sz="1600" dirty="0" smtClean="0">
                          <a:solidFill>
                            <a:srgbClr val="0000FF"/>
                          </a:solidFill>
                        </a:rPr>
                        <a:t>PQM Technical Assistance Results ─ WHO</a:t>
                      </a:r>
                      <a:r>
                        <a:rPr lang="en-US" sz="1600" baseline="0" dirty="0" smtClean="0">
                          <a:solidFill>
                            <a:srgbClr val="0000FF"/>
                          </a:solidFill>
                        </a:rPr>
                        <a:t> PQ, USFDA, EU</a:t>
                      </a:r>
                      <a:endParaRPr lang="en-US" sz="1600" dirty="0">
                        <a:solidFill>
                          <a:srgbClr val="0000FF"/>
                        </a:solidFill>
                      </a:endParaRPr>
                    </a:p>
                  </a:txBody>
                  <a:tcPr/>
                </a:tc>
                <a:tc hMerge="1">
                  <a:txBody>
                    <a:bodyPr/>
                    <a:lstStyle/>
                    <a:p>
                      <a:pPr algn="ct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03880">
                <a:tc>
                  <a:txBody>
                    <a:bodyPr/>
                    <a:lstStyle/>
                    <a:p>
                      <a:r>
                        <a:rPr lang="en-US" sz="1250" b="1" dirty="0" smtClean="0">
                          <a:solidFill>
                            <a:srgbClr val="000000"/>
                          </a:solidFill>
                        </a:rPr>
                        <a:t>1</a:t>
                      </a:r>
                      <a:endParaRPr lang="en-US" sz="1250" b="1" dirty="0">
                        <a:solidFill>
                          <a:srgbClr val="000000"/>
                        </a:solidFill>
                      </a:endParaRPr>
                    </a:p>
                  </a:txBody>
                  <a:tcPr/>
                </a:tc>
                <a:tc>
                  <a:txBody>
                    <a:bodyPr/>
                    <a:lstStyle/>
                    <a:p>
                      <a:r>
                        <a:rPr lang="en-US" sz="1250" b="1" dirty="0" err="1" smtClean="0">
                          <a:solidFill>
                            <a:srgbClr val="000000"/>
                          </a:solidFill>
                        </a:rPr>
                        <a:t>Cycloserine</a:t>
                      </a:r>
                      <a:r>
                        <a:rPr lang="en-US" sz="1250" b="1" dirty="0" smtClean="0">
                          <a:solidFill>
                            <a:srgbClr val="000000"/>
                          </a:solidFill>
                        </a:rPr>
                        <a:t> FPP</a:t>
                      </a:r>
                      <a:endParaRPr lang="en-US" sz="1250" b="1" dirty="0">
                        <a:solidFill>
                          <a:srgbClr val="000000"/>
                        </a:solidFill>
                      </a:endParaRPr>
                    </a:p>
                  </a:txBody>
                  <a:tcPr/>
                </a:tc>
                <a:tc>
                  <a:txBody>
                    <a:bodyPr/>
                    <a:lstStyle/>
                    <a:p>
                      <a:r>
                        <a:rPr lang="en-US" sz="1250" b="1" dirty="0" smtClean="0">
                          <a:solidFill>
                            <a:srgbClr val="000000"/>
                          </a:solidFill>
                        </a:rPr>
                        <a:t>Dong-A Pharma</a:t>
                      </a:r>
                      <a:endParaRPr lang="en-US" sz="1250" b="1" dirty="0">
                        <a:solidFill>
                          <a:srgbClr val="000000"/>
                        </a:solidFill>
                      </a:endParaRPr>
                    </a:p>
                  </a:txBody>
                  <a:tcPr/>
                </a:tc>
                <a:tc>
                  <a:txBody>
                    <a:bodyPr/>
                    <a:lstStyle/>
                    <a:p>
                      <a:r>
                        <a:rPr lang="en-US" sz="1250" b="1" dirty="0" smtClean="0">
                          <a:solidFill>
                            <a:srgbClr val="000000"/>
                          </a:solidFill>
                        </a:rPr>
                        <a:t>WHO PQ </a:t>
                      </a:r>
                      <a:endParaRPr lang="en-US" sz="1250" b="1" dirty="0">
                        <a:solidFill>
                          <a:srgbClr val="000000"/>
                        </a:solidFill>
                      </a:endParaRPr>
                    </a:p>
                  </a:txBody>
                  <a:tcPr/>
                </a:tc>
                <a:tc>
                  <a:txBody>
                    <a:bodyPr/>
                    <a:lstStyle/>
                    <a:p>
                      <a:r>
                        <a:rPr lang="en-US" sz="1250" b="1" dirty="0" smtClean="0">
                          <a:solidFill>
                            <a:srgbClr val="000000"/>
                          </a:solidFill>
                        </a:rPr>
                        <a:t>2012</a:t>
                      </a:r>
                      <a:endParaRPr lang="en-US" sz="1250" b="1" dirty="0">
                        <a:solidFill>
                          <a:srgbClr val="000000"/>
                        </a:solidFill>
                      </a:endParaRPr>
                    </a:p>
                  </a:txBody>
                  <a:tcPr/>
                </a:tc>
              </a:tr>
              <a:tr h="303880">
                <a:tc>
                  <a:txBody>
                    <a:bodyPr/>
                    <a:lstStyle/>
                    <a:p>
                      <a:r>
                        <a:rPr lang="en-US" sz="1250" b="1" dirty="0" smtClean="0">
                          <a:solidFill>
                            <a:srgbClr val="000000"/>
                          </a:solidFill>
                        </a:rPr>
                        <a:t>2</a:t>
                      </a:r>
                      <a:endParaRPr lang="en-US" sz="1250" b="1" dirty="0">
                        <a:solidFill>
                          <a:srgbClr val="000000"/>
                        </a:solidFill>
                      </a:endParaRPr>
                    </a:p>
                  </a:txBody>
                  <a:tcPr/>
                </a:tc>
                <a:tc>
                  <a:txBody>
                    <a:bodyPr/>
                    <a:lstStyle/>
                    <a:p>
                      <a:r>
                        <a:rPr lang="en-US" sz="1250" b="1" dirty="0" smtClean="0">
                          <a:solidFill>
                            <a:srgbClr val="000000"/>
                          </a:solidFill>
                        </a:rPr>
                        <a:t>Zinc Sulfate FPP</a:t>
                      </a:r>
                      <a:endParaRPr lang="en-US" sz="1250" b="1" dirty="0">
                        <a:solidFill>
                          <a:srgbClr val="000000"/>
                        </a:solidFill>
                      </a:endParaRPr>
                    </a:p>
                  </a:txBody>
                  <a:tcPr/>
                </a:tc>
                <a:tc>
                  <a:txBody>
                    <a:bodyPr/>
                    <a:lstStyle/>
                    <a:p>
                      <a:r>
                        <a:rPr lang="en-US" sz="1250" b="1" kern="1200" dirty="0" smtClean="0">
                          <a:solidFill>
                            <a:srgbClr val="000000"/>
                          </a:solidFill>
                          <a:effectLst/>
                          <a:latin typeface="+mn-lt"/>
                          <a:ea typeface="+mn-ea"/>
                          <a:cs typeface="+mn-cs"/>
                        </a:rPr>
                        <a:t>Lab Pharma </a:t>
                      </a:r>
                      <a:r>
                        <a:rPr lang="en-US" sz="1250" b="1" kern="1200" dirty="0" err="1" smtClean="0">
                          <a:solidFill>
                            <a:srgbClr val="000000"/>
                          </a:solidFill>
                          <a:effectLst/>
                          <a:latin typeface="+mn-lt"/>
                          <a:ea typeface="+mn-ea"/>
                          <a:cs typeface="+mn-cs"/>
                        </a:rPr>
                        <a:t>Rodael</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2012</a:t>
                      </a:r>
                      <a:endParaRPr lang="en-US" sz="1250" b="1" dirty="0">
                        <a:solidFill>
                          <a:srgbClr val="000000"/>
                        </a:solidFill>
                      </a:endParaRPr>
                    </a:p>
                  </a:txBody>
                  <a:tcPr/>
                </a:tc>
              </a:tr>
              <a:tr h="303880">
                <a:tc>
                  <a:txBody>
                    <a:bodyPr/>
                    <a:lstStyle/>
                    <a:p>
                      <a:r>
                        <a:rPr lang="en-US" sz="1250" b="1" dirty="0" smtClean="0">
                          <a:solidFill>
                            <a:srgbClr val="000000"/>
                          </a:solidFill>
                        </a:rPr>
                        <a:t>3</a:t>
                      </a:r>
                      <a:endParaRPr lang="en-US" sz="1250" b="1" dirty="0">
                        <a:solidFill>
                          <a:srgbClr val="000000"/>
                        </a:solidFill>
                      </a:endParaRPr>
                    </a:p>
                  </a:txBody>
                  <a:tcPr/>
                </a:tc>
                <a:tc>
                  <a:txBody>
                    <a:bodyPr/>
                    <a:lstStyle/>
                    <a:p>
                      <a:r>
                        <a:rPr lang="en-US" sz="1250" b="1" dirty="0" smtClean="0">
                          <a:solidFill>
                            <a:srgbClr val="000000"/>
                          </a:solidFill>
                        </a:rPr>
                        <a:t>Streptomycin API </a:t>
                      </a:r>
                      <a:endParaRPr lang="en-US" sz="1250" b="1" dirty="0">
                        <a:solidFill>
                          <a:srgbClr val="000000"/>
                        </a:solidFill>
                      </a:endParaRPr>
                    </a:p>
                  </a:txBody>
                  <a:tcPr/>
                </a:tc>
                <a:tc>
                  <a:txBody>
                    <a:bodyPr/>
                    <a:lstStyle/>
                    <a:p>
                      <a:r>
                        <a:rPr lang="en-US" sz="1250" b="1" dirty="0" err="1" smtClean="0">
                          <a:solidFill>
                            <a:srgbClr val="000000"/>
                          </a:solidFill>
                        </a:rPr>
                        <a:t>Shengxue</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Spanish RA </a:t>
                      </a:r>
                      <a:endParaRPr lang="en-US" sz="1250" b="1" dirty="0">
                        <a:solidFill>
                          <a:srgbClr val="000000"/>
                        </a:solidFill>
                      </a:endParaRPr>
                    </a:p>
                  </a:txBody>
                  <a:tcPr/>
                </a:tc>
                <a:tc>
                  <a:txBody>
                    <a:bodyPr/>
                    <a:lstStyle/>
                    <a:p>
                      <a:r>
                        <a:rPr lang="en-US" sz="1250" b="1" dirty="0" smtClean="0">
                          <a:solidFill>
                            <a:srgbClr val="000000"/>
                          </a:solidFill>
                        </a:rPr>
                        <a:t>2013</a:t>
                      </a:r>
                      <a:endParaRPr lang="en-US" sz="1250" b="1" dirty="0">
                        <a:solidFill>
                          <a:srgbClr val="000000"/>
                        </a:solidFill>
                      </a:endParaRPr>
                    </a:p>
                  </a:txBody>
                  <a:tcPr/>
                </a:tc>
              </a:tr>
              <a:tr h="303880">
                <a:tc>
                  <a:txBody>
                    <a:bodyPr/>
                    <a:lstStyle/>
                    <a:p>
                      <a:r>
                        <a:rPr lang="en-US" sz="1250" b="1" dirty="0" smtClean="0">
                          <a:solidFill>
                            <a:srgbClr val="000000"/>
                          </a:solidFill>
                        </a:rPr>
                        <a:t>4</a:t>
                      </a:r>
                      <a:endParaRPr lang="en-US" sz="1250" b="1" dirty="0">
                        <a:solidFill>
                          <a:srgbClr val="000000"/>
                        </a:solidFill>
                      </a:endParaRPr>
                    </a:p>
                  </a:txBody>
                  <a:tcPr/>
                </a:tc>
                <a:tc>
                  <a:txBody>
                    <a:bodyPr/>
                    <a:lstStyle/>
                    <a:p>
                      <a:r>
                        <a:rPr lang="en-US" sz="1250" b="1" dirty="0" smtClean="0">
                          <a:solidFill>
                            <a:srgbClr val="000000"/>
                          </a:solidFill>
                        </a:rPr>
                        <a:t>Isoniazid API </a:t>
                      </a:r>
                      <a:endParaRPr lang="en-US" sz="1250" b="1" dirty="0">
                        <a:solidFill>
                          <a:srgbClr val="000000"/>
                        </a:solidFill>
                      </a:endParaRPr>
                    </a:p>
                  </a:txBody>
                  <a:tcPr/>
                </a:tc>
                <a:tc>
                  <a:txBody>
                    <a:bodyPr/>
                    <a:lstStyle/>
                    <a:p>
                      <a:r>
                        <a:rPr lang="en-US" sz="1250" b="1" dirty="0" smtClean="0">
                          <a:solidFill>
                            <a:srgbClr val="000000"/>
                          </a:solidFill>
                        </a:rPr>
                        <a:t>Second Pharma</a:t>
                      </a:r>
                      <a:endParaRPr lang="en-US" sz="1250" b="1" dirty="0">
                        <a:solidFill>
                          <a:srgbClr val="000000"/>
                        </a:solidFill>
                      </a:endParaRPr>
                    </a:p>
                  </a:txBody>
                  <a:tcPr/>
                </a:tc>
                <a:tc>
                  <a:txBody>
                    <a:bodyPr/>
                    <a:lstStyle/>
                    <a:p>
                      <a:r>
                        <a:rPr lang="en-US" sz="1250" b="1" dirty="0" smtClean="0">
                          <a:solidFill>
                            <a:srgbClr val="000000"/>
                          </a:solidFill>
                        </a:rPr>
                        <a:t>WHO PQ </a:t>
                      </a:r>
                      <a:endParaRPr lang="en-US" sz="1250" b="1" dirty="0">
                        <a:solidFill>
                          <a:srgbClr val="000000"/>
                        </a:solidFill>
                      </a:endParaRPr>
                    </a:p>
                  </a:txBody>
                  <a:tcPr/>
                </a:tc>
                <a:tc>
                  <a:txBody>
                    <a:bodyPr/>
                    <a:lstStyle/>
                    <a:p>
                      <a:r>
                        <a:rPr lang="en-US" sz="1250" b="1" dirty="0" smtClean="0">
                          <a:solidFill>
                            <a:srgbClr val="000000"/>
                          </a:solidFill>
                        </a:rPr>
                        <a:t>2013</a:t>
                      </a:r>
                      <a:endParaRPr lang="en-US" sz="1250" b="1" dirty="0">
                        <a:solidFill>
                          <a:srgbClr val="000000"/>
                        </a:solidFill>
                      </a:endParaRPr>
                    </a:p>
                  </a:txBody>
                  <a:tcPr/>
                </a:tc>
              </a:tr>
              <a:tr h="334640">
                <a:tc>
                  <a:txBody>
                    <a:bodyPr/>
                    <a:lstStyle/>
                    <a:p>
                      <a:r>
                        <a:rPr lang="en-US" sz="1250" b="1" dirty="0" smtClean="0">
                          <a:solidFill>
                            <a:srgbClr val="000000"/>
                          </a:solidFill>
                        </a:rPr>
                        <a:t>5</a:t>
                      </a:r>
                      <a:endParaRPr lang="en-US" sz="1250" b="1" dirty="0">
                        <a:solidFill>
                          <a:srgbClr val="000000"/>
                        </a:solidFill>
                      </a:endParaRPr>
                    </a:p>
                  </a:txBody>
                  <a:tcPr/>
                </a:tc>
                <a:tc>
                  <a:txBody>
                    <a:bodyPr/>
                    <a:lstStyle/>
                    <a:p>
                      <a:r>
                        <a:rPr lang="en-US" sz="1250" b="1" dirty="0" err="1" smtClean="0">
                          <a:solidFill>
                            <a:srgbClr val="000000"/>
                          </a:solidFill>
                        </a:rPr>
                        <a:t>Capreomycin</a:t>
                      </a:r>
                      <a:r>
                        <a:rPr lang="en-US" sz="1250" b="1" dirty="0" smtClean="0">
                          <a:solidFill>
                            <a:srgbClr val="000000"/>
                          </a:solidFill>
                        </a:rPr>
                        <a:t> API </a:t>
                      </a:r>
                      <a:endParaRPr lang="en-US" sz="1250" b="1" dirty="0">
                        <a:solidFill>
                          <a:srgbClr val="000000"/>
                        </a:solidFill>
                      </a:endParaRPr>
                    </a:p>
                  </a:txBody>
                  <a:tcPr/>
                </a:tc>
                <a:tc>
                  <a:txBody>
                    <a:bodyPr/>
                    <a:lstStyle/>
                    <a:p>
                      <a:r>
                        <a:rPr lang="en-US" sz="1250" b="1" dirty="0" smtClean="0">
                          <a:solidFill>
                            <a:srgbClr val="000000"/>
                          </a:solidFill>
                        </a:rPr>
                        <a:t>NCPC Pharma</a:t>
                      </a:r>
                      <a:endParaRPr lang="en-US" sz="1250" b="1" dirty="0">
                        <a:solidFill>
                          <a:srgbClr val="000000"/>
                        </a:solidFill>
                      </a:endParaRPr>
                    </a:p>
                  </a:txBody>
                  <a:tcPr/>
                </a:tc>
                <a:tc>
                  <a:txBody>
                    <a:bodyPr/>
                    <a:lstStyle/>
                    <a:p>
                      <a:r>
                        <a:rPr lang="en-US" sz="1250" b="1" dirty="0" smtClean="0">
                          <a:solidFill>
                            <a:srgbClr val="000000"/>
                          </a:solidFill>
                        </a:rPr>
                        <a:t>WHO PQ </a:t>
                      </a:r>
                      <a:endParaRPr lang="en-US" sz="1250" b="1" dirty="0">
                        <a:solidFill>
                          <a:srgbClr val="000000"/>
                        </a:solidFill>
                      </a:endParaRPr>
                    </a:p>
                  </a:txBody>
                  <a:tcPr/>
                </a:tc>
                <a:tc>
                  <a:txBody>
                    <a:bodyPr/>
                    <a:lstStyle/>
                    <a:p>
                      <a:r>
                        <a:rPr lang="en-US" sz="1250" b="1" dirty="0" smtClean="0">
                          <a:solidFill>
                            <a:srgbClr val="000000"/>
                          </a:solidFill>
                        </a:rPr>
                        <a:t>2014</a:t>
                      </a:r>
                      <a:endParaRPr lang="en-US" sz="1250" b="1" dirty="0">
                        <a:solidFill>
                          <a:srgbClr val="000000"/>
                        </a:solidFill>
                      </a:endParaRPr>
                    </a:p>
                  </a:txBody>
                  <a:tcPr/>
                </a:tc>
              </a:tr>
              <a:tr h="303880">
                <a:tc>
                  <a:txBody>
                    <a:bodyPr/>
                    <a:lstStyle/>
                    <a:p>
                      <a:r>
                        <a:rPr lang="en-US" sz="1250" b="1" dirty="0" smtClean="0">
                          <a:solidFill>
                            <a:srgbClr val="000000"/>
                          </a:solidFill>
                        </a:rPr>
                        <a:t>6</a:t>
                      </a:r>
                      <a:endParaRPr lang="en-US" sz="1250" b="1" dirty="0">
                        <a:solidFill>
                          <a:srgbClr val="000000"/>
                        </a:solidFill>
                      </a:endParaRPr>
                    </a:p>
                  </a:txBody>
                  <a:tcPr/>
                </a:tc>
                <a:tc>
                  <a:txBody>
                    <a:bodyPr/>
                    <a:lstStyle/>
                    <a:p>
                      <a:r>
                        <a:rPr lang="en-US" sz="1250" b="1" dirty="0" err="1" smtClean="0">
                          <a:solidFill>
                            <a:srgbClr val="000000"/>
                          </a:solidFill>
                        </a:rPr>
                        <a:t>Capreomycin</a:t>
                      </a:r>
                      <a:r>
                        <a:rPr lang="en-US" sz="1250" b="1" dirty="0" smtClean="0">
                          <a:solidFill>
                            <a:srgbClr val="000000"/>
                          </a:solidFill>
                        </a:rPr>
                        <a:t> API </a:t>
                      </a:r>
                      <a:endParaRPr lang="en-US" sz="1250" b="1" dirty="0">
                        <a:solidFill>
                          <a:srgbClr val="000000"/>
                        </a:solidFill>
                      </a:endParaRPr>
                    </a:p>
                  </a:txBody>
                  <a:tcPr/>
                </a:tc>
                <a:tc>
                  <a:txBody>
                    <a:bodyPr/>
                    <a:lstStyle/>
                    <a:p>
                      <a:r>
                        <a:rPr lang="en-US" sz="1250" b="1" dirty="0" err="1" smtClean="0">
                          <a:solidFill>
                            <a:srgbClr val="000000"/>
                          </a:solidFill>
                        </a:rPr>
                        <a:t>Hisun</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 </a:t>
                      </a:r>
                      <a:endParaRPr lang="en-US" sz="1250" b="1" dirty="0">
                        <a:solidFill>
                          <a:srgbClr val="000000"/>
                        </a:solidFill>
                      </a:endParaRPr>
                    </a:p>
                  </a:txBody>
                  <a:tcPr/>
                </a:tc>
                <a:tc>
                  <a:txBody>
                    <a:bodyPr/>
                    <a:lstStyle/>
                    <a:p>
                      <a:r>
                        <a:rPr lang="en-US" sz="1250" b="1" dirty="0" smtClean="0">
                          <a:solidFill>
                            <a:srgbClr val="000000"/>
                          </a:solidFill>
                        </a:rPr>
                        <a:t>2014</a:t>
                      </a:r>
                      <a:endParaRPr lang="en-US" sz="1250" b="1" dirty="0">
                        <a:solidFill>
                          <a:srgbClr val="000000"/>
                        </a:solidFill>
                      </a:endParaRPr>
                    </a:p>
                  </a:txBody>
                  <a:tcPr/>
                </a:tc>
              </a:tr>
              <a:tr h="303880">
                <a:tc>
                  <a:txBody>
                    <a:bodyPr/>
                    <a:lstStyle/>
                    <a:p>
                      <a:r>
                        <a:rPr lang="en-US" sz="1250" b="1" dirty="0" smtClean="0">
                          <a:solidFill>
                            <a:srgbClr val="000000"/>
                          </a:solidFill>
                        </a:rPr>
                        <a:t>7</a:t>
                      </a:r>
                      <a:endParaRPr lang="en-US" sz="1250" b="1" dirty="0">
                        <a:solidFill>
                          <a:srgbClr val="000000"/>
                        </a:solidFill>
                      </a:endParaRPr>
                    </a:p>
                  </a:txBody>
                  <a:tcPr/>
                </a:tc>
                <a:tc>
                  <a:txBody>
                    <a:bodyPr/>
                    <a:lstStyle/>
                    <a:p>
                      <a:r>
                        <a:rPr lang="en-US" sz="1250" b="1" dirty="0" smtClean="0">
                          <a:solidFill>
                            <a:srgbClr val="000000"/>
                          </a:solidFill>
                        </a:rPr>
                        <a:t>Levofloxacin API </a:t>
                      </a:r>
                      <a:endParaRPr lang="en-US" sz="1250" b="1" dirty="0">
                        <a:solidFill>
                          <a:srgbClr val="000000"/>
                        </a:solidFill>
                      </a:endParaRPr>
                    </a:p>
                  </a:txBody>
                  <a:tcPr/>
                </a:tc>
                <a:tc>
                  <a:txBody>
                    <a:bodyPr/>
                    <a:lstStyle/>
                    <a:p>
                      <a:r>
                        <a:rPr lang="en-US" sz="1250" b="1" dirty="0" err="1" smtClean="0">
                          <a:solidFill>
                            <a:srgbClr val="000000"/>
                          </a:solidFill>
                        </a:rPr>
                        <a:t>Langhua</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 </a:t>
                      </a:r>
                      <a:endParaRPr lang="en-US" sz="1250" b="1" dirty="0">
                        <a:solidFill>
                          <a:srgbClr val="000000"/>
                        </a:solidFill>
                      </a:endParaRPr>
                    </a:p>
                  </a:txBody>
                  <a:tcPr/>
                </a:tc>
                <a:tc>
                  <a:txBody>
                    <a:bodyPr/>
                    <a:lstStyle/>
                    <a:p>
                      <a:r>
                        <a:rPr lang="en-US" sz="1250" b="1" dirty="0" smtClean="0">
                          <a:solidFill>
                            <a:srgbClr val="000000"/>
                          </a:solidFill>
                        </a:rPr>
                        <a:t>2014</a:t>
                      </a:r>
                      <a:endParaRPr lang="en-US" sz="1250" b="1" dirty="0">
                        <a:solidFill>
                          <a:srgbClr val="000000"/>
                        </a:solidFill>
                      </a:endParaRPr>
                    </a:p>
                  </a:txBody>
                  <a:tcPr/>
                </a:tc>
              </a:tr>
              <a:tr h="303880">
                <a:tc>
                  <a:txBody>
                    <a:bodyPr/>
                    <a:lstStyle/>
                    <a:p>
                      <a:r>
                        <a:rPr lang="en-US" sz="1250" b="1" dirty="0" smtClean="0">
                          <a:solidFill>
                            <a:srgbClr val="000000"/>
                          </a:solidFill>
                        </a:rPr>
                        <a:t>8</a:t>
                      </a:r>
                      <a:endParaRPr lang="en-US" sz="1250" b="1" dirty="0">
                        <a:solidFill>
                          <a:srgbClr val="000000"/>
                        </a:solidFill>
                      </a:endParaRPr>
                    </a:p>
                  </a:txBody>
                  <a:tcPr/>
                </a:tc>
                <a:tc>
                  <a:txBody>
                    <a:bodyPr/>
                    <a:lstStyle/>
                    <a:p>
                      <a:r>
                        <a:rPr lang="en-US" sz="1250" b="1" dirty="0" err="1" smtClean="0">
                          <a:solidFill>
                            <a:srgbClr val="000000"/>
                          </a:solidFill>
                        </a:rPr>
                        <a:t>Mebendazole</a:t>
                      </a:r>
                      <a:r>
                        <a:rPr lang="en-US" sz="1250" b="1" dirty="0" smtClean="0">
                          <a:solidFill>
                            <a:srgbClr val="000000"/>
                          </a:solidFill>
                        </a:rPr>
                        <a:t> API</a:t>
                      </a:r>
                      <a:endParaRPr lang="en-US" sz="1250" b="1" dirty="0">
                        <a:solidFill>
                          <a:srgbClr val="000000"/>
                        </a:solidFill>
                      </a:endParaRPr>
                    </a:p>
                  </a:txBody>
                  <a:tcPr/>
                </a:tc>
                <a:tc>
                  <a:txBody>
                    <a:bodyPr/>
                    <a:lstStyle/>
                    <a:p>
                      <a:r>
                        <a:rPr lang="en-US" sz="1250" b="1" dirty="0" err="1" smtClean="0">
                          <a:solidFill>
                            <a:srgbClr val="000000"/>
                          </a:solidFill>
                        </a:rPr>
                        <a:t>Yabang</a:t>
                      </a:r>
                      <a:r>
                        <a:rPr lang="en-US" sz="1250" b="1" dirty="0" smtClean="0">
                          <a:solidFill>
                            <a:srgbClr val="000000"/>
                          </a:solidFill>
                        </a:rPr>
                        <a:t> </a:t>
                      </a:r>
                      <a:r>
                        <a:rPr lang="en-US" sz="1250" b="1" dirty="0" err="1" smtClean="0">
                          <a:solidFill>
                            <a:srgbClr val="000000"/>
                          </a:solidFill>
                        </a:rPr>
                        <a:t>Phama</a:t>
                      </a:r>
                      <a:endParaRPr lang="en-US" sz="1250" b="1" dirty="0">
                        <a:solidFill>
                          <a:srgbClr val="000000"/>
                        </a:solidFill>
                      </a:endParaRPr>
                    </a:p>
                  </a:txBody>
                  <a:tcPr/>
                </a:tc>
                <a:tc>
                  <a:txBody>
                    <a:bodyPr/>
                    <a:lstStyle/>
                    <a:p>
                      <a:r>
                        <a:rPr lang="en-US" sz="1250" b="1" dirty="0" smtClean="0">
                          <a:solidFill>
                            <a:srgbClr val="000000"/>
                          </a:solidFill>
                        </a:rPr>
                        <a:t>CEP</a:t>
                      </a:r>
                      <a:endParaRPr lang="en-US" sz="1250" b="1" dirty="0">
                        <a:solidFill>
                          <a:srgbClr val="000000"/>
                        </a:solidFill>
                      </a:endParaRPr>
                    </a:p>
                  </a:txBody>
                  <a:tcPr/>
                </a:tc>
                <a:tc>
                  <a:txBody>
                    <a:bodyPr/>
                    <a:lstStyle/>
                    <a:p>
                      <a:r>
                        <a:rPr lang="en-US" sz="1250" b="1" dirty="0" smtClean="0">
                          <a:solidFill>
                            <a:srgbClr val="000000"/>
                          </a:solidFill>
                        </a:rPr>
                        <a:t>2014</a:t>
                      </a:r>
                      <a:endParaRPr lang="en-US" sz="1250" b="1" dirty="0">
                        <a:solidFill>
                          <a:srgbClr val="000000"/>
                        </a:solidFill>
                      </a:endParaRPr>
                    </a:p>
                  </a:txBody>
                  <a:tcPr/>
                </a:tc>
              </a:tr>
              <a:tr h="303880">
                <a:tc>
                  <a:txBody>
                    <a:bodyPr/>
                    <a:lstStyle/>
                    <a:p>
                      <a:r>
                        <a:rPr lang="en-US" sz="1250" b="1" dirty="0" smtClean="0">
                          <a:solidFill>
                            <a:srgbClr val="000000"/>
                          </a:solidFill>
                        </a:rPr>
                        <a:t>9</a:t>
                      </a:r>
                      <a:endParaRPr lang="en-US" sz="1250" b="1" dirty="0">
                        <a:solidFill>
                          <a:srgbClr val="000000"/>
                        </a:solidFill>
                      </a:endParaRPr>
                    </a:p>
                  </a:txBody>
                  <a:tcPr/>
                </a:tc>
                <a:tc>
                  <a:txBody>
                    <a:bodyPr/>
                    <a:lstStyle/>
                    <a:p>
                      <a:r>
                        <a:rPr lang="en-US" sz="1250" b="1" dirty="0" smtClean="0">
                          <a:solidFill>
                            <a:srgbClr val="000000"/>
                          </a:solidFill>
                        </a:rPr>
                        <a:t>Azithromycin FPP</a:t>
                      </a:r>
                      <a:endParaRPr lang="en-US" sz="1250" b="1" dirty="0">
                        <a:solidFill>
                          <a:srgbClr val="000000"/>
                        </a:solidFill>
                      </a:endParaRPr>
                    </a:p>
                  </a:txBody>
                  <a:tcPr/>
                </a:tc>
                <a:tc>
                  <a:txBody>
                    <a:bodyPr/>
                    <a:lstStyle/>
                    <a:p>
                      <a:r>
                        <a:rPr lang="en-US" sz="1250" b="1" dirty="0" smtClean="0">
                          <a:solidFill>
                            <a:srgbClr val="000000"/>
                          </a:solidFill>
                        </a:rPr>
                        <a:t>HEC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2014</a:t>
                      </a:r>
                      <a:endParaRPr lang="en-US" sz="1250" b="1" dirty="0">
                        <a:solidFill>
                          <a:srgbClr val="000000"/>
                        </a:solidFill>
                      </a:endParaRPr>
                    </a:p>
                  </a:txBody>
                  <a:tcPr/>
                </a:tc>
              </a:tr>
              <a:tr h="334838">
                <a:tc>
                  <a:txBody>
                    <a:bodyPr/>
                    <a:lstStyle/>
                    <a:p>
                      <a:r>
                        <a:rPr lang="en-US" sz="1250" b="1" dirty="0" smtClean="0">
                          <a:solidFill>
                            <a:srgbClr val="000000"/>
                          </a:solidFill>
                        </a:rPr>
                        <a:t>10</a:t>
                      </a:r>
                      <a:endParaRPr lang="en-US" sz="1250" b="1" dirty="0">
                        <a:solidFill>
                          <a:srgbClr val="000000"/>
                        </a:solidFill>
                      </a:endParaRPr>
                    </a:p>
                  </a:txBody>
                  <a:tcPr/>
                </a:tc>
                <a:tc>
                  <a:txBody>
                    <a:bodyPr/>
                    <a:lstStyle/>
                    <a:p>
                      <a:r>
                        <a:rPr lang="en-US" sz="1250" b="1" dirty="0" err="1" smtClean="0">
                          <a:solidFill>
                            <a:srgbClr val="000000"/>
                          </a:solidFill>
                        </a:rPr>
                        <a:t>Capreomycin</a:t>
                      </a:r>
                      <a:r>
                        <a:rPr lang="en-US" sz="1250" b="1" dirty="0" smtClean="0">
                          <a:solidFill>
                            <a:srgbClr val="000000"/>
                          </a:solidFill>
                        </a:rPr>
                        <a:t> FPP</a:t>
                      </a:r>
                      <a:endParaRPr lang="en-US" sz="1250" b="1" dirty="0">
                        <a:solidFill>
                          <a:srgbClr val="000000"/>
                        </a:solidFill>
                      </a:endParaRPr>
                    </a:p>
                  </a:txBody>
                  <a:tcPr/>
                </a:tc>
                <a:tc>
                  <a:txBody>
                    <a:bodyPr/>
                    <a:lstStyle/>
                    <a:p>
                      <a:r>
                        <a:rPr lang="en-US" sz="1250" b="1" dirty="0" err="1" smtClean="0">
                          <a:solidFill>
                            <a:srgbClr val="000000"/>
                          </a:solidFill>
                        </a:rPr>
                        <a:t>Hisun</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03880">
                <a:tc>
                  <a:txBody>
                    <a:bodyPr/>
                    <a:lstStyle/>
                    <a:p>
                      <a:r>
                        <a:rPr lang="en-US" sz="1250" b="1" dirty="0" smtClean="0">
                          <a:solidFill>
                            <a:srgbClr val="000000"/>
                          </a:solidFill>
                        </a:rPr>
                        <a:t>11</a:t>
                      </a:r>
                      <a:endParaRPr lang="en-US" sz="1250" b="1" dirty="0">
                        <a:solidFill>
                          <a:srgbClr val="000000"/>
                        </a:solidFill>
                      </a:endParaRPr>
                    </a:p>
                  </a:txBody>
                  <a:tcPr/>
                </a:tc>
                <a:tc>
                  <a:txBody>
                    <a:bodyPr/>
                    <a:lstStyle/>
                    <a:p>
                      <a:r>
                        <a:rPr lang="en-US" sz="1250" b="1" dirty="0" smtClean="0">
                          <a:solidFill>
                            <a:srgbClr val="000000"/>
                          </a:solidFill>
                        </a:rPr>
                        <a:t>Moxifloxacin API</a:t>
                      </a:r>
                      <a:endParaRPr lang="en-US" sz="1250" b="1" dirty="0">
                        <a:solidFill>
                          <a:srgbClr val="000000"/>
                        </a:solidFill>
                      </a:endParaRPr>
                    </a:p>
                  </a:txBody>
                  <a:tcPr/>
                </a:tc>
                <a:tc>
                  <a:txBody>
                    <a:bodyPr/>
                    <a:lstStyle/>
                    <a:p>
                      <a:r>
                        <a:rPr lang="en-US" sz="1250" b="1" dirty="0" err="1" smtClean="0">
                          <a:solidFill>
                            <a:srgbClr val="000000"/>
                          </a:solidFill>
                        </a:rPr>
                        <a:t>Hisun</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127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50" b="1" dirty="0" smtClean="0">
                          <a:solidFill>
                            <a:srgbClr val="000000"/>
                          </a:solidFill>
                        </a:rPr>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50" b="1" dirty="0" smtClean="0">
                          <a:solidFill>
                            <a:srgbClr val="000000"/>
                          </a:solidFill>
                        </a:rPr>
                        <a:t>Zinc Sulfate FPP</a:t>
                      </a:r>
                    </a:p>
                  </a:txBody>
                  <a:tcPr/>
                </a:tc>
                <a:tc>
                  <a:txBody>
                    <a:bodyPr/>
                    <a:lstStyle/>
                    <a:p>
                      <a:r>
                        <a:rPr lang="en-US" sz="1250" b="1" dirty="0" smtClean="0">
                          <a:solidFill>
                            <a:srgbClr val="000000"/>
                          </a:solidFill>
                        </a:rPr>
                        <a:t>Chi Pharma</a:t>
                      </a:r>
                      <a:endParaRPr lang="en-US" sz="1250" b="1" dirty="0">
                        <a:solidFill>
                          <a:srgbClr val="000000"/>
                        </a:solidFill>
                      </a:endParaRPr>
                    </a:p>
                  </a:txBody>
                  <a:tcPr/>
                </a:tc>
                <a:tc>
                  <a:txBody>
                    <a:bodyPr/>
                    <a:lstStyle/>
                    <a:p>
                      <a:r>
                        <a:rPr lang="en-US" sz="1250" b="1" dirty="0" smtClean="0">
                          <a:solidFill>
                            <a:srgbClr val="000000"/>
                          </a:solidFill>
                        </a:rPr>
                        <a:t>UNICEF</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12748">
                <a:tc>
                  <a:txBody>
                    <a:bodyPr/>
                    <a:lstStyle/>
                    <a:p>
                      <a:r>
                        <a:rPr lang="en-US" sz="1250" b="1" dirty="0" smtClean="0">
                          <a:solidFill>
                            <a:srgbClr val="000000"/>
                          </a:solidFill>
                        </a:rPr>
                        <a:t>13</a:t>
                      </a:r>
                      <a:endParaRPr lang="en-US" sz="1250" b="1" dirty="0">
                        <a:solidFill>
                          <a:srgbClr val="000000"/>
                        </a:solidFill>
                      </a:endParaRPr>
                    </a:p>
                  </a:txBody>
                  <a:tcPr/>
                </a:tc>
                <a:tc>
                  <a:txBody>
                    <a:bodyPr/>
                    <a:lstStyle/>
                    <a:p>
                      <a:r>
                        <a:rPr lang="en-US" sz="1250" b="1" dirty="0" smtClean="0">
                          <a:solidFill>
                            <a:srgbClr val="000000"/>
                          </a:solidFill>
                        </a:rPr>
                        <a:t>Kanamycin FPP</a:t>
                      </a:r>
                      <a:endParaRPr lang="en-US" sz="1250" b="1" dirty="0">
                        <a:solidFill>
                          <a:srgbClr val="000000"/>
                        </a:solidFill>
                      </a:endParaRPr>
                    </a:p>
                  </a:txBody>
                  <a:tcPr/>
                </a:tc>
                <a:tc>
                  <a:txBody>
                    <a:bodyPr/>
                    <a:lstStyle/>
                    <a:p>
                      <a:r>
                        <a:rPr lang="en-US" sz="1250" b="1" dirty="0" err="1" smtClean="0">
                          <a:solidFill>
                            <a:srgbClr val="000000"/>
                          </a:solidFill>
                        </a:rPr>
                        <a:t>Interpharma</a:t>
                      </a:r>
                      <a:r>
                        <a:rPr lang="en-US" sz="1250" b="1" dirty="0" smtClean="0">
                          <a:solidFill>
                            <a:srgbClr val="000000"/>
                          </a:solidFill>
                        </a:rPr>
                        <a:t>/SHP</a:t>
                      </a:r>
                      <a:endParaRPr lang="en-US" sz="1250" b="1" dirty="0">
                        <a:solidFill>
                          <a:srgbClr val="000000"/>
                        </a:solidFill>
                      </a:endParaRPr>
                    </a:p>
                  </a:txBody>
                  <a:tcPr/>
                </a:tc>
                <a:tc>
                  <a:txBody>
                    <a:bodyPr/>
                    <a:lstStyle/>
                    <a:p>
                      <a:r>
                        <a:rPr lang="en-US" sz="1250" b="1" dirty="0" smtClean="0">
                          <a:solidFill>
                            <a:srgbClr val="000000"/>
                          </a:solidFill>
                        </a:rPr>
                        <a:t>Global Fund </a:t>
                      </a:r>
                      <a:r>
                        <a:rPr lang="en-US" sz="1250" b="1" baseline="0" dirty="0" smtClean="0">
                          <a:solidFill>
                            <a:srgbClr val="000000"/>
                          </a:solidFill>
                        </a:rPr>
                        <a:t> ERP</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12748">
                <a:tc>
                  <a:txBody>
                    <a:bodyPr/>
                    <a:lstStyle/>
                    <a:p>
                      <a:r>
                        <a:rPr lang="en-US" sz="1250" b="1" dirty="0" smtClean="0">
                          <a:solidFill>
                            <a:srgbClr val="000000"/>
                          </a:solidFill>
                        </a:rPr>
                        <a:t>14</a:t>
                      </a:r>
                      <a:endParaRPr lang="en-US" sz="1250" b="1" dirty="0">
                        <a:solidFill>
                          <a:srgbClr val="000000"/>
                        </a:solidFill>
                      </a:endParaRPr>
                    </a:p>
                  </a:txBody>
                  <a:tcPr/>
                </a:tc>
                <a:tc>
                  <a:txBody>
                    <a:bodyPr/>
                    <a:lstStyle/>
                    <a:p>
                      <a:r>
                        <a:rPr lang="en-US" sz="1250" b="1" dirty="0" smtClean="0">
                          <a:solidFill>
                            <a:srgbClr val="000000"/>
                          </a:solidFill>
                        </a:rPr>
                        <a:t>Kanamycin API</a:t>
                      </a:r>
                      <a:r>
                        <a:rPr lang="en-US" sz="1250" b="1" baseline="0" dirty="0" smtClean="0">
                          <a:solidFill>
                            <a:srgbClr val="000000"/>
                          </a:solidFill>
                        </a:rPr>
                        <a:t> ( non-sterile)</a:t>
                      </a:r>
                      <a:endParaRPr lang="en-US" sz="1250" b="1" dirty="0">
                        <a:solidFill>
                          <a:srgbClr val="000000"/>
                        </a:solidFill>
                      </a:endParaRPr>
                    </a:p>
                  </a:txBody>
                  <a:tcPr/>
                </a:tc>
                <a:tc>
                  <a:txBody>
                    <a:bodyPr/>
                    <a:lstStyle/>
                    <a:p>
                      <a:r>
                        <a:rPr lang="en-US" sz="1250" b="1" dirty="0" smtClean="0">
                          <a:solidFill>
                            <a:srgbClr val="000000"/>
                          </a:solidFill>
                        </a:rPr>
                        <a:t>Fuzhou Fuxin  Pharma</a:t>
                      </a:r>
                      <a:endParaRPr lang="en-US" sz="1250" b="1" dirty="0">
                        <a:solidFill>
                          <a:srgbClr val="000000"/>
                        </a:solidFill>
                      </a:endParaRPr>
                    </a:p>
                  </a:txBody>
                  <a:tcPr/>
                </a:tc>
                <a:tc>
                  <a:txBody>
                    <a:bodyPr/>
                    <a:lstStyle/>
                    <a:p>
                      <a:r>
                        <a:rPr lang="en-US" sz="1250" b="1" dirty="0" smtClean="0">
                          <a:solidFill>
                            <a:srgbClr val="000000"/>
                          </a:solidFill>
                        </a:rPr>
                        <a:t>USFDA</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29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50" b="1" dirty="0" smtClean="0">
                          <a:solidFill>
                            <a:srgbClr val="000000"/>
                          </a:solidFill>
                        </a:rPr>
                        <a:t>15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50" b="1" dirty="0" smtClean="0">
                          <a:solidFill>
                            <a:srgbClr val="000000"/>
                          </a:solidFill>
                        </a:rPr>
                        <a:t>Kanamycin API</a:t>
                      </a:r>
                      <a:r>
                        <a:rPr lang="en-US" sz="1250" b="1" baseline="0" dirty="0" smtClean="0">
                          <a:solidFill>
                            <a:srgbClr val="000000"/>
                          </a:solidFill>
                        </a:rPr>
                        <a:t> ( non-sterile)</a:t>
                      </a:r>
                      <a:endParaRPr lang="en-US" sz="1250" b="1" dirty="0" smtClean="0">
                        <a:solidFill>
                          <a:srgbClr val="000000"/>
                        </a:solidFill>
                      </a:endParaRPr>
                    </a:p>
                  </a:txBody>
                  <a:tcPr/>
                </a:tc>
                <a:tc>
                  <a:txBody>
                    <a:bodyPr/>
                    <a:lstStyle/>
                    <a:p>
                      <a:r>
                        <a:rPr lang="en-US" sz="1250" b="1" dirty="0" smtClean="0">
                          <a:solidFill>
                            <a:srgbClr val="000000"/>
                          </a:solidFill>
                        </a:rPr>
                        <a:t>Fuzhou Fuxin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2015</a:t>
                      </a:r>
                      <a:endParaRPr lang="en-US" sz="1250" b="1" dirty="0">
                        <a:solidFill>
                          <a:srgbClr val="000000"/>
                        </a:solidFill>
                      </a:endParaRPr>
                    </a:p>
                  </a:txBody>
                  <a:tcPr/>
                </a:tc>
              </a:tr>
              <a:tr h="303880">
                <a:tc>
                  <a:txBody>
                    <a:bodyPr/>
                    <a:lstStyle/>
                    <a:p>
                      <a:r>
                        <a:rPr lang="en-US" sz="1250" b="1" dirty="0" smtClean="0">
                          <a:solidFill>
                            <a:srgbClr val="000000"/>
                          </a:solidFill>
                        </a:rPr>
                        <a:t>16</a:t>
                      </a:r>
                      <a:endParaRPr lang="en-US" sz="1250" b="1" dirty="0">
                        <a:solidFill>
                          <a:srgbClr val="000000"/>
                        </a:solidFill>
                      </a:endParaRPr>
                    </a:p>
                  </a:txBody>
                  <a:tcPr/>
                </a:tc>
                <a:tc>
                  <a:txBody>
                    <a:bodyPr/>
                    <a:lstStyle/>
                    <a:p>
                      <a:r>
                        <a:rPr lang="en-US" sz="1250" b="1" dirty="0" smtClean="0">
                          <a:solidFill>
                            <a:srgbClr val="000000"/>
                          </a:solidFill>
                        </a:rPr>
                        <a:t>Kanamycin API (Sterile)</a:t>
                      </a:r>
                      <a:endParaRPr lang="en-US" sz="1250" b="1" dirty="0">
                        <a:solidFill>
                          <a:srgbClr val="000000"/>
                        </a:solidFill>
                      </a:endParaRPr>
                    </a:p>
                  </a:txBody>
                  <a:tcPr/>
                </a:tc>
                <a:tc>
                  <a:txBody>
                    <a:bodyPr/>
                    <a:lstStyle/>
                    <a:p>
                      <a:r>
                        <a:rPr lang="en-US" sz="1250" b="1" dirty="0" smtClean="0">
                          <a:solidFill>
                            <a:srgbClr val="000000"/>
                          </a:solidFill>
                        </a:rPr>
                        <a:t>Fuzhou Fuxin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2016</a:t>
                      </a:r>
                      <a:endParaRPr lang="en-US" sz="1250" b="1" dirty="0">
                        <a:solidFill>
                          <a:srgbClr val="000000"/>
                        </a:solidFill>
                      </a:endParaRPr>
                    </a:p>
                  </a:txBody>
                  <a:tcPr/>
                </a:tc>
              </a:tr>
              <a:tr h="380072">
                <a:tc>
                  <a:txBody>
                    <a:bodyPr/>
                    <a:lstStyle/>
                    <a:p>
                      <a:r>
                        <a:rPr lang="en-US" sz="1250" b="1" dirty="0" smtClean="0">
                          <a:solidFill>
                            <a:srgbClr val="000000"/>
                          </a:solidFill>
                        </a:rPr>
                        <a:t>17</a:t>
                      </a:r>
                      <a:endParaRPr lang="en-US" sz="1250" b="1" dirty="0">
                        <a:solidFill>
                          <a:srgbClr val="000000"/>
                        </a:solidFill>
                      </a:endParaRPr>
                    </a:p>
                  </a:txBody>
                  <a:tcPr/>
                </a:tc>
                <a:tc>
                  <a:txBody>
                    <a:bodyPr/>
                    <a:lstStyle/>
                    <a:p>
                      <a:r>
                        <a:rPr lang="en-US" sz="1250" b="1" dirty="0" err="1" smtClean="0">
                          <a:solidFill>
                            <a:srgbClr val="000000"/>
                          </a:solidFill>
                        </a:rPr>
                        <a:t>Mebendazole</a:t>
                      </a:r>
                      <a:r>
                        <a:rPr lang="en-US" sz="1250" b="1" dirty="0" smtClean="0">
                          <a:solidFill>
                            <a:srgbClr val="000000"/>
                          </a:solidFill>
                        </a:rPr>
                        <a:t> API</a:t>
                      </a:r>
                      <a:endParaRPr lang="en-US" sz="1250" b="1" dirty="0">
                        <a:solidFill>
                          <a:srgbClr val="000000"/>
                        </a:solidFill>
                      </a:endParaRPr>
                    </a:p>
                  </a:txBody>
                  <a:tcPr/>
                </a:tc>
                <a:tc>
                  <a:txBody>
                    <a:bodyPr/>
                    <a:lstStyle/>
                    <a:p>
                      <a:r>
                        <a:rPr lang="en-US" sz="1250" b="1" dirty="0" smtClean="0">
                          <a:solidFill>
                            <a:srgbClr val="000000"/>
                          </a:solidFill>
                        </a:rPr>
                        <a:t>Changzhou </a:t>
                      </a:r>
                      <a:r>
                        <a:rPr lang="en-US" sz="1250" b="1" dirty="0" err="1" smtClean="0">
                          <a:solidFill>
                            <a:srgbClr val="000000"/>
                          </a:solidFill>
                        </a:rPr>
                        <a:t>Yabang</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2016</a:t>
                      </a:r>
                      <a:endParaRPr lang="en-US" sz="1250" b="1" dirty="0">
                        <a:solidFill>
                          <a:srgbClr val="000000"/>
                        </a:solidFill>
                      </a:endParaRPr>
                    </a:p>
                  </a:txBody>
                  <a:tcPr/>
                </a:tc>
              </a:tr>
              <a:tr h="380072">
                <a:tc>
                  <a:txBody>
                    <a:bodyPr/>
                    <a:lstStyle/>
                    <a:p>
                      <a:r>
                        <a:rPr lang="en-US" sz="1250" b="1" dirty="0" smtClean="0">
                          <a:solidFill>
                            <a:srgbClr val="000000"/>
                          </a:solidFill>
                        </a:rPr>
                        <a:t>18</a:t>
                      </a:r>
                      <a:endParaRPr lang="en-US" sz="1250" b="1" dirty="0">
                        <a:solidFill>
                          <a:srgbClr val="000000"/>
                        </a:solidFill>
                      </a:endParaRPr>
                    </a:p>
                  </a:txBody>
                  <a:tcPr/>
                </a:tc>
                <a:tc>
                  <a:txBody>
                    <a:bodyPr/>
                    <a:lstStyle/>
                    <a:p>
                      <a:r>
                        <a:rPr lang="en-US" sz="1250" b="1" dirty="0" err="1" smtClean="0">
                          <a:solidFill>
                            <a:srgbClr val="000000"/>
                          </a:solidFill>
                        </a:rPr>
                        <a:t>Cycloserine</a:t>
                      </a:r>
                      <a:r>
                        <a:rPr lang="en-US" sz="1250" b="1" dirty="0" smtClean="0">
                          <a:solidFill>
                            <a:srgbClr val="000000"/>
                          </a:solidFill>
                        </a:rPr>
                        <a:t> API</a:t>
                      </a:r>
                      <a:endParaRPr lang="en-US" sz="1250" b="1" dirty="0">
                        <a:solidFill>
                          <a:srgbClr val="000000"/>
                        </a:solidFill>
                      </a:endParaRPr>
                    </a:p>
                  </a:txBody>
                  <a:tcPr/>
                </a:tc>
                <a:tc>
                  <a:txBody>
                    <a:bodyPr/>
                    <a:lstStyle/>
                    <a:p>
                      <a:r>
                        <a:rPr lang="en-US" sz="1250" b="1" dirty="0" smtClean="0">
                          <a:solidFill>
                            <a:srgbClr val="000000"/>
                          </a:solidFill>
                        </a:rPr>
                        <a:t>Dong-A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2016</a:t>
                      </a:r>
                      <a:endParaRPr lang="en-US" sz="1250" b="1" dirty="0">
                        <a:solidFill>
                          <a:srgbClr val="000000"/>
                        </a:solidFill>
                      </a:endParaRPr>
                    </a:p>
                  </a:txBody>
                  <a:tcPr/>
                </a:tc>
              </a:tr>
              <a:tr h="380072">
                <a:tc>
                  <a:txBody>
                    <a:bodyPr/>
                    <a:lstStyle/>
                    <a:p>
                      <a:r>
                        <a:rPr lang="en-US" sz="1250" b="1" dirty="0" smtClean="0">
                          <a:solidFill>
                            <a:srgbClr val="000000"/>
                          </a:solidFill>
                        </a:rPr>
                        <a:t>19</a:t>
                      </a:r>
                      <a:endParaRPr lang="en-US" sz="1250" b="1" dirty="0">
                        <a:solidFill>
                          <a:srgbClr val="000000"/>
                        </a:solidFill>
                      </a:endParaRPr>
                    </a:p>
                  </a:txBody>
                  <a:tcPr/>
                </a:tc>
                <a:tc>
                  <a:txBody>
                    <a:bodyPr/>
                    <a:lstStyle/>
                    <a:p>
                      <a:r>
                        <a:rPr lang="en-US" sz="1250" b="1" dirty="0" smtClean="0">
                          <a:solidFill>
                            <a:srgbClr val="000000"/>
                          </a:solidFill>
                        </a:rPr>
                        <a:t>Streptomycin API</a:t>
                      </a:r>
                      <a:endParaRPr lang="en-US" sz="1250" b="1" dirty="0">
                        <a:solidFill>
                          <a:srgbClr val="000000"/>
                        </a:solidFill>
                      </a:endParaRPr>
                    </a:p>
                  </a:txBody>
                  <a:tcPr/>
                </a:tc>
                <a:tc>
                  <a:txBody>
                    <a:bodyPr/>
                    <a:lstStyle/>
                    <a:p>
                      <a:r>
                        <a:rPr lang="en-US" sz="1250" b="1" dirty="0" smtClean="0">
                          <a:solidFill>
                            <a:srgbClr val="000000"/>
                          </a:solidFill>
                        </a:rPr>
                        <a:t>NCPC </a:t>
                      </a:r>
                      <a:r>
                        <a:rPr lang="en-US" sz="1250" b="1" dirty="0" err="1" smtClean="0">
                          <a:solidFill>
                            <a:srgbClr val="000000"/>
                          </a:solidFill>
                        </a:rPr>
                        <a:t>Huasheng</a:t>
                      </a:r>
                      <a:r>
                        <a:rPr lang="en-US" sz="1250" b="1" dirty="0" smtClean="0">
                          <a:solidFill>
                            <a:srgbClr val="000000"/>
                          </a:solidFill>
                        </a:rPr>
                        <a:t> Pharma</a:t>
                      </a:r>
                      <a:endParaRPr lang="en-US" sz="1250" b="1" dirty="0">
                        <a:solidFill>
                          <a:srgbClr val="000000"/>
                        </a:solidFill>
                      </a:endParaRPr>
                    </a:p>
                  </a:txBody>
                  <a:tcPr/>
                </a:tc>
                <a:tc>
                  <a:txBody>
                    <a:bodyPr/>
                    <a:lstStyle/>
                    <a:p>
                      <a:r>
                        <a:rPr lang="en-US" sz="1250" b="1" dirty="0" smtClean="0">
                          <a:solidFill>
                            <a:srgbClr val="000000"/>
                          </a:solidFill>
                        </a:rPr>
                        <a:t>WHO PQ</a:t>
                      </a:r>
                      <a:endParaRPr lang="en-US" sz="1250" b="1" dirty="0">
                        <a:solidFill>
                          <a:srgbClr val="000000"/>
                        </a:solidFill>
                      </a:endParaRPr>
                    </a:p>
                  </a:txBody>
                  <a:tcPr/>
                </a:tc>
                <a:tc>
                  <a:txBody>
                    <a:bodyPr/>
                    <a:lstStyle/>
                    <a:p>
                      <a:r>
                        <a:rPr lang="en-US" sz="1250" b="1" dirty="0" smtClean="0">
                          <a:solidFill>
                            <a:srgbClr val="000000"/>
                          </a:solidFill>
                        </a:rPr>
                        <a:t>2016</a:t>
                      </a:r>
                      <a:endParaRPr lang="en-US" sz="1250" b="1" dirty="0">
                        <a:solidFill>
                          <a:srgbClr val="000000"/>
                        </a:solidFill>
                      </a:endParaRPr>
                    </a:p>
                  </a:txBody>
                  <a:tcPr/>
                </a:tc>
              </a:tr>
              <a:tr h="380072">
                <a:tc>
                  <a:txBody>
                    <a:bodyPr/>
                    <a:lstStyle/>
                    <a:p>
                      <a:r>
                        <a:rPr lang="en-US" sz="1250" b="1" dirty="0" smtClean="0">
                          <a:solidFill>
                            <a:srgbClr val="000000"/>
                          </a:solidFill>
                        </a:rPr>
                        <a:t>20</a:t>
                      </a:r>
                      <a:endParaRPr lang="en-US" sz="1250" b="1" dirty="0">
                        <a:solidFill>
                          <a:srgbClr val="000000"/>
                        </a:solidFill>
                      </a:endParaRPr>
                    </a:p>
                  </a:txBody>
                  <a:tcPr/>
                </a:tc>
                <a:tc>
                  <a:txBody>
                    <a:bodyPr/>
                    <a:lstStyle/>
                    <a:p>
                      <a:r>
                        <a:rPr lang="en-US" sz="1250" b="1" dirty="0" smtClean="0">
                          <a:solidFill>
                            <a:srgbClr val="000000"/>
                          </a:solidFill>
                        </a:rPr>
                        <a:t>Rifampicin API</a:t>
                      </a:r>
                      <a:endParaRPr lang="en-US" sz="1250" b="1" dirty="0">
                        <a:solidFill>
                          <a:srgbClr val="000000"/>
                        </a:solidFill>
                      </a:endParaRPr>
                    </a:p>
                  </a:txBody>
                  <a:tcPr/>
                </a:tc>
                <a:tc>
                  <a:txBody>
                    <a:bodyPr/>
                    <a:lstStyle/>
                    <a:p>
                      <a:r>
                        <a:rPr lang="en-US" sz="1250" b="1" dirty="0" smtClean="0">
                          <a:solidFill>
                            <a:srgbClr val="000000"/>
                          </a:solidFill>
                        </a:rPr>
                        <a:t>Shenyang</a:t>
                      </a:r>
                      <a:r>
                        <a:rPr lang="en-US" sz="1250" b="1" baseline="0" dirty="0" smtClean="0">
                          <a:solidFill>
                            <a:srgbClr val="000000"/>
                          </a:solidFill>
                        </a:rPr>
                        <a:t> Antibiotic Manufacturer</a:t>
                      </a:r>
                      <a:endParaRPr lang="en-US" sz="1250" b="1" dirty="0">
                        <a:solidFill>
                          <a:srgbClr val="000000"/>
                        </a:solidFill>
                      </a:endParaRPr>
                    </a:p>
                  </a:txBody>
                  <a:tcPr/>
                </a:tc>
                <a:tc>
                  <a:txBody>
                    <a:bodyPr/>
                    <a:lstStyle/>
                    <a:p>
                      <a:r>
                        <a:rPr lang="en-US" sz="1250" b="1" dirty="0" smtClean="0">
                          <a:solidFill>
                            <a:srgbClr val="000000"/>
                          </a:solidFill>
                        </a:rPr>
                        <a:t>WHO</a:t>
                      </a:r>
                      <a:r>
                        <a:rPr lang="en-US" sz="1250" b="1" baseline="0" dirty="0" smtClean="0">
                          <a:solidFill>
                            <a:srgbClr val="000000"/>
                          </a:solidFill>
                        </a:rPr>
                        <a:t> PQ</a:t>
                      </a:r>
                      <a:endParaRPr lang="en-US" sz="1250" b="1" dirty="0">
                        <a:solidFill>
                          <a:srgbClr val="000000"/>
                        </a:solidFill>
                      </a:endParaRPr>
                    </a:p>
                  </a:txBody>
                  <a:tcPr/>
                </a:tc>
                <a:tc>
                  <a:txBody>
                    <a:bodyPr/>
                    <a:lstStyle/>
                    <a:p>
                      <a:r>
                        <a:rPr lang="en-US" sz="1250" b="1" dirty="0" smtClean="0">
                          <a:solidFill>
                            <a:srgbClr val="000000"/>
                          </a:solidFill>
                        </a:rPr>
                        <a:t>2016</a:t>
                      </a:r>
                      <a:endParaRPr lang="en-US" sz="1250" b="1" dirty="0">
                        <a:solidFill>
                          <a:srgbClr val="000000"/>
                        </a:solidFill>
                      </a:endParaRPr>
                    </a:p>
                  </a:txBody>
                  <a:tcPr/>
                </a:tc>
              </a:tr>
            </a:tbl>
          </a:graphicData>
        </a:graphic>
      </p:graphicFrame>
    </p:spTree>
    <p:extLst>
      <p:ext uri="{BB962C8B-B14F-4D97-AF65-F5344CB8AC3E}">
        <p14:creationId xmlns:p14="http://schemas.microsoft.com/office/powerpoint/2010/main" val="5740360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67336A34-759B-4CB5-8197-65F754E57A07}" type="slidenum">
              <a:rPr lang="en-US" smtClean="0"/>
              <a:pPr/>
              <a:t>17</a:t>
            </a:fld>
            <a:endParaRPr lang="en-US"/>
          </a:p>
        </p:txBody>
      </p:sp>
      <p:sp>
        <p:nvSpPr>
          <p:cNvPr id="4" name="Title 3"/>
          <p:cNvSpPr>
            <a:spLocks noGrp="1"/>
          </p:cNvSpPr>
          <p:nvPr>
            <p:ph type="title"/>
          </p:nvPr>
        </p:nvSpPr>
        <p:spPr>
          <a:xfrm>
            <a:off x="1752600" y="152400"/>
            <a:ext cx="7010400" cy="381000"/>
          </a:xfrm>
        </p:spPr>
        <p:txBody>
          <a:bodyPr/>
          <a:lstStyle/>
          <a:p>
            <a:r>
              <a:rPr lang="en-US" dirty="0" smtClean="0"/>
              <a:t>PQM Portfolio ─ Current </a:t>
            </a:r>
            <a:r>
              <a:rPr lang="en-US" dirty="0"/>
              <a:t>USAID </a:t>
            </a:r>
            <a:r>
              <a:rPr lang="en-US" dirty="0" smtClean="0"/>
              <a:t>Priority Medicines </a:t>
            </a:r>
            <a:r>
              <a:rPr lang="en-US" dirty="0"/>
              <a:t>b</a:t>
            </a:r>
            <a:r>
              <a:rPr lang="en-US" dirty="0" smtClean="0"/>
              <a:t>y Disease  Program</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653551127"/>
              </p:ext>
            </p:extLst>
          </p:nvPr>
        </p:nvGraphicFramePr>
        <p:xfrm>
          <a:off x="228600" y="838200"/>
          <a:ext cx="8763000" cy="5826179"/>
        </p:xfrm>
        <a:graphic>
          <a:graphicData uri="http://schemas.openxmlformats.org/drawingml/2006/table">
            <a:tbl>
              <a:tblPr firstRow="1" firstCol="1" bandRow="1">
                <a:tableStyleId>{5C22544A-7EE6-4342-B048-85BDC9FD1C3A}</a:tableStyleId>
              </a:tblPr>
              <a:tblGrid>
                <a:gridCol w="2895600"/>
                <a:gridCol w="3124200"/>
                <a:gridCol w="2743200"/>
              </a:tblGrid>
              <a:tr h="371592">
                <a:tc>
                  <a:txBody>
                    <a:bodyPr/>
                    <a:lstStyle/>
                    <a:p>
                      <a:pPr marL="0" marR="0">
                        <a:lnSpc>
                          <a:spcPct val="115000"/>
                        </a:lnSpc>
                        <a:spcBef>
                          <a:spcPts val="0"/>
                        </a:spcBef>
                        <a:spcAft>
                          <a:spcPts val="0"/>
                        </a:spcAft>
                      </a:pPr>
                      <a:r>
                        <a:rPr lang="en-US" sz="1550" dirty="0">
                          <a:solidFill>
                            <a:srgbClr val="000000"/>
                          </a:solidFill>
                          <a:effectLst/>
                        </a:rPr>
                        <a:t>Tuberculosis</a:t>
                      </a:r>
                      <a:endParaRPr lang="en-US" sz="1550" dirty="0">
                        <a:solidFill>
                          <a:srgbClr val="000000"/>
                        </a:solidFill>
                        <a:effectLst/>
                        <a:latin typeface="Calibri"/>
                        <a:ea typeface="Calibri"/>
                        <a:cs typeface="Times New Roman"/>
                      </a:endParaRPr>
                    </a:p>
                  </a:txBody>
                  <a:tcPr marL="41283" marR="41283" marT="0" marB="0">
                    <a:noFill/>
                  </a:tcPr>
                </a:tc>
                <a:tc>
                  <a:txBody>
                    <a:bodyPr/>
                    <a:lstStyle/>
                    <a:p>
                      <a:pPr marL="0" marR="0">
                        <a:lnSpc>
                          <a:spcPct val="115000"/>
                        </a:lnSpc>
                        <a:spcBef>
                          <a:spcPts val="0"/>
                        </a:spcBef>
                        <a:spcAft>
                          <a:spcPts val="0"/>
                        </a:spcAft>
                      </a:pPr>
                      <a:r>
                        <a:rPr lang="en-US" sz="1550" dirty="0">
                          <a:solidFill>
                            <a:srgbClr val="000000"/>
                          </a:solidFill>
                          <a:effectLst/>
                        </a:rPr>
                        <a:t>Maternal, Newborn, </a:t>
                      </a:r>
                      <a:r>
                        <a:rPr lang="en-US" sz="1550" dirty="0" smtClean="0">
                          <a:solidFill>
                            <a:srgbClr val="000000"/>
                          </a:solidFill>
                          <a:effectLst/>
                        </a:rPr>
                        <a:t>Child </a:t>
                      </a:r>
                      <a:r>
                        <a:rPr lang="en-US" sz="1550" dirty="0">
                          <a:solidFill>
                            <a:srgbClr val="000000"/>
                          </a:solidFill>
                          <a:effectLst/>
                        </a:rPr>
                        <a:t>Health </a:t>
                      </a:r>
                      <a:endParaRPr lang="en-US" sz="1550" dirty="0">
                        <a:solidFill>
                          <a:srgbClr val="000000"/>
                        </a:solidFill>
                        <a:effectLst/>
                        <a:latin typeface="Calibri"/>
                        <a:ea typeface="Calibri"/>
                        <a:cs typeface="Times New Roman"/>
                      </a:endParaRPr>
                    </a:p>
                  </a:txBody>
                  <a:tcPr marL="41283" marR="41283" marT="0" marB="0">
                    <a:noFill/>
                  </a:tcPr>
                </a:tc>
                <a:tc>
                  <a:txBody>
                    <a:bodyPr/>
                    <a:lstStyle/>
                    <a:p>
                      <a:pPr marL="0" marR="0">
                        <a:lnSpc>
                          <a:spcPct val="115000"/>
                        </a:lnSpc>
                        <a:spcBef>
                          <a:spcPts val="0"/>
                        </a:spcBef>
                        <a:spcAft>
                          <a:spcPts val="0"/>
                        </a:spcAft>
                      </a:pPr>
                      <a:r>
                        <a:rPr lang="en-US" sz="1550" dirty="0">
                          <a:solidFill>
                            <a:srgbClr val="000000"/>
                          </a:solidFill>
                          <a:effectLst/>
                        </a:rPr>
                        <a:t>Neglected Tropical Disease </a:t>
                      </a:r>
                      <a:endParaRPr lang="en-US" sz="1550" dirty="0">
                        <a:solidFill>
                          <a:srgbClr val="000000"/>
                        </a:solidFill>
                        <a:effectLst/>
                        <a:latin typeface="Calibri"/>
                        <a:ea typeface="Calibri"/>
                        <a:cs typeface="Times New Roman"/>
                      </a:endParaRPr>
                    </a:p>
                  </a:txBody>
                  <a:tcPr marL="41283" marR="41283" marT="0" marB="0">
                    <a:noFill/>
                  </a:tcPr>
                </a:tc>
              </a:tr>
              <a:tr h="5343408">
                <a:tc>
                  <a:txBody>
                    <a:bodyPr/>
                    <a:lstStyle/>
                    <a:p>
                      <a:pPr marL="0" marR="0">
                        <a:lnSpc>
                          <a:spcPct val="115000"/>
                        </a:lnSpc>
                        <a:spcBef>
                          <a:spcPts val="0"/>
                        </a:spcBef>
                        <a:spcAft>
                          <a:spcPts val="0"/>
                        </a:spcAft>
                      </a:pPr>
                      <a:r>
                        <a:rPr lang="en-US" sz="1200" b="0" u="none" strike="noStrike" dirty="0">
                          <a:solidFill>
                            <a:srgbClr val="356A86"/>
                          </a:solidFill>
                          <a:effectLst/>
                        </a:rPr>
                        <a:t> </a:t>
                      </a:r>
                      <a:r>
                        <a:rPr lang="en-US" sz="1200" b="0" u="sng" dirty="0" smtClean="0">
                          <a:solidFill>
                            <a:srgbClr val="000000"/>
                          </a:solidFill>
                          <a:effectLst/>
                        </a:rPr>
                        <a:t>High </a:t>
                      </a:r>
                      <a:r>
                        <a:rPr lang="en-US" sz="1200" b="0" u="sng" dirty="0">
                          <a:solidFill>
                            <a:srgbClr val="000000"/>
                          </a:solidFill>
                          <a:effectLst/>
                        </a:rPr>
                        <a:t>Priority</a:t>
                      </a:r>
                      <a:r>
                        <a:rPr lang="en-US" sz="1200" b="0" dirty="0">
                          <a:solidFill>
                            <a:srgbClr val="000000"/>
                          </a:solidFill>
                          <a:effectLst/>
                        </a:rPr>
                        <a:t>: </a:t>
                      </a:r>
                    </a:p>
                    <a:p>
                      <a:pPr marL="177800" marR="0" lvl="0" indent="-177800">
                        <a:lnSpc>
                          <a:spcPct val="115000"/>
                        </a:lnSpc>
                        <a:spcBef>
                          <a:spcPts val="0"/>
                        </a:spcBef>
                        <a:spcAft>
                          <a:spcPts val="0"/>
                        </a:spcAft>
                        <a:buFont typeface="Symbol"/>
                        <a:buChar char=""/>
                      </a:pPr>
                      <a:r>
                        <a:rPr lang="en-US" sz="1200" b="0" dirty="0">
                          <a:solidFill>
                            <a:srgbClr val="000000"/>
                          </a:solidFill>
                          <a:effectLst/>
                        </a:rPr>
                        <a:t>Kanamycin Sulfate API, </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Clofazimine</a:t>
                      </a:r>
                      <a:r>
                        <a:rPr lang="en-US" sz="1200" b="0" dirty="0">
                          <a:solidFill>
                            <a:srgbClr val="000000"/>
                          </a:solidFill>
                          <a:effectLst/>
                        </a:rPr>
                        <a:t> API, </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Clofazimine</a:t>
                      </a:r>
                      <a:r>
                        <a:rPr lang="en-US" sz="1200" b="0" dirty="0">
                          <a:solidFill>
                            <a:srgbClr val="000000"/>
                          </a:solidFill>
                          <a:effectLst/>
                        </a:rPr>
                        <a:t> 100mg capsules</a:t>
                      </a:r>
                    </a:p>
                    <a:p>
                      <a:pPr marL="177800" marR="0" lvl="0" indent="-177800">
                        <a:lnSpc>
                          <a:spcPct val="115000"/>
                        </a:lnSpc>
                        <a:spcBef>
                          <a:spcPts val="0"/>
                        </a:spcBef>
                        <a:spcAft>
                          <a:spcPts val="0"/>
                        </a:spcAft>
                        <a:buFont typeface="Symbol"/>
                        <a:buChar char=""/>
                      </a:pPr>
                      <a:r>
                        <a:rPr lang="en-US" sz="1200" b="0" dirty="0">
                          <a:solidFill>
                            <a:srgbClr val="000000"/>
                          </a:solidFill>
                          <a:effectLst/>
                        </a:rPr>
                        <a:t>Linezolid API, </a:t>
                      </a:r>
                    </a:p>
                    <a:p>
                      <a:pPr marL="177800" marR="0" lvl="0" indent="-177800">
                        <a:lnSpc>
                          <a:spcPct val="115000"/>
                        </a:lnSpc>
                        <a:spcBef>
                          <a:spcPts val="0"/>
                        </a:spcBef>
                        <a:spcAft>
                          <a:spcPts val="0"/>
                        </a:spcAft>
                        <a:buFont typeface="Symbol"/>
                        <a:buChar char=""/>
                      </a:pPr>
                      <a:r>
                        <a:rPr lang="en-US" sz="1200" b="0" dirty="0">
                          <a:solidFill>
                            <a:srgbClr val="000000"/>
                          </a:solidFill>
                          <a:effectLst/>
                        </a:rPr>
                        <a:t>Linezolid 600 mg coated </a:t>
                      </a:r>
                      <a:r>
                        <a:rPr lang="en-US" sz="1200" b="0" dirty="0" smtClean="0">
                          <a:solidFill>
                            <a:srgbClr val="000000"/>
                          </a:solidFill>
                          <a:effectLst/>
                        </a:rPr>
                        <a:t>(</a:t>
                      </a:r>
                      <a:r>
                        <a:rPr lang="en-US" sz="1200" b="0" dirty="0">
                          <a:solidFill>
                            <a:srgbClr val="000000"/>
                          </a:solidFill>
                          <a:effectLst/>
                        </a:rPr>
                        <a:t>scored)</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Gatifloxacin</a:t>
                      </a:r>
                      <a:r>
                        <a:rPr lang="en-US" sz="1200" b="0" dirty="0">
                          <a:solidFill>
                            <a:srgbClr val="000000"/>
                          </a:solidFill>
                          <a:effectLst/>
                        </a:rPr>
                        <a:t> API, </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Gatifloxacin</a:t>
                      </a:r>
                      <a:r>
                        <a:rPr lang="en-US" sz="1200" b="0" dirty="0">
                          <a:solidFill>
                            <a:srgbClr val="000000"/>
                          </a:solidFill>
                          <a:effectLst/>
                        </a:rPr>
                        <a:t> 200mg Tablet</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Gatifloxacin</a:t>
                      </a:r>
                      <a:r>
                        <a:rPr lang="en-US" sz="1200" b="0" dirty="0">
                          <a:solidFill>
                            <a:srgbClr val="000000"/>
                          </a:solidFill>
                          <a:effectLst/>
                        </a:rPr>
                        <a:t> 400mg Tablet</a:t>
                      </a:r>
                    </a:p>
                    <a:p>
                      <a:pPr marL="177800" marR="0" lvl="0" indent="-177800">
                        <a:lnSpc>
                          <a:spcPct val="115000"/>
                        </a:lnSpc>
                        <a:spcBef>
                          <a:spcPts val="0"/>
                        </a:spcBef>
                        <a:spcAft>
                          <a:spcPts val="0"/>
                        </a:spcAft>
                        <a:buFont typeface="Symbol"/>
                        <a:buChar char=""/>
                      </a:pPr>
                      <a:r>
                        <a:rPr lang="en-US" sz="1200" b="0" dirty="0">
                          <a:solidFill>
                            <a:srgbClr val="000000"/>
                          </a:solidFill>
                          <a:effectLst/>
                        </a:rPr>
                        <a:t>Moxifloxacin API</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Rifapentine</a:t>
                      </a:r>
                      <a:r>
                        <a:rPr lang="en-US" sz="1200" b="0" dirty="0">
                          <a:solidFill>
                            <a:srgbClr val="000000"/>
                          </a:solidFill>
                          <a:effectLst/>
                        </a:rPr>
                        <a:t> </a:t>
                      </a:r>
                    </a:p>
                    <a:p>
                      <a:pPr marL="177800" marR="0" lvl="0" indent="-177800">
                        <a:lnSpc>
                          <a:spcPct val="115000"/>
                        </a:lnSpc>
                        <a:spcBef>
                          <a:spcPts val="0"/>
                        </a:spcBef>
                        <a:spcAft>
                          <a:spcPts val="0"/>
                        </a:spcAft>
                        <a:buFont typeface="Symbol"/>
                        <a:buChar char=""/>
                      </a:pPr>
                      <a:r>
                        <a:rPr lang="en-US" sz="1200" b="0" dirty="0">
                          <a:solidFill>
                            <a:srgbClr val="000000"/>
                          </a:solidFill>
                          <a:effectLst/>
                        </a:rPr>
                        <a:t>FDC (</a:t>
                      </a:r>
                      <a:r>
                        <a:rPr lang="en-US" sz="1200" b="0" dirty="0" err="1">
                          <a:solidFill>
                            <a:srgbClr val="000000"/>
                          </a:solidFill>
                          <a:effectLst/>
                        </a:rPr>
                        <a:t>Rifapentine</a:t>
                      </a:r>
                      <a:r>
                        <a:rPr lang="en-US" sz="1200" b="0" dirty="0">
                          <a:solidFill>
                            <a:srgbClr val="000000"/>
                          </a:solidFill>
                          <a:effectLst/>
                        </a:rPr>
                        <a:t> with INH)</a:t>
                      </a:r>
                    </a:p>
                    <a:p>
                      <a:pPr marL="177800" marR="0" lvl="0" indent="-177800">
                        <a:lnSpc>
                          <a:spcPct val="115000"/>
                        </a:lnSpc>
                        <a:spcBef>
                          <a:spcPts val="0"/>
                        </a:spcBef>
                        <a:spcAft>
                          <a:spcPts val="0"/>
                        </a:spcAft>
                        <a:buFont typeface="Symbol"/>
                        <a:buChar char=""/>
                      </a:pPr>
                      <a:r>
                        <a:rPr lang="en-US" sz="1200" b="0" dirty="0">
                          <a:solidFill>
                            <a:srgbClr val="000000"/>
                          </a:solidFill>
                          <a:effectLst/>
                        </a:rPr>
                        <a:t>Pediatric first line fixed-dosed combination (preferably dispersible or crushable tablets): </a:t>
                      </a:r>
                    </a:p>
                    <a:p>
                      <a:pPr marL="341313" marR="0" lvl="1" indent="-163513">
                        <a:lnSpc>
                          <a:spcPct val="115000"/>
                        </a:lnSpc>
                        <a:spcBef>
                          <a:spcPts val="0"/>
                        </a:spcBef>
                        <a:spcAft>
                          <a:spcPts val="0"/>
                        </a:spcAft>
                        <a:buFont typeface="Courier New"/>
                        <a:buChar char="o"/>
                      </a:pPr>
                      <a:r>
                        <a:rPr lang="en-US" sz="1200" b="0" dirty="0">
                          <a:solidFill>
                            <a:srgbClr val="000000"/>
                          </a:solidFill>
                          <a:effectLst/>
                        </a:rPr>
                        <a:t>Rifampicin(R) 75 mg/ Isoniazid 50mg / Pyrazinamide 150mg </a:t>
                      </a:r>
                    </a:p>
                    <a:p>
                      <a:pPr marL="341313" marR="0" lvl="1" indent="-163513">
                        <a:lnSpc>
                          <a:spcPct val="115000"/>
                        </a:lnSpc>
                        <a:spcBef>
                          <a:spcPts val="0"/>
                        </a:spcBef>
                        <a:spcAft>
                          <a:spcPts val="0"/>
                        </a:spcAft>
                        <a:buFont typeface="Courier New"/>
                        <a:buChar char="o"/>
                      </a:pPr>
                      <a:r>
                        <a:rPr lang="en-US" sz="1200" b="0" dirty="0">
                          <a:solidFill>
                            <a:srgbClr val="000000"/>
                          </a:solidFill>
                          <a:effectLst/>
                        </a:rPr>
                        <a:t>Rifampicin(R) 75 mg/ </a:t>
                      </a:r>
                      <a:r>
                        <a:rPr lang="en-US" sz="1200" b="0" dirty="0" smtClean="0">
                          <a:solidFill>
                            <a:srgbClr val="000000"/>
                          </a:solidFill>
                          <a:effectLst/>
                        </a:rPr>
                        <a:t>Isoniazid </a:t>
                      </a:r>
                      <a:r>
                        <a:rPr lang="en-US" sz="1200" b="0" dirty="0">
                          <a:solidFill>
                            <a:srgbClr val="000000"/>
                          </a:solidFill>
                          <a:effectLst/>
                        </a:rPr>
                        <a:t>50mg </a:t>
                      </a:r>
                    </a:p>
                    <a:p>
                      <a:pPr marL="285750" marR="0">
                        <a:lnSpc>
                          <a:spcPct val="115000"/>
                        </a:lnSpc>
                        <a:spcBef>
                          <a:spcPts val="0"/>
                        </a:spcBef>
                        <a:spcAft>
                          <a:spcPts val="0"/>
                        </a:spcAft>
                      </a:pPr>
                      <a:r>
                        <a:rPr lang="en-US" sz="1200" b="0" dirty="0">
                          <a:solidFill>
                            <a:srgbClr val="000000"/>
                          </a:solidFill>
                          <a:effectLst/>
                        </a:rPr>
                        <a:t> </a:t>
                      </a:r>
                      <a:endParaRPr lang="en-US" sz="1200" b="0" dirty="0" smtClean="0">
                        <a:solidFill>
                          <a:srgbClr val="000000"/>
                        </a:solidFill>
                        <a:effectLst/>
                      </a:endParaRPr>
                    </a:p>
                    <a:p>
                      <a:pPr marL="0" marR="0">
                        <a:lnSpc>
                          <a:spcPct val="115000"/>
                        </a:lnSpc>
                        <a:spcBef>
                          <a:spcPts val="0"/>
                        </a:spcBef>
                        <a:spcAft>
                          <a:spcPts val="0"/>
                        </a:spcAft>
                      </a:pPr>
                      <a:r>
                        <a:rPr lang="en-US" sz="1200" b="0" u="sng" dirty="0" smtClean="0">
                          <a:solidFill>
                            <a:srgbClr val="000000"/>
                          </a:solidFill>
                          <a:effectLst/>
                        </a:rPr>
                        <a:t>Medium Priority</a:t>
                      </a:r>
                      <a:endParaRPr lang="en-US" sz="1200" b="0" dirty="0" smtClean="0">
                        <a:solidFill>
                          <a:srgbClr val="000000"/>
                        </a:solidFill>
                        <a:effectLst/>
                      </a:endParaRPr>
                    </a:p>
                    <a:p>
                      <a:pPr marL="177800" marR="0" lvl="0" indent="-177800">
                        <a:lnSpc>
                          <a:spcPct val="115000"/>
                        </a:lnSpc>
                        <a:spcBef>
                          <a:spcPts val="0"/>
                        </a:spcBef>
                        <a:spcAft>
                          <a:spcPts val="0"/>
                        </a:spcAft>
                        <a:buFont typeface="Symbol"/>
                        <a:buChar char=""/>
                      </a:pPr>
                      <a:r>
                        <a:rPr lang="en-US" sz="1200" b="0" dirty="0" err="1" smtClean="0">
                          <a:solidFill>
                            <a:srgbClr val="000000"/>
                          </a:solidFill>
                          <a:effectLst/>
                        </a:rPr>
                        <a:t>Capreomycin</a:t>
                      </a:r>
                      <a:r>
                        <a:rPr lang="en-US" sz="1200" b="0" dirty="0" smtClean="0">
                          <a:solidFill>
                            <a:srgbClr val="000000"/>
                          </a:solidFill>
                          <a:effectLst/>
                        </a:rPr>
                        <a:t> </a:t>
                      </a:r>
                      <a:r>
                        <a:rPr lang="en-US" sz="1200" b="0" dirty="0">
                          <a:solidFill>
                            <a:srgbClr val="000000"/>
                          </a:solidFill>
                          <a:effectLst/>
                        </a:rPr>
                        <a:t>API</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Terizidone</a:t>
                      </a:r>
                      <a:r>
                        <a:rPr lang="en-US" sz="1200" b="0" dirty="0">
                          <a:solidFill>
                            <a:srgbClr val="000000"/>
                          </a:solidFill>
                          <a:effectLst/>
                        </a:rPr>
                        <a:t> API</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Terizidone</a:t>
                      </a:r>
                      <a:r>
                        <a:rPr lang="en-US" sz="1200" b="0" dirty="0">
                          <a:solidFill>
                            <a:srgbClr val="000000"/>
                          </a:solidFill>
                          <a:effectLst/>
                        </a:rPr>
                        <a:t>, tablet/capsule 250 mg</a:t>
                      </a:r>
                    </a:p>
                    <a:p>
                      <a:pPr marL="177800" marR="0" lvl="0" indent="-177800">
                        <a:lnSpc>
                          <a:spcPct val="115000"/>
                        </a:lnSpc>
                        <a:spcBef>
                          <a:spcPts val="0"/>
                        </a:spcBef>
                        <a:spcAft>
                          <a:spcPts val="0"/>
                        </a:spcAft>
                        <a:buFont typeface="Symbol"/>
                        <a:buChar char=""/>
                      </a:pPr>
                      <a:r>
                        <a:rPr lang="en-US" sz="1200" b="0" dirty="0" err="1">
                          <a:solidFill>
                            <a:srgbClr val="000000"/>
                          </a:solidFill>
                          <a:effectLst/>
                        </a:rPr>
                        <a:t>Terizidone</a:t>
                      </a:r>
                      <a:r>
                        <a:rPr lang="en-US" sz="1200" b="0" dirty="0">
                          <a:solidFill>
                            <a:srgbClr val="000000"/>
                          </a:solidFill>
                          <a:effectLst/>
                        </a:rPr>
                        <a:t>, tablet/capsule 300 mg</a:t>
                      </a:r>
                    </a:p>
                    <a:p>
                      <a:pPr marL="177800" marR="0" lvl="0" indent="-177800">
                        <a:lnSpc>
                          <a:spcPct val="115000"/>
                        </a:lnSpc>
                        <a:spcBef>
                          <a:spcPts val="0"/>
                        </a:spcBef>
                        <a:spcAft>
                          <a:spcPts val="0"/>
                        </a:spcAft>
                        <a:buFont typeface="Symbol"/>
                        <a:buChar char=""/>
                      </a:pPr>
                      <a:r>
                        <a:rPr lang="en-US" sz="1200" b="0" dirty="0">
                          <a:solidFill>
                            <a:srgbClr val="000000"/>
                          </a:solidFill>
                          <a:effectLst/>
                        </a:rPr>
                        <a:t>Rifampicin </a:t>
                      </a:r>
                      <a:r>
                        <a:rPr lang="en-US" sz="1200" b="0" dirty="0" smtClean="0">
                          <a:solidFill>
                            <a:srgbClr val="000000"/>
                          </a:solidFill>
                          <a:effectLst/>
                        </a:rPr>
                        <a:t>API</a:t>
                      </a:r>
                      <a:endParaRPr lang="en-US" sz="1200" dirty="0">
                        <a:effectLst/>
                        <a:latin typeface="Calibri"/>
                        <a:ea typeface="Calibri"/>
                        <a:cs typeface="Times New Roman"/>
                      </a:endParaRPr>
                    </a:p>
                  </a:txBody>
                  <a:tcPr marL="41283" marR="41283" marT="0" marB="0">
                    <a:solidFill>
                      <a:schemeClr val="accent1">
                        <a:alpha val="38000"/>
                      </a:schemeClr>
                    </a:solidFill>
                  </a:tcPr>
                </a:tc>
                <a:tc>
                  <a:txBody>
                    <a:bodyPr/>
                    <a:lstStyle/>
                    <a:p>
                      <a:pPr marL="0" marR="0">
                        <a:lnSpc>
                          <a:spcPct val="115000"/>
                        </a:lnSpc>
                        <a:spcBef>
                          <a:spcPts val="0"/>
                        </a:spcBef>
                        <a:spcAft>
                          <a:spcPts val="0"/>
                        </a:spcAft>
                      </a:pPr>
                      <a:r>
                        <a:rPr lang="en-US" sz="1200" u="sng" dirty="0" smtClean="0">
                          <a:solidFill>
                            <a:srgbClr val="000000"/>
                          </a:solidFill>
                          <a:effectLst/>
                        </a:rPr>
                        <a:t>High </a:t>
                      </a:r>
                      <a:r>
                        <a:rPr lang="en-US" sz="1200" u="sng" dirty="0">
                          <a:solidFill>
                            <a:srgbClr val="000000"/>
                          </a:solidFill>
                          <a:effectLst/>
                        </a:rPr>
                        <a:t>Priority</a:t>
                      </a:r>
                      <a:r>
                        <a:rPr lang="en-US" sz="1200" dirty="0">
                          <a:solidFill>
                            <a:srgbClr val="000000"/>
                          </a:solidFill>
                          <a:effectLst/>
                        </a:rPr>
                        <a:t>: </a:t>
                      </a:r>
                    </a:p>
                    <a:p>
                      <a:pPr marL="109538" marR="0" lvl="0" indent="-109538">
                        <a:lnSpc>
                          <a:spcPct val="115000"/>
                        </a:lnSpc>
                        <a:spcBef>
                          <a:spcPts val="0"/>
                        </a:spcBef>
                        <a:spcAft>
                          <a:spcPts val="0"/>
                        </a:spcAft>
                        <a:buFont typeface="Symbol"/>
                        <a:buChar char=""/>
                      </a:pPr>
                      <a:r>
                        <a:rPr lang="en-US" sz="1200" dirty="0" smtClean="0">
                          <a:solidFill>
                            <a:srgbClr val="000000"/>
                          </a:solidFill>
                          <a:effectLst/>
                        </a:rPr>
                        <a:t> Amoxicillin </a:t>
                      </a:r>
                      <a:r>
                        <a:rPr lang="en-US" sz="1200" dirty="0">
                          <a:solidFill>
                            <a:srgbClr val="000000"/>
                          </a:solidFill>
                          <a:effectLst/>
                        </a:rPr>
                        <a:t>250 mg </a:t>
                      </a:r>
                      <a:r>
                        <a:rPr lang="en-US" sz="1200" dirty="0" smtClean="0">
                          <a:solidFill>
                            <a:srgbClr val="000000"/>
                          </a:solidFill>
                          <a:effectLst/>
                        </a:rPr>
                        <a:t>scored  DT </a:t>
                      </a:r>
                      <a:endParaRPr lang="en-US" sz="1200" dirty="0">
                        <a:solidFill>
                          <a:srgbClr val="000000"/>
                        </a:solidFill>
                        <a:effectLst/>
                      </a:endParaRPr>
                    </a:p>
                    <a:p>
                      <a:pPr marL="109538" marR="0" lvl="0" indent="-109538">
                        <a:lnSpc>
                          <a:spcPct val="115000"/>
                        </a:lnSpc>
                        <a:spcBef>
                          <a:spcPts val="0"/>
                        </a:spcBef>
                        <a:spcAft>
                          <a:spcPts val="0"/>
                        </a:spcAft>
                        <a:buFont typeface="Symbol"/>
                        <a:buChar char=""/>
                      </a:pPr>
                      <a:r>
                        <a:rPr lang="en-US" sz="1200" dirty="0" smtClean="0">
                          <a:solidFill>
                            <a:srgbClr val="000000"/>
                          </a:solidFill>
                          <a:effectLst/>
                        </a:rPr>
                        <a:t> 7.1</a:t>
                      </a:r>
                      <a:r>
                        <a:rPr lang="en-US" sz="1200" dirty="0">
                          <a:solidFill>
                            <a:srgbClr val="000000"/>
                          </a:solidFill>
                          <a:effectLst/>
                        </a:rPr>
                        <a:t>% Chlorhexidine </a:t>
                      </a:r>
                      <a:r>
                        <a:rPr lang="en-US" sz="1200" dirty="0" err="1">
                          <a:solidFill>
                            <a:srgbClr val="000000"/>
                          </a:solidFill>
                          <a:effectLst/>
                        </a:rPr>
                        <a:t>digluconate</a:t>
                      </a:r>
                      <a:r>
                        <a:rPr lang="en-US" sz="1200" dirty="0">
                          <a:solidFill>
                            <a:srgbClr val="000000"/>
                          </a:solidFill>
                          <a:effectLst/>
                        </a:rPr>
                        <a:t> (4</a:t>
                      </a:r>
                      <a:r>
                        <a:rPr lang="en-US" sz="1200" dirty="0" smtClean="0">
                          <a:solidFill>
                            <a:srgbClr val="000000"/>
                          </a:solidFill>
                          <a:effectLst/>
                        </a:rPr>
                        <a:t>%) </a:t>
                      </a:r>
                      <a:r>
                        <a:rPr lang="en-US" sz="1200" dirty="0">
                          <a:solidFill>
                            <a:srgbClr val="000000"/>
                          </a:solidFill>
                          <a:effectLst/>
                        </a:rPr>
                        <a:t>gel </a:t>
                      </a:r>
                    </a:p>
                    <a:p>
                      <a:pPr marL="109538" marR="0" lvl="0" indent="-109538">
                        <a:lnSpc>
                          <a:spcPct val="115000"/>
                        </a:lnSpc>
                        <a:spcBef>
                          <a:spcPts val="0"/>
                        </a:spcBef>
                        <a:spcAft>
                          <a:spcPts val="0"/>
                        </a:spcAft>
                        <a:buFont typeface="Symbol"/>
                        <a:buChar char=""/>
                      </a:pPr>
                      <a:r>
                        <a:rPr lang="en-US" sz="1200" dirty="0">
                          <a:solidFill>
                            <a:srgbClr val="000000"/>
                          </a:solidFill>
                          <a:effectLst/>
                        </a:rPr>
                        <a:t> 7.1% Chlorhexidine </a:t>
                      </a:r>
                      <a:r>
                        <a:rPr lang="en-US" sz="1200" dirty="0" err="1">
                          <a:solidFill>
                            <a:srgbClr val="000000"/>
                          </a:solidFill>
                          <a:effectLst/>
                        </a:rPr>
                        <a:t>digluconate</a:t>
                      </a:r>
                      <a:r>
                        <a:rPr lang="en-US" sz="1200" dirty="0">
                          <a:solidFill>
                            <a:srgbClr val="000000"/>
                          </a:solidFill>
                          <a:effectLst/>
                        </a:rPr>
                        <a:t> (4</a:t>
                      </a:r>
                      <a:r>
                        <a:rPr lang="en-US" sz="1200" dirty="0" smtClean="0">
                          <a:solidFill>
                            <a:srgbClr val="000000"/>
                          </a:solidFill>
                          <a:effectLst/>
                        </a:rPr>
                        <a:t>%) sol</a:t>
                      </a:r>
                    </a:p>
                    <a:p>
                      <a:pPr marL="0" marR="0" lvl="0" indent="0">
                        <a:lnSpc>
                          <a:spcPct val="115000"/>
                        </a:lnSpc>
                        <a:spcBef>
                          <a:spcPts val="0"/>
                        </a:spcBef>
                        <a:spcAft>
                          <a:spcPts val="0"/>
                        </a:spcAft>
                        <a:buFont typeface="Symbol"/>
                        <a:buNone/>
                      </a:pPr>
                      <a:r>
                        <a:rPr lang="en-US" sz="1200" dirty="0">
                          <a:solidFill>
                            <a:srgbClr val="000000"/>
                          </a:solidFill>
                          <a:effectLst/>
                        </a:rPr>
                        <a:t> </a:t>
                      </a:r>
                    </a:p>
                    <a:p>
                      <a:pPr marL="0" marR="0">
                        <a:lnSpc>
                          <a:spcPct val="115000"/>
                        </a:lnSpc>
                        <a:spcBef>
                          <a:spcPts val="0"/>
                        </a:spcBef>
                        <a:spcAft>
                          <a:spcPts val="0"/>
                        </a:spcAft>
                      </a:pPr>
                      <a:r>
                        <a:rPr lang="en-US" sz="1200" u="sng" dirty="0">
                          <a:solidFill>
                            <a:srgbClr val="000000"/>
                          </a:solidFill>
                          <a:effectLst/>
                        </a:rPr>
                        <a:t>Medium Priority</a:t>
                      </a:r>
                      <a:r>
                        <a:rPr lang="en-US" sz="1200" dirty="0">
                          <a:solidFill>
                            <a:srgbClr val="000000"/>
                          </a:solidFill>
                          <a:effectLst/>
                        </a:rPr>
                        <a:t>: </a:t>
                      </a:r>
                    </a:p>
                    <a:p>
                      <a:pPr marL="109538" marR="0" lvl="0" indent="-109538">
                        <a:lnSpc>
                          <a:spcPct val="115000"/>
                        </a:lnSpc>
                        <a:spcBef>
                          <a:spcPts val="0"/>
                        </a:spcBef>
                        <a:spcAft>
                          <a:spcPts val="0"/>
                        </a:spcAft>
                        <a:buFont typeface="Symbol"/>
                        <a:buChar char=""/>
                      </a:pPr>
                      <a:r>
                        <a:rPr lang="en-US" sz="1200" dirty="0" smtClean="0">
                          <a:solidFill>
                            <a:srgbClr val="000000"/>
                          </a:solidFill>
                          <a:effectLst/>
                        </a:rPr>
                        <a:t> Magnesium sulfate </a:t>
                      </a:r>
                      <a:r>
                        <a:rPr lang="en-US" sz="1200" dirty="0">
                          <a:solidFill>
                            <a:srgbClr val="000000"/>
                          </a:solidFill>
                          <a:effectLst/>
                        </a:rPr>
                        <a:t>injection</a:t>
                      </a:r>
                    </a:p>
                    <a:p>
                      <a:pPr marL="109538" marR="0" indent="-109538">
                        <a:lnSpc>
                          <a:spcPct val="115000"/>
                        </a:lnSpc>
                        <a:spcBef>
                          <a:spcPts val="0"/>
                        </a:spcBef>
                        <a:spcAft>
                          <a:spcPts val="0"/>
                        </a:spcAft>
                      </a:pPr>
                      <a:r>
                        <a:rPr lang="en-US" sz="1200" dirty="0">
                          <a:solidFill>
                            <a:srgbClr val="000000"/>
                          </a:solidFill>
                          <a:effectLst/>
                        </a:rPr>
                        <a:t>   500 mg/ml, in 2-ml and 10 ml ampoule  </a:t>
                      </a:r>
                    </a:p>
                    <a:p>
                      <a:pPr marL="109538" marR="0" lvl="0" indent="-109538">
                        <a:lnSpc>
                          <a:spcPct val="115000"/>
                        </a:lnSpc>
                        <a:spcBef>
                          <a:spcPts val="0"/>
                        </a:spcBef>
                        <a:spcAft>
                          <a:spcPts val="0"/>
                        </a:spcAft>
                        <a:buFont typeface="Symbol"/>
                        <a:buChar char=""/>
                      </a:pPr>
                      <a:r>
                        <a:rPr lang="en-US" sz="1200" dirty="0" smtClean="0">
                          <a:solidFill>
                            <a:srgbClr val="000000"/>
                          </a:solidFill>
                          <a:effectLst/>
                        </a:rPr>
                        <a:t> Gentamicin injection 10mg/ml</a:t>
                      </a:r>
                      <a:r>
                        <a:rPr lang="en-US" sz="1200" baseline="0" dirty="0" smtClean="0">
                          <a:solidFill>
                            <a:srgbClr val="000000"/>
                          </a:solidFill>
                          <a:effectLst/>
                        </a:rPr>
                        <a:t> and               </a:t>
                      </a:r>
                      <a:r>
                        <a:rPr lang="en-US" sz="1200" dirty="0" smtClean="0">
                          <a:solidFill>
                            <a:srgbClr val="000000"/>
                          </a:solidFill>
                          <a:effectLst/>
                        </a:rPr>
                        <a:t>40 mg/ml,</a:t>
                      </a:r>
                      <a:r>
                        <a:rPr lang="en-US" sz="1200" baseline="0" dirty="0" smtClean="0">
                          <a:solidFill>
                            <a:srgbClr val="000000"/>
                          </a:solidFill>
                          <a:effectLst/>
                        </a:rPr>
                        <a:t> </a:t>
                      </a:r>
                      <a:r>
                        <a:rPr lang="en-US" sz="1200" dirty="0" smtClean="0">
                          <a:solidFill>
                            <a:srgbClr val="000000"/>
                          </a:solidFill>
                          <a:effectLst/>
                        </a:rPr>
                        <a:t>in 2-ml vial</a:t>
                      </a:r>
                    </a:p>
                    <a:p>
                      <a:pPr marL="228600" marR="0">
                        <a:lnSpc>
                          <a:spcPct val="115000"/>
                        </a:lnSpc>
                        <a:spcBef>
                          <a:spcPts val="0"/>
                        </a:spcBef>
                        <a:spcAft>
                          <a:spcPts val="0"/>
                        </a:spcAft>
                      </a:pPr>
                      <a:r>
                        <a:rPr lang="en-US" sz="1200" dirty="0" smtClean="0">
                          <a:solidFill>
                            <a:srgbClr val="000000"/>
                          </a:solidFill>
                          <a:effectLst/>
                        </a:rPr>
                        <a:t> </a:t>
                      </a:r>
                    </a:p>
                    <a:p>
                      <a:pPr marL="0" marR="0">
                        <a:lnSpc>
                          <a:spcPct val="115000"/>
                        </a:lnSpc>
                        <a:spcBef>
                          <a:spcPts val="0"/>
                        </a:spcBef>
                        <a:spcAft>
                          <a:spcPts val="0"/>
                        </a:spcAft>
                      </a:pPr>
                      <a:r>
                        <a:rPr lang="en-US" sz="1200" u="sng" dirty="0" smtClean="0">
                          <a:solidFill>
                            <a:srgbClr val="000000"/>
                          </a:solidFill>
                          <a:effectLst/>
                        </a:rPr>
                        <a:t>Medium </a:t>
                      </a:r>
                      <a:r>
                        <a:rPr lang="en-US" sz="1200" u="sng" dirty="0">
                          <a:solidFill>
                            <a:srgbClr val="000000"/>
                          </a:solidFill>
                          <a:effectLst/>
                        </a:rPr>
                        <a:t>- low Priority</a:t>
                      </a:r>
                      <a:r>
                        <a:rPr lang="en-US" sz="1200" dirty="0">
                          <a:solidFill>
                            <a:srgbClr val="000000"/>
                          </a:solidFill>
                          <a:effectLst/>
                        </a:rPr>
                        <a:t>: </a:t>
                      </a:r>
                    </a:p>
                    <a:p>
                      <a:pPr marL="177800" marR="0" lvl="0" indent="-177800">
                        <a:lnSpc>
                          <a:spcPct val="115000"/>
                        </a:lnSpc>
                        <a:spcBef>
                          <a:spcPts val="0"/>
                        </a:spcBef>
                        <a:spcAft>
                          <a:spcPts val="0"/>
                        </a:spcAft>
                        <a:buFont typeface="Symbol"/>
                        <a:buChar char=""/>
                      </a:pPr>
                      <a:r>
                        <a:rPr lang="en-US" sz="1200" dirty="0">
                          <a:solidFill>
                            <a:srgbClr val="000000"/>
                          </a:solidFill>
                          <a:effectLst/>
                        </a:rPr>
                        <a:t>Oxytocin, injection 10 IU, 1-ml</a:t>
                      </a:r>
                    </a:p>
                    <a:p>
                      <a:pPr marL="228600" marR="0">
                        <a:lnSpc>
                          <a:spcPct val="115000"/>
                        </a:lnSpc>
                        <a:spcBef>
                          <a:spcPts val="0"/>
                        </a:spcBef>
                        <a:spcAft>
                          <a:spcPts val="0"/>
                        </a:spcAft>
                      </a:pPr>
                      <a:r>
                        <a:rPr lang="en-US" sz="1200" dirty="0">
                          <a:solidFill>
                            <a:srgbClr val="000000"/>
                          </a:solidFill>
                          <a:effectLst/>
                        </a:rPr>
                        <a:t> </a:t>
                      </a:r>
                    </a:p>
                    <a:p>
                      <a:pPr marL="0" marR="0">
                        <a:lnSpc>
                          <a:spcPct val="115000"/>
                        </a:lnSpc>
                        <a:spcBef>
                          <a:spcPts val="0"/>
                        </a:spcBef>
                        <a:spcAft>
                          <a:spcPts val="0"/>
                        </a:spcAft>
                      </a:pPr>
                      <a:r>
                        <a:rPr lang="en-US" sz="1200" u="sng" dirty="0">
                          <a:solidFill>
                            <a:srgbClr val="000000"/>
                          </a:solidFill>
                          <a:effectLst/>
                        </a:rPr>
                        <a:t>Low Priority</a:t>
                      </a:r>
                      <a:r>
                        <a:rPr lang="en-US" sz="1200" dirty="0">
                          <a:solidFill>
                            <a:srgbClr val="000000"/>
                          </a:solidFill>
                          <a:effectLst/>
                        </a:rPr>
                        <a:t>: </a:t>
                      </a:r>
                    </a:p>
                    <a:p>
                      <a:pPr marL="177800" marR="0" lvl="0" indent="-177800">
                        <a:lnSpc>
                          <a:spcPct val="115000"/>
                        </a:lnSpc>
                        <a:spcBef>
                          <a:spcPts val="0"/>
                        </a:spcBef>
                        <a:spcAft>
                          <a:spcPts val="0"/>
                        </a:spcAft>
                        <a:buFont typeface="Symbol"/>
                        <a:buChar char=""/>
                      </a:pPr>
                      <a:r>
                        <a:rPr lang="en-US" sz="1200" dirty="0">
                          <a:solidFill>
                            <a:srgbClr val="000000"/>
                          </a:solidFill>
                          <a:effectLst/>
                        </a:rPr>
                        <a:t>Misoprostol </a:t>
                      </a:r>
                      <a:r>
                        <a:rPr lang="en-US" sz="1200" dirty="0" smtClean="0">
                          <a:solidFill>
                            <a:srgbClr val="000000"/>
                          </a:solidFill>
                          <a:effectLst/>
                        </a:rPr>
                        <a:t>200-ug tablet</a:t>
                      </a:r>
                    </a:p>
                    <a:p>
                      <a:pPr marL="177800" marR="0" lvl="0" indent="-177800">
                        <a:lnSpc>
                          <a:spcPct val="115000"/>
                        </a:lnSpc>
                        <a:spcBef>
                          <a:spcPts val="0"/>
                        </a:spcBef>
                        <a:spcAft>
                          <a:spcPts val="0"/>
                        </a:spcAft>
                        <a:buFont typeface="Symbol"/>
                        <a:buChar char=""/>
                      </a:pPr>
                      <a:r>
                        <a:rPr lang="en-US" sz="1200" dirty="0" smtClean="0">
                          <a:solidFill>
                            <a:srgbClr val="000000"/>
                          </a:solidFill>
                          <a:effectLst/>
                        </a:rPr>
                        <a:t>Betamethasone injection 5.7 mg/ml (betamethasone sodium phosphate 3.9 mg/ml solution, or betamethasone acetate 3 mg aqueous suspension)</a:t>
                      </a:r>
                    </a:p>
                    <a:p>
                      <a:pPr marL="177800" marR="0" lvl="0" indent="-177800">
                        <a:lnSpc>
                          <a:spcPct val="115000"/>
                        </a:lnSpc>
                        <a:spcBef>
                          <a:spcPts val="0"/>
                        </a:spcBef>
                        <a:spcAft>
                          <a:spcPts val="0"/>
                        </a:spcAft>
                        <a:buFont typeface="Symbol"/>
                        <a:buChar char=""/>
                      </a:pPr>
                      <a:r>
                        <a:rPr lang="en-US" sz="1200" dirty="0" smtClean="0">
                          <a:solidFill>
                            <a:srgbClr val="000000"/>
                          </a:solidFill>
                          <a:effectLst/>
                        </a:rPr>
                        <a:t>Dexamethasone</a:t>
                      </a:r>
                      <a:r>
                        <a:rPr lang="en-US" sz="1200" baseline="0" dirty="0" smtClean="0">
                          <a:solidFill>
                            <a:srgbClr val="000000"/>
                          </a:solidFill>
                          <a:effectLst/>
                        </a:rPr>
                        <a:t> </a:t>
                      </a:r>
                      <a:r>
                        <a:rPr lang="en-US" sz="1200" dirty="0" smtClean="0">
                          <a:solidFill>
                            <a:srgbClr val="000000"/>
                          </a:solidFill>
                          <a:effectLst/>
                        </a:rPr>
                        <a:t>injection 4</a:t>
                      </a:r>
                      <a:r>
                        <a:rPr lang="en-US" sz="1200" baseline="0" dirty="0" smtClean="0">
                          <a:solidFill>
                            <a:srgbClr val="000000"/>
                          </a:solidFill>
                          <a:effectLst/>
                        </a:rPr>
                        <a:t> </a:t>
                      </a:r>
                      <a:r>
                        <a:rPr lang="en-US" sz="1200" dirty="0" smtClean="0">
                          <a:solidFill>
                            <a:srgbClr val="000000"/>
                          </a:solidFill>
                          <a:effectLst/>
                        </a:rPr>
                        <a:t>mg injection</a:t>
                      </a:r>
                      <a:r>
                        <a:rPr lang="en-US" sz="1200" baseline="0" dirty="0" smtClean="0">
                          <a:solidFill>
                            <a:srgbClr val="000000"/>
                          </a:solidFill>
                          <a:effectLst/>
                        </a:rPr>
                        <a:t> </a:t>
                      </a:r>
                      <a:r>
                        <a:rPr lang="en-US" sz="1200" dirty="0" smtClean="0">
                          <a:solidFill>
                            <a:srgbClr val="000000"/>
                          </a:solidFill>
                          <a:effectLst/>
                        </a:rPr>
                        <a:t>      (4</a:t>
                      </a:r>
                      <a:r>
                        <a:rPr lang="en-US" sz="1200" baseline="0" dirty="0" smtClean="0">
                          <a:solidFill>
                            <a:srgbClr val="000000"/>
                          </a:solidFill>
                          <a:effectLst/>
                        </a:rPr>
                        <a:t> </a:t>
                      </a:r>
                      <a:r>
                        <a:rPr lang="en-US" sz="1200" dirty="0" smtClean="0">
                          <a:solidFill>
                            <a:srgbClr val="000000"/>
                          </a:solidFill>
                          <a:effectLst/>
                        </a:rPr>
                        <a:t>mg dexamethasone</a:t>
                      </a:r>
                      <a:r>
                        <a:rPr lang="en-US" sz="1200" baseline="0" dirty="0" smtClean="0">
                          <a:solidFill>
                            <a:srgbClr val="000000"/>
                          </a:solidFill>
                          <a:effectLst/>
                        </a:rPr>
                        <a:t> </a:t>
                      </a:r>
                      <a:r>
                        <a:rPr lang="en-US" sz="1200" dirty="0" smtClean="0">
                          <a:solidFill>
                            <a:srgbClr val="000000"/>
                          </a:solidFill>
                          <a:effectLst/>
                        </a:rPr>
                        <a:t>disodium phosphate in </a:t>
                      </a:r>
                      <a:r>
                        <a:rPr lang="en-US" sz="1200" dirty="0">
                          <a:solidFill>
                            <a:srgbClr val="000000"/>
                          </a:solidFill>
                          <a:effectLst/>
                        </a:rPr>
                        <a:t>1-ml </a:t>
                      </a:r>
                      <a:r>
                        <a:rPr lang="en-US" sz="1200" dirty="0" smtClean="0">
                          <a:solidFill>
                            <a:srgbClr val="000000"/>
                          </a:solidFill>
                          <a:effectLst/>
                        </a:rPr>
                        <a:t>ampoule)</a:t>
                      </a:r>
                      <a:endParaRPr lang="en-US" sz="1200" dirty="0">
                        <a:solidFill>
                          <a:srgbClr val="000000"/>
                        </a:solidFill>
                        <a:effectLst/>
                        <a:latin typeface="Calibri"/>
                        <a:ea typeface="Calibri"/>
                        <a:cs typeface="Times New Roman"/>
                      </a:endParaRPr>
                    </a:p>
                  </a:txBody>
                  <a:tcPr marL="41283" marR="41283" marT="0" marB="0">
                    <a:solidFill>
                      <a:schemeClr val="accent1">
                        <a:lumMod val="90000"/>
                        <a:alpha val="47000"/>
                      </a:schemeClr>
                    </a:solidFill>
                  </a:tcPr>
                </a:tc>
                <a:tc>
                  <a:txBody>
                    <a:bodyPr/>
                    <a:lstStyle/>
                    <a:p>
                      <a:pPr marL="0" marR="0">
                        <a:lnSpc>
                          <a:spcPct val="115000"/>
                        </a:lnSpc>
                        <a:spcBef>
                          <a:spcPts val="0"/>
                        </a:spcBef>
                        <a:spcAft>
                          <a:spcPts val="0"/>
                        </a:spcAft>
                      </a:pPr>
                      <a:r>
                        <a:rPr lang="en-US" sz="1200" u="none" strike="noStrike" dirty="0">
                          <a:effectLst/>
                        </a:rPr>
                        <a:t> </a:t>
                      </a:r>
                      <a:r>
                        <a:rPr lang="en-US" sz="1200" u="sng" dirty="0" smtClean="0">
                          <a:solidFill>
                            <a:srgbClr val="000000"/>
                          </a:solidFill>
                          <a:effectLst/>
                        </a:rPr>
                        <a:t>High </a:t>
                      </a:r>
                      <a:r>
                        <a:rPr lang="en-US" sz="1200" u="sng" dirty="0">
                          <a:solidFill>
                            <a:srgbClr val="000000"/>
                          </a:solidFill>
                          <a:effectLst/>
                        </a:rPr>
                        <a:t>Priority</a:t>
                      </a:r>
                      <a:r>
                        <a:rPr lang="en-US" sz="1200" dirty="0">
                          <a:solidFill>
                            <a:srgbClr val="000000"/>
                          </a:solidFill>
                          <a:effectLst/>
                        </a:rPr>
                        <a:t>: </a:t>
                      </a:r>
                    </a:p>
                    <a:p>
                      <a:pPr marL="177800" marR="0" lvl="0" indent="-177800">
                        <a:lnSpc>
                          <a:spcPct val="115000"/>
                        </a:lnSpc>
                        <a:spcBef>
                          <a:spcPts val="0"/>
                        </a:spcBef>
                        <a:spcAft>
                          <a:spcPts val="0"/>
                        </a:spcAft>
                        <a:buFont typeface="Symbol"/>
                        <a:buChar char=""/>
                      </a:pPr>
                      <a:r>
                        <a:rPr lang="en-US" sz="1200" dirty="0" err="1">
                          <a:solidFill>
                            <a:srgbClr val="000000"/>
                          </a:solidFill>
                          <a:effectLst/>
                        </a:rPr>
                        <a:t>Praziquantel</a:t>
                      </a:r>
                      <a:r>
                        <a:rPr lang="en-US" sz="1200" dirty="0">
                          <a:solidFill>
                            <a:srgbClr val="000000"/>
                          </a:solidFill>
                          <a:effectLst/>
                        </a:rPr>
                        <a:t> API</a:t>
                      </a:r>
                    </a:p>
                    <a:p>
                      <a:pPr marL="177800" marR="0" lvl="0" indent="-177800">
                        <a:lnSpc>
                          <a:spcPct val="115000"/>
                        </a:lnSpc>
                        <a:spcBef>
                          <a:spcPts val="0"/>
                        </a:spcBef>
                        <a:spcAft>
                          <a:spcPts val="0"/>
                        </a:spcAft>
                        <a:buFont typeface="Symbol"/>
                        <a:buChar char=""/>
                      </a:pPr>
                      <a:r>
                        <a:rPr lang="en-US" sz="1200" dirty="0" err="1">
                          <a:solidFill>
                            <a:srgbClr val="000000"/>
                          </a:solidFill>
                          <a:effectLst/>
                        </a:rPr>
                        <a:t>Praziquantel</a:t>
                      </a:r>
                      <a:r>
                        <a:rPr lang="en-US" sz="1200" dirty="0">
                          <a:solidFill>
                            <a:srgbClr val="000000"/>
                          </a:solidFill>
                          <a:effectLst/>
                        </a:rPr>
                        <a:t> 600mg Tablet</a:t>
                      </a:r>
                    </a:p>
                    <a:p>
                      <a:pPr marL="0" marR="0">
                        <a:lnSpc>
                          <a:spcPct val="115000"/>
                        </a:lnSpc>
                        <a:spcBef>
                          <a:spcPts val="0"/>
                        </a:spcBef>
                        <a:spcAft>
                          <a:spcPts val="0"/>
                        </a:spcAft>
                      </a:pPr>
                      <a:r>
                        <a:rPr lang="en-US" sz="1200" dirty="0">
                          <a:solidFill>
                            <a:srgbClr val="000000"/>
                          </a:solidFill>
                          <a:effectLst/>
                        </a:rPr>
                        <a:t> </a:t>
                      </a:r>
                    </a:p>
                    <a:p>
                      <a:pPr marL="0" marR="0">
                        <a:lnSpc>
                          <a:spcPct val="115000"/>
                        </a:lnSpc>
                        <a:spcBef>
                          <a:spcPts val="0"/>
                        </a:spcBef>
                        <a:spcAft>
                          <a:spcPts val="0"/>
                        </a:spcAft>
                      </a:pPr>
                      <a:endParaRPr lang="en-US" sz="1200" u="sng" dirty="0" smtClean="0">
                        <a:solidFill>
                          <a:srgbClr val="000000"/>
                        </a:solidFill>
                        <a:effectLst/>
                      </a:endParaRPr>
                    </a:p>
                    <a:p>
                      <a:pPr marL="0" marR="0">
                        <a:lnSpc>
                          <a:spcPct val="115000"/>
                        </a:lnSpc>
                        <a:spcBef>
                          <a:spcPts val="0"/>
                        </a:spcBef>
                        <a:spcAft>
                          <a:spcPts val="0"/>
                        </a:spcAft>
                      </a:pPr>
                      <a:r>
                        <a:rPr lang="en-US" sz="1200" u="sng" dirty="0" smtClean="0">
                          <a:solidFill>
                            <a:srgbClr val="000000"/>
                          </a:solidFill>
                          <a:effectLst/>
                        </a:rPr>
                        <a:t>Medium </a:t>
                      </a:r>
                      <a:r>
                        <a:rPr lang="en-US" sz="1200" u="sng" dirty="0">
                          <a:solidFill>
                            <a:srgbClr val="000000"/>
                          </a:solidFill>
                          <a:effectLst/>
                        </a:rPr>
                        <a:t>Priority</a:t>
                      </a:r>
                      <a:r>
                        <a:rPr lang="en-US" sz="1200" dirty="0">
                          <a:solidFill>
                            <a:srgbClr val="000000"/>
                          </a:solidFill>
                          <a:effectLst/>
                        </a:rPr>
                        <a:t>: </a:t>
                      </a:r>
                    </a:p>
                    <a:p>
                      <a:pPr marL="177800" marR="0" lvl="0" indent="-177800">
                        <a:lnSpc>
                          <a:spcPct val="115000"/>
                        </a:lnSpc>
                        <a:spcBef>
                          <a:spcPts val="0"/>
                        </a:spcBef>
                        <a:spcAft>
                          <a:spcPts val="0"/>
                        </a:spcAft>
                        <a:buFont typeface="Symbol"/>
                        <a:buChar char=""/>
                      </a:pPr>
                      <a:r>
                        <a:rPr lang="en-US" sz="1200" dirty="0" err="1">
                          <a:solidFill>
                            <a:srgbClr val="000000"/>
                          </a:solidFill>
                          <a:effectLst/>
                        </a:rPr>
                        <a:t>Mebendazole</a:t>
                      </a:r>
                      <a:r>
                        <a:rPr lang="en-US" sz="1200" dirty="0">
                          <a:solidFill>
                            <a:srgbClr val="000000"/>
                          </a:solidFill>
                          <a:effectLst/>
                        </a:rPr>
                        <a:t> API</a:t>
                      </a:r>
                    </a:p>
                    <a:p>
                      <a:pPr marL="0" marR="0" lvl="0" indent="0">
                        <a:lnSpc>
                          <a:spcPct val="115000"/>
                        </a:lnSpc>
                        <a:spcBef>
                          <a:spcPts val="0"/>
                        </a:spcBef>
                        <a:spcAft>
                          <a:spcPts val="0"/>
                        </a:spcAft>
                        <a:buFont typeface="Symbol"/>
                        <a:buChar char=""/>
                      </a:pPr>
                      <a:r>
                        <a:rPr lang="en-US" sz="1200" dirty="0" smtClean="0">
                          <a:solidFill>
                            <a:srgbClr val="000000"/>
                          </a:solidFill>
                          <a:effectLst/>
                        </a:rPr>
                        <a:t>   </a:t>
                      </a:r>
                      <a:r>
                        <a:rPr lang="en-US" sz="1200" dirty="0" err="1" smtClean="0">
                          <a:solidFill>
                            <a:srgbClr val="000000"/>
                          </a:solidFill>
                          <a:effectLst/>
                        </a:rPr>
                        <a:t>Mebendazole</a:t>
                      </a:r>
                      <a:r>
                        <a:rPr lang="en-US" sz="1200" dirty="0" smtClean="0">
                          <a:solidFill>
                            <a:srgbClr val="000000"/>
                          </a:solidFill>
                          <a:effectLst/>
                        </a:rPr>
                        <a:t> </a:t>
                      </a:r>
                      <a:r>
                        <a:rPr lang="en-US" sz="1200" dirty="0">
                          <a:solidFill>
                            <a:srgbClr val="000000"/>
                          </a:solidFill>
                          <a:effectLst/>
                        </a:rPr>
                        <a:t>500mg </a:t>
                      </a:r>
                      <a:r>
                        <a:rPr lang="en-US" sz="1200" dirty="0" err="1" smtClean="0">
                          <a:solidFill>
                            <a:srgbClr val="000000"/>
                          </a:solidFill>
                          <a:effectLst/>
                        </a:rPr>
                        <a:t>tabet</a:t>
                      </a:r>
                      <a:r>
                        <a:rPr lang="en-US" sz="1200" baseline="0" dirty="0" smtClean="0">
                          <a:solidFill>
                            <a:srgbClr val="000000"/>
                          </a:solidFill>
                          <a:effectLst/>
                        </a:rPr>
                        <a:t> </a:t>
                      </a:r>
                    </a:p>
                    <a:p>
                      <a:pPr marL="0" marR="0" lvl="0" indent="0">
                        <a:lnSpc>
                          <a:spcPct val="115000"/>
                        </a:lnSpc>
                        <a:spcBef>
                          <a:spcPts val="0"/>
                        </a:spcBef>
                        <a:spcAft>
                          <a:spcPts val="0"/>
                        </a:spcAft>
                        <a:buFont typeface="Symbol"/>
                        <a:buNone/>
                      </a:pPr>
                      <a:r>
                        <a:rPr lang="en-US" sz="1200" baseline="0" dirty="0" smtClean="0">
                          <a:solidFill>
                            <a:srgbClr val="000000"/>
                          </a:solidFill>
                          <a:effectLst/>
                        </a:rPr>
                        <a:t>    </a:t>
                      </a:r>
                      <a:r>
                        <a:rPr lang="en-US" sz="1200" dirty="0" smtClean="0">
                          <a:solidFill>
                            <a:srgbClr val="000000"/>
                          </a:solidFill>
                          <a:effectLst/>
                        </a:rPr>
                        <a:t>(chewable*) </a:t>
                      </a:r>
                    </a:p>
                    <a:p>
                      <a:pPr marL="177800" marR="0" lvl="0" indent="-177800">
                        <a:lnSpc>
                          <a:spcPct val="115000"/>
                        </a:lnSpc>
                        <a:spcBef>
                          <a:spcPts val="0"/>
                        </a:spcBef>
                        <a:spcAft>
                          <a:spcPts val="0"/>
                        </a:spcAft>
                        <a:buFont typeface="Symbol"/>
                        <a:buChar char=""/>
                      </a:pPr>
                      <a:r>
                        <a:rPr lang="en-US" sz="1200" dirty="0" err="1" smtClean="0">
                          <a:solidFill>
                            <a:srgbClr val="000000"/>
                          </a:solidFill>
                          <a:effectLst/>
                        </a:rPr>
                        <a:t>Albendazole</a:t>
                      </a:r>
                      <a:r>
                        <a:rPr lang="en-US" sz="1200" dirty="0" smtClean="0">
                          <a:solidFill>
                            <a:srgbClr val="000000"/>
                          </a:solidFill>
                          <a:effectLst/>
                        </a:rPr>
                        <a:t> </a:t>
                      </a:r>
                      <a:r>
                        <a:rPr lang="en-US" sz="1200" dirty="0">
                          <a:solidFill>
                            <a:srgbClr val="000000"/>
                          </a:solidFill>
                          <a:effectLst/>
                        </a:rPr>
                        <a:t>API</a:t>
                      </a:r>
                    </a:p>
                    <a:p>
                      <a:pPr marL="177800" marR="0" lvl="0" indent="-177800">
                        <a:lnSpc>
                          <a:spcPct val="115000"/>
                        </a:lnSpc>
                        <a:spcBef>
                          <a:spcPts val="0"/>
                        </a:spcBef>
                        <a:spcAft>
                          <a:spcPts val="0"/>
                        </a:spcAft>
                        <a:buFont typeface="Symbol"/>
                        <a:buChar char=""/>
                      </a:pPr>
                      <a:r>
                        <a:rPr lang="en-US" sz="1200" dirty="0" err="1">
                          <a:solidFill>
                            <a:srgbClr val="000000"/>
                          </a:solidFill>
                          <a:effectLst/>
                        </a:rPr>
                        <a:t>Albendazole</a:t>
                      </a:r>
                      <a:r>
                        <a:rPr lang="en-US" sz="1200" dirty="0">
                          <a:solidFill>
                            <a:srgbClr val="000000"/>
                          </a:solidFill>
                          <a:effectLst/>
                        </a:rPr>
                        <a:t> 400mg tablet (chewable*, preferably scored)</a:t>
                      </a:r>
                    </a:p>
                    <a:p>
                      <a:pPr marL="0" marR="0">
                        <a:lnSpc>
                          <a:spcPct val="115000"/>
                        </a:lnSpc>
                        <a:spcBef>
                          <a:spcPts val="0"/>
                        </a:spcBef>
                        <a:spcAft>
                          <a:spcPts val="0"/>
                        </a:spcAft>
                      </a:pPr>
                      <a:r>
                        <a:rPr lang="en-US" sz="1200" dirty="0">
                          <a:effectLst/>
                        </a:rPr>
                        <a:t> </a:t>
                      </a:r>
                    </a:p>
                    <a:p>
                      <a:pPr marL="0" marR="0">
                        <a:lnSpc>
                          <a:spcPct val="115000"/>
                        </a:lnSpc>
                        <a:spcBef>
                          <a:spcPts val="0"/>
                        </a:spcBef>
                        <a:spcAft>
                          <a:spcPts val="0"/>
                        </a:spcAft>
                      </a:pPr>
                      <a:r>
                        <a:rPr lang="en-US" sz="1200" dirty="0">
                          <a:effectLst/>
                        </a:rPr>
                        <a:t> </a:t>
                      </a:r>
                      <a:endParaRPr lang="en-US" sz="1200" dirty="0">
                        <a:effectLst/>
                        <a:latin typeface="Calibri"/>
                        <a:ea typeface="Calibri"/>
                        <a:cs typeface="Times New Roman"/>
                      </a:endParaRPr>
                    </a:p>
                  </a:txBody>
                  <a:tcPr marL="41283" marR="41283" marT="0" marB="0"/>
                </a:tc>
              </a:tr>
            </a:tbl>
          </a:graphicData>
        </a:graphic>
      </p:graphicFrame>
    </p:spTree>
    <p:extLst>
      <p:ext uri="{BB962C8B-B14F-4D97-AF65-F5344CB8AC3E}">
        <p14:creationId xmlns:p14="http://schemas.microsoft.com/office/powerpoint/2010/main" val="2467156423"/>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quarter" idx="10"/>
          </p:nvPr>
        </p:nvSpPr>
        <p:spPr>
          <a:xfrm>
            <a:off x="1676400" y="990600"/>
            <a:ext cx="7239000" cy="5334000"/>
          </a:xfrm>
        </p:spPr>
        <p:txBody>
          <a:bodyPr/>
          <a:lstStyle/>
          <a:p>
            <a:pPr marL="233363" indent="-233363">
              <a:spcAft>
                <a:spcPts val="1200"/>
              </a:spcAft>
              <a:buClr>
                <a:schemeClr val="bg2"/>
              </a:buClr>
              <a:buSzPct val="70000"/>
            </a:pPr>
            <a:r>
              <a:rPr lang="en-US" sz="2400" dirty="0" smtClean="0"/>
              <a:t>PQM is </a:t>
            </a:r>
            <a:r>
              <a:rPr lang="en-US" sz="2400" dirty="0"/>
              <a:t>a </a:t>
            </a:r>
            <a:r>
              <a:rPr lang="en-US" sz="2400" dirty="0" smtClean="0"/>
              <a:t>major contributor to capacity </a:t>
            </a:r>
            <a:r>
              <a:rPr lang="en-US" sz="2400" dirty="0"/>
              <a:t>building </a:t>
            </a:r>
            <a:r>
              <a:rPr lang="en-US" sz="2400" dirty="0" smtClean="0"/>
              <a:t>  </a:t>
            </a:r>
            <a:r>
              <a:rPr lang="en-US" sz="2400" dirty="0"/>
              <a:t>t</a:t>
            </a:r>
            <a:r>
              <a:rPr lang="en-US" sz="2400" dirty="0" smtClean="0"/>
              <a:t>echnical assistance for regulators </a:t>
            </a:r>
            <a:r>
              <a:rPr lang="en-US" sz="2400" dirty="0"/>
              <a:t>and </a:t>
            </a:r>
            <a:r>
              <a:rPr lang="en-US" sz="2400" dirty="0" smtClean="0"/>
              <a:t>manufacturers </a:t>
            </a:r>
            <a:endParaRPr lang="en-US" sz="2400" dirty="0"/>
          </a:p>
          <a:p>
            <a:pPr marL="233363" indent="-233363">
              <a:spcAft>
                <a:spcPts val="1200"/>
              </a:spcAft>
              <a:buClr>
                <a:schemeClr val="bg2"/>
              </a:buClr>
              <a:buSzPct val="70000"/>
            </a:pPr>
            <a:r>
              <a:rPr lang="en-US" sz="2400" dirty="0" smtClean="0"/>
              <a:t>PQM assists manufacturers shorten their timeline for WHO PQ, through hands-on assistance on product development, dossier preparation, cGMP and GCPs</a:t>
            </a:r>
          </a:p>
          <a:p>
            <a:pPr marL="233363" indent="-233363">
              <a:spcAft>
                <a:spcPts val="1200"/>
              </a:spcAft>
              <a:buClr>
                <a:schemeClr val="bg2"/>
              </a:buClr>
              <a:buSzPct val="70000"/>
            </a:pPr>
            <a:r>
              <a:rPr lang="en-US" sz="2400" dirty="0" smtClean="0"/>
              <a:t>With PQM technical assistance, manufacturers often pass the WHO PQ inspection on the first attempt</a:t>
            </a:r>
          </a:p>
          <a:p>
            <a:pPr marL="233363" indent="-233363">
              <a:spcAft>
                <a:spcPts val="1200"/>
              </a:spcAft>
              <a:buClr>
                <a:schemeClr val="bg2"/>
              </a:buClr>
              <a:buSzPct val="70000"/>
            </a:pPr>
            <a:r>
              <a:rPr lang="en-US" sz="2400" dirty="0" smtClean="0"/>
              <a:t>Through PQM </a:t>
            </a:r>
            <a:r>
              <a:rPr lang="en-US" sz="2400" dirty="0"/>
              <a:t>capacity building activities, </a:t>
            </a:r>
            <a:r>
              <a:rPr lang="en-US" sz="2400" dirty="0" smtClean="0"/>
              <a:t>PQM </a:t>
            </a:r>
            <a:r>
              <a:rPr lang="en-US" sz="2400" dirty="0"/>
              <a:t>ensures </a:t>
            </a:r>
            <a:r>
              <a:rPr lang="en-US" sz="2400" dirty="0" smtClean="0"/>
              <a:t>availability to </a:t>
            </a:r>
            <a:r>
              <a:rPr lang="en-US" sz="2400" dirty="0"/>
              <a:t>quality-assured </a:t>
            </a:r>
            <a:r>
              <a:rPr lang="en-US" sz="2400" dirty="0" smtClean="0"/>
              <a:t>medicines</a:t>
            </a:r>
            <a:endParaRPr lang="en-US" sz="2400" dirty="0"/>
          </a:p>
          <a:p>
            <a:pPr marL="233363" indent="-233363">
              <a:spcAft>
                <a:spcPts val="1200"/>
              </a:spcAft>
              <a:buClr>
                <a:schemeClr val="bg2"/>
              </a:buClr>
              <a:buSzPct val="70000"/>
              <a:buFont typeface="Wingdings 3" panose="05040102010807070707" pitchFamily="18" charset="2"/>
              <a:buChar char="}"/>
            </a:pPr>
            <a:endParaRPr lang="en-US" sz="2400" dirty="0"/>
          </a:p>
          <a:p>
            <a:pPr marL="233363" indent="-233363">
              <a:spcAft>
                <a:spcPts val="1200"/>
              </a:spcAft>
              <a:buClr>
                <a:schemeClr val="bg2"/>
              </a:buClr>
              <a:buSzPct val="70000"/>
              <a:buFont typeface="Wingdings 3" panose="05040102010807070707" pitchFamily="18" charset="2"/>
              <a:buChar char="}"/>
            </a:pPr>
            <a:endParaRPr lang="en-US" sz="2400" dirty="0"/>
          </a:p>
        </p:txBody>
      </p:sp>
      <p:sp>
        <p:nvSpPr>
          <p:cNvPr id="2" name="Title 1"/>
          <p:cNvSpPr>
            <a:spLocks noGrp="1"/>
          </p:cNvSpPr>
          <p:nvPr>
            <p:ph type="title"/>
          </p:nvPr>
        </p:nvSpPr>
        <p:spPr>
          <a:xfrm>
            <a:off x="1828800" y="304800"/>
            <a:ext cx="6781800" cy="381000"/>
          </a:xfrm>
        </p:spPr>
        <p:txBody>
          <a:bodyPr/>
          <a:lstStyle/>
          <a:p>
            <a:r>
              <a:rPr lang="en-US" dirty="0" smtClean="0"/>
              <a:t>Conclusion</a:t>
            </a:r>
            <a:endParaRPr lang="en-US" dirty="0"/>
          </a:p>
        </p:txBody>
      </p:sp>
    </p:spTree>
    <p:extLst>
      <p:ext uri="{BB962C8B-B14F-4D97-AF65-F5344CB8AC3E}">
        <p14:creationId xmlns:p14="http://schemas.microsoft.com/office/powerpoint/2010/main" val="250757947"/>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89203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8001000" cy="1219200"/>
          </a:xfrm>
        </p:spPr>
        <p:txBody>
          <a:bodyPr/>
          <a:lstStyle/>
          <a:p>
            <a:pPr>
              <a:lnSpc>
                <a:spcPts val="4600"/>
              </a:lnSpc>
            </a:pPr>
            <a:r>
              <a:rPr lang="en-US" sz="3200" dirty="0" smtClean="0">
                <a:latin typeface="+mj-lt"/>
              </a:rPr>
              <a:t>Capacity building on GMP to promote domestic pharmaceutical manufacturing</a:t>
            </a:r>
            <a:endParaRPr lang="en-US" sz="3200" dirty="0">
              <a:latin typeface="+mj-lt"/>
            </a:endParaRPr>
          </a:p>
        </p:txBody>
      </p:sp>
      <p:sp>
        <p:nvSpPr>
          <p:cNvPr id="4" name="Subtitle 3"/>
          <p:cNvSpPr>
            <a:spLocks noGrp="1"/>
          </p:cNvSpPr>
          <p:nvPr>
            <p:ph type="subTitle" idx="1"/>
          </p:nvPr>
        </p:nvSpPr>
        <p:spPr>
          <a:xfrm>
            <a:off x="1143000" y="3886200"/>
            <a:ext cx="5334000" cy="1371600"/>
          </a:xfrm>
        </p:spPr>
        <p:txBody>
          <a:bodyPr/>
          <a:lstStyle/>
          <a:p>
            <a:pPr>
              <a:lnSpc>
                <a:spcPts val="2700"/>
              </a:lnSpc>
            </a:pPr>
            <a:r>
              <a:rPr lang="en-US" dirty="0" smtClean="0"/>
              <a:t>Gabriel K. Kaddu</a:t>
            </a:r>
          </a:p>
          <a:p>
            <a:pPr>
              <a:lnSpc>
                <a:spcPts val="2700"/>
              </a:lnSpc>
            </a:pPr>
            <a:r>
              <a:rPr lang="en-US" dirty="0" smtClean="0"/>
              <a:t>Senior GMP Specialist</a:t>
            </a:r>
            <a:endParaRPr lang="en-US" dirty="0"/>
          </a:p>
          <a:p>
            <a:pPr>
              <a:lnSpc>
                <a:spcPts val="2700"/>
              </a:lnSpc>
            </a:pPr>
            <a:r>
              <a:rPr lang="en-US" dirty="0" smtClean="0"/>
              <a:t>Promoting the Quality of Medicines Program </a:t>
            </a:r>
          </a:p>
          <a:p>
            <a:pPr>
              <a:lnSpc>
                <a:spcPts val="2700"/>
              </a:lnSpc>
            </a:pPr>
            <a:r>
              <a:rPr lang="en-US" dirty="0" smtClean="0"/>
              <a:t>U.S. </a:t>
            </a:r>
            <a:r>
              <a:rPr lang="en-US" dirty="0" err="1"/>
              <a:t>Pharmacopeial</a:t>
            </a:r>
            <a:r>
              <a:rPr lang="en-US" dirty="0"/>
              <a:t> </a:t>
            </a:r>
            <a:r>
              <a:rPr lang="en-US" dirty="0" smtClean="0"/>
              <a:t>Convention</a:t>
            </a:r>
            <a:endParaRPr lang="en-US" dirty="0"/>
          </a:p>
          <a:p>
            <a:endParaRPr lang="en-US" dirty="0"/>
          </a:p>
        </p:txBody>
      </p:sp>
    </p:spTree>
    <p:extLst>
      <p:ext uri="{BB962C8B-B14F-4D97-AF65-F5344CB8AC3E}">
        <p14:creationId xmlns:p14="http://schemas.microsoft.com/office/powerpoint/2010/main" val="3066159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72742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67336A34-759B-4CB5-8197-65F754E57A07}" type="slidenum">
              <a:rPr lang="en-US" smtClean="0"/>
              <a:pPr/>
              <a:t>3</a:t>
            </a:fld>
            <a:endParaRPr lang="en-US"/>
          </a:p>
        </p:txBody>
      </p:sp>
      <p:sp>
        <p:nvSpPr>
          <p:cNvPr id="3" name="Text Placeholder 2"/>
          <p:cNvSpPr>
            <a:spLocks noGrp="1"/>
          </p:cNvSpPr>
          <p:nvPr>
            <p:ph type="body" sz="quarter" idx="10"/>
          </p:nvPr>
        </p:nvSpPr>
        <p:spPr>
          <a:xfrm>
            <a:off x="1600200" y="990600"/>
            <a:ext cx="7315200" cy="4572000"/>
          </a:xfrm>
        </p:spPr>
        <p:txBody>
          <a:bodyPr/>
          <a:lstStyle/>
          <a:p>
            <a:r>
              <a:rPr lang="en-US" sz="2600" dirty="0" smtClean="0"/>
              <a:t>EAC Pharmaceutical manufacturing plan of Action</a:t>
            </a:r>
          </a:p>
          <a:p>
            <a:r>
              <a:rPr lang="en-US" sz="2600" dirty="0" smtClean="0"/>
              <a:t>Introduction to the Promoting the Quality of Medicines (PQM) Program</a:t>
            </a:r>
          </a:p>
          <a:p>
            <a:pPr marL="0" indent="0">
              <a:lnSpc>
                <a:spcPts val="1200"/>
              </a:lnSpc>
              <a:spcBef>
                <a:spcPts val="0"/>
              </a:spcBef>
              <a:spcAft>
                <a:spcPts val="0"/>
              </a:spcAft>
              <a:buNone/>
            </a:pPr>
            <a:endParaRPr lang="en-US" sz="2600" dirty="0" smtClean="0"/>
          </a:p>
          <a:p>
            <a:r>
              <a:rPr lang="en-US" sz="2600" dirty="0" smtClean="0"/>
              <a:t>Global medicines quality-assurance and WHO prequalification process</a:t>
            </a:r>
          </a:p>
          <a:p>
            <a:pPr marL="0" indent="0">
              <a:lnSpc>
                <a:spcPts val="1200"/>
              </a:lnSpc>
              <a:spcBef>
                <a:spcPts val="0"/>
              </a:spcBef>
              <a:spcAft>
                <a:spcPts val="0"/>
              </a:spcAft>
              <a:buNone/>
            </a:pPr>
            <a:endParaRPr lang="en-US" sz="2600" dirty="0"/>
          </a:p>
          <a:p>
            <a:r>
              <a:rPr lang="en-US" sz="2600" dirty="0" smtClean="0"/>
              <a:t>Overview of PQM technical assistance</a:t>
            </a:r>
          </a:p>
          <a:p>
            <a:pPr marL="0" indent="0">
              <a:lnSpc>
                <a:spcPts val="1200"/>
              </a:lnSpc>
              <a:spcBef>
                <a:spcPts val="0"/>
              </a:spcBef>
              <a:spcAft>
                <a:spcPts val="0"/>
              </a:spcAft>
              <a:buNone/>
            </a:pPr>
            <a:endParaRPr lang="en-US" sz="2600" dirty="0" smtClean="0"/>
          </a:p>
          <a:p>
            <a:r>
              <a:rPr lang="en-US" sz="2600" dirty="0" smtClean="0"/>
              <a:t>PQM technical assistance </a:t>
            </a:r>
            <a:r>
              <a:rPr lang="en-US" sz="2600" dirty="0"/>
              <a:t>r</a:t>
            </a:r>
            <a:r>
              <a:rPr lang="en-US" sz="2600" dirty="0" smtClean="0"/>
              <a:t>esults and public health impact</a:t>
            </a:r>
          </a:p>
          <a:p>
            <a:pPr>
              <a:lnSpc>
                <a:spcPts val="1200"/>
              </a:lnSpc>
              <a:spcBef>
                <a:spcPts val="0"/>
              </a:spcBef>
              <a:spcAft>
                <a:spcPts val="0"/>
              </a:spcAft>
            </a:pPr>
            <a:endParaRPr lang="en-US" sz="2600" dirty="0" smtClean="0"/>
          </a:p>
          <a:p>
            <a:r>
              <a:rPr lang="en-US" sz="2600" dirty="0" smtClean="0"/>
              <a:t>Conclusion</a:t>
            </a:r>
            <a:endParaRPr lang="en-US" sz="2600" dirty="0"/>
          </a:p>
          <a:p>
            <a:endParaRPr lang="en-US" sz="2600" dirty="0" smtClean="0"/>
          </a:p>
          <a:p>
            <a:endParaRPr lang="en-US" sz="2600" dirty="0" smtClean="0"/>
          </a:p>
          <a:p>
            <a:endParaRPr lang="en-US" sz="2600" dirty="0" smtClean="0"/>
          </a:p>
          <a:p>
            <a:endParaRPr lang="en-US" sz="2600" dirty="0" smtClean="0"/>
          </a:p>
          <a:p>
            <a:endParaRPr lang="en-US" sz="2600" dirty="0" smtClean="0"/>
          </a:p>
          <a:p>
            <a:endParaRPr lang="en-US" sz="2600" dirty="0"/>
          </a:p>
        </p:txBody>
      </p:sp>
      <p:sp>
        <p:nvSpPr>
          <p:cNvPr id="4" name="Title 3"/>
          <p:cNvSpPr>
            <a:spLocks noGrp="1"/>
          </p:cNvSpPr>
          <p:nvPr>
            <p:ph type="title"/>
          </p:nvPr>
        </p:nvSpPr>
        <p:spPr>
          <a:xfrm>
            <a:off x="1828800" y="304800"/>
            <a:ext cx="6781800" cy="381000"/>
          </a:xfrm>
        </p:spPr>
        <p:txBody>
          <a:bodyPr/>
          <a:lstStyle/>
          <a:p>
            <a:r>
              <a:rPr lang="en-US" dirty="0" smtClean="0"/>
              <a:t>Outline</a:t>
            </a:r>
            <a:endParaRPr lang="en-US" dirty="0"/>
          </a:p>
        </p:txBody>
      </p:sp>
    </p:spTree>
    <p:extLst>
      <p:ext uri="{BB962C8B-B14F-4D97-AF65-F5344CB8AC3E}">
        <p14:creationId xmlns:p14="http://schemas.microsoft.com/office/powerpoint/2010/main" val="714754177"/>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67336A34-759B-4CB5-8197-65F754E57A07}" type="slidenum">
              <a:rPr lang="en-US" smtClean="0"/>
              <a:pPr/>
              <a:t>4</a:t>
            </a:fld>
            <a:endParaRPr lang="en-US"/>
          </a:p>
        </p:txBody>
      </p:sp>
      <p:sp>
        <p:nvSpPr>
          <p:cNvPr id="3" name="Text Placeholder 2"/>
          <p:cNvSpPr>
            <a:spLocks noGrp="1"/>
          </p:cNvSpPr>
          <p:nvPr>
            <p:ph type="body" sz="quarter" idx="10"/>
          </p:nvPr>
        </p:nvSpPr>
        <p:spPr/>
        <p:txBody>
          <a:bodyPr/>
          <a:lstStyle/>
          <a:p>
            <a:pPr marL="342900" indent="-342900">
              <a:buFont typeface="Wingdings" panose="05000000000000000000" pitchFamily="2" charset="2"/>
              <a:buChar char="Ø"/>
            </a:pPr>
            <a:r>
              <a:rPr lang="en-US" dirty="0"/>
              <a:t>The overall goal of the EAC Regional Pharmaceutical Manufacturing Plan of Action (</a:t>
            </a:r>
            <a:r>
              <a:rPr lang="en-US" dirty="0" err="1"/>
              <a:t>EACRPMPoA</a:t>
            </a:r>
            <a:r>
              <a:rPr lang="en-US" dirty="0"/>
              <a:t>) is to ensure availability and access to affordable, </a:t>
            </a:r>
            <a:r>
              <a:rPr lang="en-US" b="1" dirty="0">
                <a:solidFill>
                  <a:srgbClr val="FF0000"/>
                </a:solidFill>
              </a:rPr>
              <a:t>high-quality and efficacious essential medicines</a:t>
            </a:r>
            <a:r>
              <a:rPr lang="en-US" dirty="0"/>
              <a:t> for the treatment of priority communicable and non-communicable diseases, including HIV/AIDS, Malaria, Tuberculosis (TB), Diabetes, Cardiovascular Diseases, Chronic Respiratory Diseases and Cancers as well as various Neglected Tropical Diseases (NTDs) in the region. </a:t>
            </a:r>
            <a:endParaRPr lang="en-US" dirty="0" smtClean="0"/>
          </a:p>
          <a:p>
            <a:pPr marL="342900" indent="-342900">
              <a:buFont typeface="Wingdings" panose="05000000000000000000" pitchFamily="2" charset="2"/>
              <a:buChar char="Ø"/>
            </a:pPr>
            <a:endParaRPr lang="en-US" dirty="0" smtClean="0"/>
          </a:p>
          <a:p>
            <a:pPr marL="342900" indent="-342900">
              <a:buFont typeface="Wingdings" panose="05000000000000000000" pitchFamily="2" charset="2"/>
              <a:buChar char="Ø"/>
            </a:pPr>
            <a:r>
              <a:rPr lang="en-US" dirty="0" smtClean="0"/>
              <a:t>The </a:t>
            </a:r>
            <a:r>
              <a:rPr lang="en-US" dirty="0"/>
              <a:t>main objective is to improve the capacity of the EAC region to </a:t>
            </a:r>
            <a:r>
              <a:rPr lang="en-US" dirty="0">
                <a:solidFill>
                  <a:srgbClr val="FF0000"/>
                </a:solidFill>
              </a:rPr>
              <a:t>sustainably and competitively produce quality essential medicines </a:t>
            </a:r>
            <a:r>
              <a:rPr lang="en-US" dirty="0"/>
              <a:t>for local use and export</a:t>
            </a:r>
            <a:r>
              <a:rPr lang="en-US" dirty="0" smtClean="0"/>
              <a:t>.</a:t>
            </a:r>
            <a:endParaRPr lang="en-US" dirty="0"/>
          </a:p>
        </p:txBody>
      </p:sp>
      <p:sp>
        <p:nvSpPr>
          <p:cNvPr id="4" name="Title 3"/>
          <p:cNvSpPr>
            <a:spLocks noGrp="1"/>
          </p:cNvSpPr>
          <p:nvPr>
            <p:ph type="title"/>
          </p:nvPr>
        </p:nvSpPr>
        <p:spPr>
          <a:xfrm>
            <a:off x="1905000" y="457200"/>
            <a:ext cx="6781800" cy="685800"/>
          </a:xfrm>
        </p:spPr>
        <p:txBody>
          <a:bodyPr/>
          <a:lstStyle/>
          <a:p>
            <a:r>
              <a:rPr lang="en-US" dirty="0" smtClean="0"/>
              <a:t>EAC Pharmaceutical Manufacturing Plan of Action (</a:t>
            </a:r>
            <a:r>
              <a:rPr lang="en-US" dirty="0"/>
              <a:t>EAC-</a:t>
            </a:r>
            <a:r>
              <a:rPr lang="en-US" dirty="0" err="1"/>
              <a:t>RPMPoA</a:t>
            </a:r>
            <a:r>
              <a:rPr lang="en-US" dirty="0"/>
              <a:t> </a:t>
            </a:r>
            <a:r>
              <a:rPr lang="en-US" dirty="0" smtClean="0"/>
              <a:t>) - Goal</a:t>
            </a:r>
            <a:endParaRPr lang="en-US" dirty="0"/>
          </a:p>
        </p:txBody>
      </p:sp>
    </p:spTree>
    <p:extLst>
      <p:ext uri="{BB962C8B-B14F-4D97-AF65-F5344CB8AC3E}">
        <p14:creationId xmlns:p14="http://schemas.microsoft.com/office/powerpoint/2010/main" val="3648278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67336A34-759B-4CB5-8197-65F754E57A07}" type="slidenum">
              <a:rPr lang="en-US" smtClean="0"/>
              <a:pPr/>
              <a:t>5</a:t>
            </a:fld>
            <a:endParaRPr lang="en-US"/>
          </a:p>
        </p:txBody>
      </p:sp>
      <p:sp>
        <p:nvSpPr>
          <p:cNvPr id="3" name="Text Placeholder 2"/>
          <p:cNvSpPr>
            <a:spLocks noGrp="1"/>
          </p:cNvSpPr>
          <p:nvPr>
            <p:ph type="body" sz="quarter" idx="10"/>
          </p:nvPr>
        </p:nvSpPr>
        <p:spPr>
          <a:xfrm>
            <a:off x="1828800" y="1066800"/>
            <a:ext cx="7086600" cy="4876800"/>
          </a:xfrm>
        </p:spPr>
        <p:txBody>
          <a:bodyPr/>
          <a:lstStyle/>
          <a:p>
            <a:pPr marL="0" indent="0">
              <a:buNone/>
            </a:pPr>
            <a:r>
              <a:rPr lang="en-US" dirty="0"/>
              <a:t>PQM serves as a primary mechanism to help USAID-supported countries strengthen their quality assurance (QA) and quality control (QC) systems to better ensure the quality of medicines that reach patients</a:t>
            </a:r>
            <a:r>
              <a:rPr lang="en-US" dirty="0" smtClean="0"/>
              <a:t>.</a:t>
            </a:r>
          </a:p>
          <a:p>
            <a:pPr marL="0" indent="0">
              <a:buNone/>
            </a:pPr>
            <a:endParaRPr lang="en-US" dirty="0" smtClean="0"/>
          </a:p>
          <a:p>
            <a:pPr marL="0" indent="0">
              <a:buNone/>
            </a:pPr>
            <a:r>
              <a:rPr lang="en-US" dirty="0" smtClean="0"/>
              <a:t>PQM provides Technical Assistance to:</a:t>
            </a:r>
          </a:p>
          <a:p>
            <a:pPr marL="342900" indent="-342900">
              <a:buFont typeface="Wingdings" panose="05000000000000000000" pitchFamily="2" charset="2"/>
              <a:buChar char="Ø"/>
            </a:pPr>
            <a:r>
              <a:rPr lang="en-US" dirty="0" smtClean="0"/>
              <a:t>Manufacturers</a:t>
            </a:r>
          </a:p>
          <a:p>
            <a:pPr marL="342900" indent="-342900">
              <a:buFont typeface="Wingdings" panose="05000000000000000000" pitchFamily="2" charset="2"/>
              <a:buChar char="Ø"/>
            </a:pPr>
            <a:r>
              <a:rPr lang="en-US" dirty="0" smtClean="0"/>
              <a:t>National Medicine Regulatory Authorities (NMRAs)</a:t>
            </a:r>
          </a:p>
          <a:p>
            <a:pPr marL="342900" indent="-342900">
              <a:buFont typeface="Wingdings" panose="05000000000000000000" pitchFamily="2" charset="2"/>
              <a:buChar char="Ø"/>
            </a:pPr>
            <a:r>
              <a:rPr lang="en-US" dirty="0" smtClean="0"/>
              <a:t>National Quality Control Laboratories (NQCLs)</a:t>
            </a:r>
            <a:endParaRPr lang="en-US" dirty="0"/>
          </a:p>
          <a:p>
            <a:pPr marL="0" indent="0">
              <a:buNone/>
            </a:pPr>
            <a:endParaRPr lang="en-US" dirty="0" smtClean="0"/>
          </a:p>
          <a:p>
            <a:pPr marL="0" indent="0">
              <a:buNone/>
            </a:pPr>
            <a:r>
              <a:rPr lang="en-US" dirty="0" smtClean="0"/>
              <a:t>Treatment </a:t>
            </a:r>
            <a:r>
              <a:rPr lang="en-US" dirty="0"/>
              <a:t>failure, increased morbidity, development of drug resistance, and wasted resources: The effects of substandard and counterfeit medicines are devastating. In developing countries, where resources to combat such medicines are </a:t>
            </a:r>
            <a:r>
              <a:rPr lang="en-US" dirty="0" smtClean="0"/>
              <a:t>limited</a:t>
            </a:r>
            <a:r>
              <a:rPr lang="en-US" dirty="0"/>
              <a:t>, their impact is hardest felt</a:t>
            </a:r>
            <a:r>
              <a:rPr lang="en-US" dirty="0" smtClean="0"/>
              <a:t>.</a:t>
            </a:r>
          </a:p>
          <a:p>
            <a:pPr marL="0" indent="0">
              <a:buNone/>
            </a:pPr>
            <a:endParaRPr lang="en-US" dirty="0"/>
          </a:p>
          <a:p>
            <a:pPr marL="0" indent="0">
              <a:buNone/>
            </a:pPr>
            <a:endParaRPr lang="en-US" dirty="0"/>
          </a:p>
        </p:txBody>
      </p:sp>
      <p:sp>
        <p:nvSpPr>
          <p:cNvPr id="4" name="Title 3"/>
          <p:cNvSpPr>
            <a:spLocks noGrp="1"/>
          </p:cNvSpPr>
          <p:nvPr>
            <p:ph type="title"/>
          </p:nvPr>
        </p:nvSpPr>
        <p:spPr>
          <a:xfrm>
            <a:off x="1828800" y="152400"/>
            <a:ext cx="6781800" cy="914400"/>
          </a:xfrm>
        </p:spPr>
        <p:txBody>
          <a:bodyPr/>
          <a:lstStyle/>
          <a:p>
            <a:r>
              <a:rPr lang="en-US" dirty="0"/>
              <a:t>Promoting the Quality of Medicines in Developing Countries (PQM)</a:t>
            </a:r>
            <a:br>
              <a:rPr lang="en-US" dirty="0"/>
            </a:br>
            <a:endParaRPr lang="en-US" dirty="0"/>
          </a:p>
        </p:txBody>
      </p:sp>
    </p:spTree>
    <p:extLst>
      <p:ext uri="{BB962C8B-B14F-4D97-AF65-F5344CB8AC3E}">
        <p14:creationId xmlns:p14="http://schemas.microsoft.com/office/powerpoint/2010/main" val="2143287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67336A34-759B-4CB5-8197-65F754E57A07}" type="slidenum">
              <a:rPr lang="en-US" smtClean="0"/>
              <a:pPr/>
              <a:t>6</a:t>
            </a:fld>
            <a:endParaRPr lang="en-US"/>
          </a:p>
        </p:txBody>
      </p:sp>
      <p:sp>
        <p:nvSpPr>
          <p:cNvPr id="3" name="Text Placeholder 2"/>
          <p:cNvSpPr>
            <a:spLocks noGrp="1"/>
          </p:cNvSpPr>
          <p:nvPr>
            <p:ph type="body" sz="quarter" idx="10"/>
          </p:nvPr>
        </p:nvSpPr>
        <p:spPr/>
        <p:txBody>
          <a:bodyPr/>
          <a:lstStyle/>
          <a:p>
            <a:pPr marL="0" indent="0">
              <a:buNone/>
            </a:pPr>
            <a:r>
              <a:rPr lang="en-US" dirty="0"/>
              <a:t>Since 1992, USP has worked cooperatively with the </a:t>
            </a:r>
            <a:r>
              <a:rPr lang="en-US" dirty="0">
                <a:hlinkClick r:id="rId2"/>
              </a:rPr>
              <a:t>United States Agency for International Development (USAID)</a:t>
            </a:r>
            <a:r>
              <a:rPr lang="en-US" dirty="0"/>
              <a:t> to help developing countries address critical issues related to poor quality medicines. This partnership operated as the Drug Quality and Information (DQI) program until 2009, when, to better meet growing global needs, USAID awarded USP a five-year, $35 million cooperative agreement to establish a new, expanded program—Promoting the Quality of Medicines (PQM). In 2013, </a:t>
            </a:r>
            <a:r>
              <a:rPr lang="en-US" dirty="0">
                <a:hlinkClick r:id="rId3"/>
              </a:rPr>
              <a:t>USAID extended the PQM program for five years</a:t>
            </a:r>
            <a:r>
              <a:rPr lang="en-US" dirty="0"/>
              <a:t> (through September 2019), increased its funding from $35 million to $110 million, and expanded the geographical reach of the program. </a:t>
            </a:r>
          </a:p>
        </p:txBody>
      </p:sp>
      <p:sp>
        <p:nvSpPr>
          <p:cNvPr id="4" name="Title 3"/>
          <p:cNvSpPr>
            <a:spLocks noGrp="1"/>
          </p:cNvSpPr>
          <p:nvPr>
            <p:ph type="title"/>
          </p:nvPr>
        </p:nvSpPr>
        <p:spPr>
          <a:xfrm>
            <a:off x="1828800" y="457200"/>
            <a:ext cx="6781800" cy="381000"/>
          </a:xfrm>
        </p:spPr>
        <p:txBody>
          <a:bodyPr/>
          <a:lstStyle/>
          <a:p>
            <a:r>
              <a:rPr lang="en-US" dirty="0" smtClean="0"/>
              <a:t>Background</a:t>
            </a:r>
            <a:endParaRPr lang="en-US" dirty="0"/>
          </a:p>
        </p:txBody>
      </p:sp>
    </p:spTree>
    <p:extLst>
      <p:ext uri="{BB962C8B-B14F-4D97-AF65-F5344CB8AC3E}">
        <p14:creationId xmlns:p14="http://schemas.microsoft.com/office/powerpoint/2010/main" val="1469566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6"/>
          <p:cNvGraphicFramePr>
            <a:graphicFrameLocks noGrp="1"/>
          </p:cNvGraphicFramePr>
          <p:nvPr>
            <p:ph idx="1"/>
            <p:extLst>
              <p:ext uri="{D42A27DB-BD31-4B8C-83A1-F6EECF244321}">
                <p14:modId xmlns:p14="http://schemas.microsoft.com/office/powerpoint/2010/main" val="4241410814"/>
              </p:ext>
            </p:extLst>
          </p:nvPr>
        </p:nvGraphicFramePr>
        <p:xfrm>
          <a:off x="228600" y="1143000"/>
          <a:ext cx="8686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8"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5E2636E-77D7-4355-B78D-AF80C9D50C9C}" type="slidenum">
              <a:rPr lang="en-US" altLang="en-US" smtClean="0">
                <a:solidFill>
                  <a:srgbClr val="8D949D"/>
                </a:solidFill>
                <a:ea typeface="MS PGothic" pitchFamily="34" charset="-128"/>
              </a:rPr>
              <a:pPr/>
              <a:t>7</a:t>
            </a:fld>
            <a:endParaRPr lang="en-US" altLang="en-US" smtClean="0">
              <a:solidFill>
                <a:srgbClr val="8D949D"/>
              </a:solidFill>
              <a:ea typeface="MS PGothic" pitchFamily="34" charset="-128"/>
            </a:endParaRPr>
          </a:p>
        </p:txBody>
      </p:sp>
      <p:sp>
        <p:nvSpPr>
          <p:cNvPr id="5" name="Title 4"/>
          <p:cNvSpPr>
            <a:spLocks noGrp="1"/>
          </p:cNvSpPr>
          <p:nvPr>
            <p:ph type="title"/>
          </p:nvPr>
        </p:nvSpPr>
        <p:spPr>
          <a:xfrm>
            <a:off x="1828800" y="304800"/>
            <a:ext cx="7086600" cy="381000"/>
          </a:xfrm>
        </p:spPr>
        <p:txBody>
          <a:bodyPr/>
          <a:lstStyle/>
          <a:p>
            <a:pPr eaLnBrk="1" hangingPunct="1">
              <a:defRPr/>
            </a:pPr>
            <a:r>
              <a:rPr lang="en-US" dirty="0" smtClean="0"/>
              <a:t>USP–USAID Cooperative Agreements</a:t>
            </a:r>
            <a:br>
              <a:rPr lang="en-US" dirty="0" smtClean="0"/>
            </a:br>
            <a:endParaRPr lang="en-US" dirty="0"/>
          </a:p>
        </p:txBody>
      </p:sp>
      <p:sp>
        <p:nvSpPr>
          <p:cNvPr id="10" name="Rectangle 9"/>
          <p:cNvSpPr/>
          <p:nvPr/>
        </p:nvSpPr>
        <p:spPr>
          <a:xfrm>
            <a:off x="4744390" y="3233857"/>
            <a:ext cx="681597" cy="307777"/>
          </a:xfrm>
          <a:prstGeom prst="rect">
            <a:avLst/>
          </a:prstGeom>
        </p:spPr>
        <p:txBody>
          <a:bodyPr wrap="none">
            <a:spAutoFit/>
          </a:bodyPr>
          <a:lstStyle/>
          <a:p>
            <a:pPr fontAlgn="ctr"/>
            <a:r>
              <a:rPr lang="en-US" sz="1400" b="1" dirty="0" smtClean="0">
                <a:solidFill>
                  <a:schemeClr val="accent5"/>
                </a:solidFill>
              </a:rPr>
              <a:t>$10 M</a:t>
            </a:r>
            <a:endParaRPr lang="en-US" sz="1400" b="1" dirty="0">
              <a:solidFill>
                <a:schemeClr val="accent5"/>
              </a:solidFill>
            </a:endParaRPr>
          </a:p>
        </p:txBody>
      </p:sp>
      <p:sp>
        <p:nvSpPr>
          <p:cNvPr id="12" name="Rectangle 11"/>
          <p:cNvSpPr/>
          <p:nvPr/>
        </p:nvSpPr>
        <p:spPr>
          <a:xfrm>
            <a:off x="5943600" y="3955542"/>
            <a:ext cx="681597" cy="307777"/>
          </a:xfrm>
          <a:prstGeom prst="rect">
            <a:avLst/>
          </a:prstGeom>
        </p:spPr>
        <p:txBody>
          <a:bodyPr wrap="none">
            <a:spAutoFit/>
          </a:bodyPr>
          <a:lstStyle/>
          <a:p>
            <a:pPr fontAlgn="ctr"/>
            <a:r>
              <a:rPr lang="en-US" sz="1400" b="1" dirty="0">
                <a:solidFill>
                  <a:schemeClr val="accent5"/>
                </a:solidFill>
              </a:rPr>
              <a:t>$</a:t>
            </a:r>
            <a:r>
              <a:rPr lang="en-US" sz="1400" b="1" dirty="0" smtClean="0">
                <a:solidFill>
                  <a:schemeClr val="accent5"/>
                </a:solidFill>
              </a:rPr>
              <a:t>35 M</a:t>
            </a:r>
            <a:endParaRPr lang="en-US" sz="1400" b="1" dirty="0">
              <a:solidFill>
                <a:schemeClr val="accent5"/>
              </a:solidFill>
            </a:endParaRPr>
          </a:p>
        </p:txBody>
      </p:sp>
      <p:sp>
        <p:nvSpPr>
          <p:cNvPr id="13" name="Rectangle 12"/>
          <p:cNvSpPr/>
          <p:nvPr/>
        </p:nvSpPr>
        <p:spPr>
          <a:xfrm>
            <a:off x="7086600" y="3233857"/>
            <a:ext cx="771109" cy="307777"/>
          </a:xfrm>
          <a:prstGeom prst="rect">
            <a:avLst/>
          </a:prstGeom>
        </p:spPr>
        <p:txBody>
          <a:bodyPr wrap="none">
            <a:spAutoFit/>
          </a:bodyPr>
          <a:lstStyle/>
          <a:p>
            <a:pPr fontAlgn="ctr"/>
            <a:r>
              <a:rPr lang="en-US" sz="1400" b="1" dirty="0" smtClean="0">
                <a:solidFill>
                  <a:schemeClr val="accent5"/>
                </a:solidFill>
              </a:rPr>
              <a:t>$110 M</a:t>
            </a:r>
            <a:endParaRPr lang="en-US" sz="1400" b="1" dirty="0">
              <a:solidFill>
                <a:schemeClr val="accent5"/>
              </a:solidFill>
            </a:endParaRPr>
          </a:p>
        </p:txBody>
      </p:sp>
      <p:sp>
        <p:nvSpPr>
          <p:cNvPr id="2" name="Oval 1"/>
          <p:cNvSpPr/>
          <p:nvPr/>
        </p:nvSpPr>
        <p:spPr>
          <a:xfrm>
            <a:off x="5562600" y="1752599"/>
            <a:ext cx="1524000" cy="1635145"/>
          </a:xfrm>
          <a:prstGeom prst="ellipse">
            <a:avLst/>
          </a:prstGeom>
          <a:noFill/>
          <a:ln>
            <a:solidFill>
              <a:schemeClr val="accent6">
                <a:lumMod val="60000"/>
                <a:lumOff val="4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781800" y="4191000"/>
            <a:ext cx="1264577" cy="981527"/>
          </a:xfrm>
          <a:prstGeom prst="ellipse">
            <a:avLst/>
          </a:prstGeom>
          <a:noFill/>
          <a:ln>
            <a:solidFill>
              <a:schemeClr val="accent6">
                <a:lumMod val="60000"/>
                <a:lumOff val="4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6470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752600" y="228600"/>
            <a:ext cx="6705600" cy="533400"/>
          </a:xfrm>
        </p:spPr>
        <p:txBody>
          <a:bodyPr/>
          <a:lstStyle/>
          <a:p>
            <a:pPr lvl="0">
              <a:lnSpc>
                <a:spcPts val="3000"/>
              </a:lnSpc>
              <a:defRPr/>
            </a:pPr>
            <a:r>
              <a:rPr lang="en-US" dirty="0" smtClean="0"/>
              <a:t>Program </a:t>
            </a:r>
            <a:r>
              <a:rPr lang="en-US" spc="-30" dirty="0" smtClean="0"/>
              <a:t>Objectives</a:t>
            </a:r>
          </a:p>
        </p:txBody>
      </p:sp>
      <p:graphicFrame>
        <p:nvGraphicFramePr>
          <p:cNvPr id="7" name="Content Placeholder 6"/>
          <p:cNvGraphicFramePr>
            <a:graphicFrameLocks noGrp="1"/>
          </p:cNvGraphicFramePr>
          <p:nvPr>
            <p:ph sz="half" idx="4294967295"/>
            <p:extLst>
              <p:ext uri="{D42A27DB-BD31-4B8C-83A1-F6EECF244321}">
                <p14:modId xmlns:p14="http://schemas.microsoft.com/office/powerpoint/2010/main" val="811939047"/>
              </p:ext>
            </p:extLst>
          </p:nvPr>
        </p:nvGraphicFramePr>
        <p:xfrm>
          <a:off x="838200" y="1295400"/>
          <a:ext cx="7467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7945752"/>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52400"/>
            <a:ext cx="7086600" cy="914400"/>
          </a:xfrm>
        </p:spPr>
        <p:txBody>
          <a:bodyPr lIns="80147" tIns="40074" rIns="80147" bIns="40074"/>
          <a:lstStyle/>
          <a:p>
            <a:pPr algn="l"/>
            <a:r>
              <a:rPr lang="en-GB" dirty="0" smtClean="0"/>
              <a:t>Global Quality Assurance </a:t>
            </a:r>
            <a:r>
              <a:rPr lang="en-GB" dirty="0"/>
              <a:t>M</a:t>
            </a:r>
            <a:r>
              <a:rPr lang="en-GB" dirty="0" smtClean="0"/>
              <a:t>echanism for </a:t>
            </a:r>
            <a:r>
              <a:rPr lang="en-GB" dirty="0"/>
              <a:t>M</a:t>
            </a:r>
            <a:r>
              <a:rPr lang="en-GB" dirty="0" smtClean="0"/>
              <a:t>edicines </a:t>
            </a:r>
            <a:r>
              <a:rPr lang="en-GB" dirty="0"/>
              <a:t>P</a:t>
            </a:r>
            <a:r>
              <a:rPr lang="en-GB" dirty="0" smtClean="0"/>
              <a:t>rocurement</a:t>
            </a:r>
            <a:endParaRPr lang="en-GB" dirty="0"/>
          </a:p>
        </p:txBody>
      </p:sp>
      <p:sp>
        <p:nvSpPr>
          <p:cNvPr id="3" name="Content Placeholder 2"/>
          <p:cNvSpPr>
            <a:spLocks noGrp="1"/>
          </p:cNvSpPr>
          <p:nvPr>
            <p:ph idx="1"/>
          </p:nvPr>
        </p:nvSpPr>
        <p:spPr>
          <a:xfrm>
            <a:off x="609600" y="1600200"/>
            <a:ext cx="8077200" cy="4038600"/>
          </a:xfrm>
        </p:spPr>
        <p:txBody>
          <a:bodyPr lIns="80147" tIns="40074" rIns="80147" bIns="40074"/>
          <a:lstStyle/>
          <a:p>
            <a:pPr marL="6350" lvl="1" indent="0">
              <a:spcBef>
                <a:spcPct val="0"/>
              </a:spcBef>
              <a:buNone/>
            </a:pPr>
            <a:r>
              <a:rPr lang="en-US" altLang="zh-CN" sz="2600" dirty="0">
                <a:solidFill>
                  <a:srgbClr val="000000"/>
                </a:solidFill>
                <a:ea typeface="+mj-ea"/>
                <a:sym typeface="Wingdings" panose="05000000000000000000" pitchFamily="2" charset="2"/>
              </a:rPr>
              <a:t>Countries, </a:t>
            </a:r>
            <a:r>
              <a:rPr lang="en-US" altLang="zh-CN" sz="2600" dirty="0" smtClean="0">
                <a:solidFill>
                  <a:srgbClr val="000000"/>
                </a:solidFill>
                <a:ea typeface="+mj-ea"/>
                <a:sym typeface="Wingdings" panose="05000000000000000000" pitchFamily="2" charset="2"/>
              </a:rPr>
              <a:t>NGOs, partners, procurement agencies are advised to procure </a:t>
            </a:r>
            <a:r>
              <a:rPr lang="en-US" altLang="zh-CN" sz="2600" dirty="0">
                <a:solidFill>
                  <a:srgbClr val="000000"/>
                </a:solidFill>
                <a:ea typeface="+mj-ea"/>
                <a:sym typeface="Wingdings" panose="05000000000000000000" pitchFamily="2" charset="2"/>
              </a:rPr>
              <a:t>ONLY finished pharmaceutical products (FPPs) that meet </a:t>
            </a:r>
            <a:r>
              <a:rPr lang="en-US" altLang="zh-CN" sz="2600" dirty="0" smtClean="0">
                <a:solidFill>
                  <a:srgbClr val="000000"/>
                </a:solidFill>
                <a:ea typeface="+mj-ea"/>
                <a:sym typeface="Wingdings" panose="05000000000000000000" pitchFamily="2" charset="2"/>
              </a:rPr>
              <a:t>the following standards:</a:t>
            </a:r>
          </a:p>
          <a:p>
            <a:pPr marL="361950" lvl="1" indent="0" algn="just">
              <a:spcBef>
                <a:spcPct val="0"/>
              </a:spcBef>
            </a:pPr>
            <a:endParaRPr lang="en-US" altLang="zh-CN" sz="1800" b="0" dirty="0">
              <a:solidFill>
                <a:srgbClr val="000000"/>
              </a:solidFill>
              <a:ea typeface="+mj-ea"/>
              <a:sym typeface="Wingdings" panose="05000000000000000000" pitchFamily="2" charset="2"/>
            </a:endParaRPr>
          </a:p>
          <a:p>
            <a:pPr marL="342900" lvl="1" indent="-342900">
              <a:lnSpc>
                <a:spcPts val="4000"/>
              </a:lnSpc>
              <a:spcBef>
                <a:spcPts val="0"/>
              </a:spcBef>
              <a:buSzPct val="90000"/>
              <a:buFont typeface="Arial" panose="020B0604020202020204" pitchFamily="34" charset="0"/>
              <a:buChar char="●"/>
            </a:pPr>
            <a:r>
              <a:rPr lang="en-US" altLang="zh-CN" sz="2200" dirty="0" smtClean="0">
                <a:solidFill>
                  <a:srgbClr val="000000"/>
                </a:solidFill>
                <a:ea typeface="宋体" pitchFamily="2" charset="-122"/>
              </a:rPr>
              <a:t>Approved </a:t>
            </a:r>
            <a:r>
              <a:rPr lang="en-US" altLang="zh-CN" sz="2200" dirty="0">
                <a:solidFill>
                  <a:srgbClr val="000000"/>
                </a:solidFill>
                <a:ea typeface="宋体" pitchFamily="2" charset="-122"/>
              </a:rPr>
              <a:t>by the WHO Prequalification </a:t>
            </a:r>
            <a:r>
              <a:rPr lang="en-US" altLang="zh-CN" sz="2200" dirty="0" smtClean="0">
                <a:solidFill>
                  <a:srgbClr val="000000"/>
                </a:solidFill>
                <a:ea typeface="宋体" pitchFamily="2" charset="-122"/>
              </a:rPr>
              <a:t>Program (WHO PQP)</a:t>
            </a:r>
          </a:p>
          <a:p>
            <a:pPr marL="0" lvl="1" indent="0" algn="ctr">
              <a:lnSpc>
                <a:spcPts val="4000"/>
              </a:lnSpc>
              <a:spcBef>
                <a:spcPts val="0"/>
              </a:spcBef>
              <a:buSzPct val="90000"/>
              <a:buNone/>
            </a:pPr>
            <a:r>
              <a:rPr lang="en-US" altLang="zh-CN" sz="2200" dirty="0" smtClean="0">
                <a:solidFill>
                  <a:srgbClr val="000000"/>
                </a:solidFill>
                <a:ea typeface="宋体" pitchFamily="2" charset="-122"/>
              </a:rPr>
              <a:t>or</a:t>
            </a:r>
            <a:endParaRPr lang="en-US" altLang="zh-CN" sz="2200" dirty="0">
              <a:solidFill>
                <a:srgbClr val="000000"/>
              </a:solidFill>
              <a:ea typeface="宋体" pitchFamily="2" charset="-122"/>
            </a:endParaRPr>
          </a:p>
          <a:p>
            <a:pPr marL="342900" lvl="1" indent="-342900">
              <a:lnSpc>
                <a:spcPts val="4000"/>
              </a:lnSpc>
              <a:spcBef>
                <a:spcPts val="0"/>
              </a:spcBef>
              <a:buSzPct val="90000"/>
              <a:buFont typeface="Arial" panose="020B0604020202020204" pitchFamily="34" charset="0"/>
              <a:buChar char="●"/>
            </a:pPr>
            <a:r>
              <a:rPr lang="en-US" altLang="zh-CN" sz="2200" dirty="0" smtClean="0">
                <a:solidFill>
                  <a:srgbClr val="000000"/>
                </a:solidFill>
                <a:ea typeface="宋体" pitchFamily="2" charset="-122"/>
              </a:rPr>
              <a:t>Time-limited </a:t>
            </a:r>
            <a:r>
              <a:rPr lang="en-US" altLang="zh-CN" sz="2200" dirty="0">
                <a:solidFill>
                  <a:srgbClr val="000000"/>
                </a:solidFill>
                <a:ea typeface="宋体" pitchFamily="2" charset="-122"/>
              </a:rPr>
              <a:t>advice by an Expert Review Panel (ERP</a:t>
            </a:r>
            <a:r>
              <a:rPr lang="en-US" altLang="zh-CN" sz="2200" dirty="0" smtClean="0">
                <a:solidFill>
                  <a:srgbClr val="000000"/>
                </a:solidFill>
                <a:ea typeface="宋体" pitchFamily="2" charset="-122"/>
              </a:rPr>
              <a:t>) </a:t>
            </a:r>
          </a:p>
          <a:p>
            <a:pPr marL="0" lvl="1" indent="0" algn="ctr">
              <a:lnSpc>
                <a:spcPts val="4000"/>
              </a:lnSpc>
              <a:spcBef>
                <a:spcPts val="0"/>
              </a:spcBef>
              <a:buSzPct val="90000"/>
              <a:buNone/>
            </a:pPr>
            <a:r>
              <a:rPr lang="en-US" altLang="zh-CN" sz="2200" dirty="0" smtClean="0">
                <a:solidFill>
                  <a:srgbClr val="000000"/>
                </a:solidFill>
                <a:ea typeface="宋体" pitchFamily="2" charset="-122"/>
              </a:rPr>
              <a:t>or</a:t>
            </a:r>
          </a:p>
          <a:p>
            <a:pPr marL="342900" lvl="1" indent="-342900">
              <a:lnSpc>
                <a:spcPts val="4000"/>
              </a:lnSpc>
              <a:spcBef>
                <a:spcPts val="0"/>
              </a:spcBef>
              <a:buSzPct val="90000"/>
              <a:buFont typeface="Arial" panose="020B0604020202020204" pitchFamily="34" charset="0"/>
              <a:buChar char="●"/>
            </a:pPr>
            <a:r>
              <a:rPr lang="en-US" altLang="zh-CN" sz="2200" b="0" dirty="0" smtClean="0">
                <a:solidFill>
                  <a:srgbClr val="000000"/>
                </a:solidFill>
                <a:ea typeface="宋体" pitchFamily="2" charset="-122"/>
              </a:rPr>
              <a:t>Authorized by a Stringent Regulatory Authority (SRA)</a:t>
            </a:r>
            <a:r>
              <a:rPr lang="fr-CH" altLang="zh-CN" sz="2200" b="0" dirty="0" smtClean="0">
                <a:solidFill>
                  <a:srgbClr val="000000"/>
                </a:solidFill>
                <a:ea typeface="宋体" pitchFamily="2" charset="-122"/>
              </a:rPr>
              <a:t> </a:t>
            </a:r>
          </a:p>
          <a:p>
            <a:pPr defTabSz="911522"/>
            <a:endParaRPr lang="en-US" sz="1800" dirty="0" smtClean="0">
              <a:solidFill>
                <a:srgbClr val="000000"/>
              </a:solidFill>
            </a:endParaRPr>
          </a:p>
          <a:p>
            <a:endParaRPr lang="en-GB" sz="1800" dirty="0">
              <a:solidFill>
                <a:srgbClr val="000000"/>
              </a:solidFill>
            </a:endParaRPr>
          </a:p>
        </p:txBody>
      </p:sp>
    </p:spTree>
    <p:extLst>
      <p:ext uri="{BB962C8B-B14F-4D97-AF65-F5344CB8AC3E}">
        <p14:creationId xmlns:p14="http://schemas.microsoft.com/office/powerpoint/2010/main" val="2856650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PQM Powerpoint Template">
  <a:themeElements>
    <a:clrScheme name="2013 Palette">
      <a:dk1>
        <a:srgbClr val="294660"/>
      </a:dk1>
      <a:lt1>
        <a:srgbClr val="DEB408"/>
      </a:lt1>
      <a:dk2>
        <a:srgbClr val="7BB1D3"/>
      </a:dk2>
      <a:lt2>
        <a:srgbClr val="6C272A"/>
      </a:lt2>
      <a:accent1>
        <a:srgbClr val="FCECA6"/>
      </a:accent1>
      <a:accent2>
        <a:srgbClr val="6F9880"/>
      </a:accent2>
      <a:accent3>
        <a:srgbClr val="8474A0"/>
      </a:accent3>
      <a:accent4>
        <a:srgbClr val="1A6887"/>
      </a:accent4>
      <a:accent5>
        <a:srgbClr val="FFFFFF"/>
      </a:accent5>
      <a:accent6>
        <a:srgbClr val="BC7000"/>
      </a:accent6>
      <a:hlink>
        <a:srgbClr val="316A6D"/>
      </a:hlink>
      <a:folHlink>
        <a:srgbClr val="603B04"/>
      </a:folHlink>
    </a:clrScheme>
    <a:fontScheme name="Arial Font Fami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PQM Powerpoint Template</Template>
  <TotalTime>6540</TotalTime>
  <Words>1527</Words>
  <Application>Microsoft Office PowerPoint</Application>
  <PresentationFormat>On-screen Show (4:3)</PresentationFormat>
  <Paragraphs>319</Paragraphs>
  <Slides>20</Slides>
  <Notes>6</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20</vt:i4>
      </vt:variant>
    </vt:vector>
  </HeadingPairs>
  <TitlesOfParts>
    <vt:vector size="34" baseType="lpstr">
      <vt:lpstr>Arial</vt:lpstr>
      <vt:lpstr>Verdana</vt:lpstr>
      <vt:lpstr>Tahoma</vt:lpstr>
      <vt:lpstr>Calibri</vt:lpstr>
      <vt:lpstr>Times New Roman</vt:lpstr>
      <vt:lpstr>SimSun</vt:lpstr>
      <vt:lpstr>Wingdings 3</vt:lpstr>
      <vt:lpstr>Wingdings</vt:lpstr>
      <vt:lpstr>ＭＳ Ｐゴシック</vt:lpstr>
      <vt:lpstr>Times</vt:lpstr>
      <vt:lpstr>Courier New</vt:lpstr>
      <vt:lpstr>Symbol</vt:lpstr>
      <vt:lpstr>ＭＳ Ｐゴシック</vt:lpstr>
      <vt:lpstr>PQM Powerpoint Template</vt:lpstr>
      <vt:lpstr>PowerPoint Presentation</vt:lpstr>
      <vt:lpstr>Capacity building on GMP to promote domestic pharmaceutical manufacturing</vt:lpstr>
      <vt:lpstr>Outline</vt:lpstr>
      <vt:lpstr>EAC Pharmaceutical Manufacturing Plan of Action (EAC-RPMPoA ) - Goal</vt:lpstr>
      <vt:lpstr>Promoting the Quality of Medicines in Developing Countries (PQM) </vt:lpstr>
      <vt:lpstr>Background</vt:lpstr>
      <vt:lpstr>USP–USAID Cooperative Agreements </vt:lpstr>
      <vt:lpstr>Program Objectives</vt:lpstr>
      <vt:lpstr>Global Quality Assurance Mechanism for Medicines Procurement</vt:lpstr>
      <vt:lpstr>Chemistry, Manufacturing and Controls (CMCs) and Good Manufacturing Practices (GMPs)</vt:lpstr>
      <vt:lpstr>Technical Assistance to Manufacturers</vt:lpstr>
      <vt:lpstr>Technical Assistance to Manufacturers</vt:lpstr>
      <vt:lpstr>Dossier: Common Technical Document Format</vt:lpstr>
      <vt:lpstr>Major challenge: BA/BE Studies</vt:lpstr>
      <vt:lpstr>GMP Technical Assistance Workflow</vt:lpstr>
      <vt:lpstr>PowerPoint Presentation</vt:lpstr>
      <vt:lpstr>PQM Portfolio ─ Current USAID Priority Medicines by Disease  Program</vt:lpstr>
      <vt:lpstr>Conclusion</vt:lpstr>
      <vt:lpstr>PowerPoint Presentation</vt:lpstr>
      <vt:lpstr>PowerPoint Presentation</vt:lpstr>
    </vt:vector>
  </TitlesOfParts>
  <Company>United States Pharmacopeia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 K. Kaddu</dc:creator>
  <cp:lastModifiedBy>Admin</cp:lastModifiedBy>
  <cp:revision>298</cp:revision>
  <cp:lastPrinted>2015-08-26T18:48:10Z</cp:lastPrinted>
  <dcterms:created xsi:type="dcterms:W3CDTF">2016-08-30T13:53:49Z</dcterms:created>
  <dcterms:modified xsi:type="dcterms:W3CDTF">2016-11-02T15:46:42Z</dcterms:modified>
</cp:coreProperties>
</file>